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246"/>
  </p:notesMasterIdLst>
  <p:sldIdLst>
    <p:sldId id="256" r:id="rId5"/>
    <p:sldId id="2147308994" r:id="rId6"/>
    <p:sldId id="2147308999" r:id="rId7"/>
    <p:sldId id="306" r:id="rId8"/>
    <p:sldId id="258" r:id="rId9"/>
    <p:sldId id="259" r:id="rId10"/>
    <p:sldId id="260" r:id="rId11"/>
    <p:sldId id="277" r:id="rId12"/>
    <p:sldId id="278" r:id="rId13"/>
    <p:sldId id="305" r:id="rId14"/>
    <p:sldId id="257" r:id="rId15"/>
    <p:sldId id="261" r:id="rId16"/>
    <p:sldId id="262" r:id="rId17"/>
    <p:sldId id="263" r:id="rId18"/>
    <p:sldId id="264" r:id="rId19"/>
    <p:sldId id="265" r:id="rId20"/>
    <p:sldId id="266" r:id="rId21"/>
    <p:sldId id="307" r:id="rId22"/>
    <p:sldId id="352" r:id="rId23"/>
    <p:sldId id="267" r:id="rId24"/>
    <p:sldId id="268" r:id="rId25"/>
    <p:sldId id="275" r:id="rId26"/>
    <p:sldId id="270" r:id="rId27"/>
    <p:sldId id="273" r:id="rId28"/>
    <p:sldId id="274" r:id="rId29"/>
    <p:sldId id="279" r:id="rId30"/>
    <p:sldId id="280" r:id="rId31"/>
    <p:sldId id="282" r:id="rId32"/>
    <p:sldId id="281" r:id="rId33"/>
    <p:sldId id="2147308963" r:id="rId34"/>
    <p:sldId id="421" r:id="rId35"/>
    <p:sldId id="2147308964" r:id="rId36"/>
    <p:sldId id="2147308997" r:id="rId37"/>
    <p:sldId id="2147308996" r:id="rId38"/>
    <p:sldId id="2147308998" r:id="rId39"/>
    <p:sldId id="284" r:id="rId40"/>
    <p:sldId id="308" r:id="rId41"/>
    <p:sldId id="276" r:id="rId42"/>
    <p:sldId id="286" r:id="rId43"/>
    <p:sldId id="288" r:id="rId44"/>
    <p:sldId id="289" r:id="rId45"/>
    <p:sldId id="290" r:id="rId46"/>
    <p:sldId id="291" r:id="rId47"/>
    <p:sldId id="292" r:id="rId48"/>
    <p:sldId id="293" r:id="rId49"/>
    <p:sldId id="294" r:id="rId50"/>
    <p:sldId id="309" r:id="rId51"/>
    <p:sldId id="295" r:id="rId52"/>
    <p:sldId id="296" r:id="rId53"/>
    <p:sldId id="297" r:id="rId54"/>
    <p:sldId id="298" r:id="rId55"/>
    <p:sldId id="302" r:id="rId56"/>
    <p:sldId id="303" r:id="rId57"/>
    <p:sldId id="310" r:id="rId58"/>
    <p:sldId id="311" r:id="rId59"/>
    <p:sldId id="312" r:id="rId60"/>
    <p:sldId id="313" r:id="rId61"/>
    <p:sldId id="316" r:id="rId62"/>
    <p:sldId id="318" r:id="rId63"/>
    <p:sldId id="317" r:id="rId64"/>
    <p:sldId id="319" r:id="rId65"/>
    <p:sldId id="320" r:id="rId66"/>
    <p:sldId id="321" r:id="rId67"/>
    <p:sldId id="322" r:id="rId68"/>
    <p:sldId id="323" r:id="rId69"/>
    <p:sldId id="324" r:id="rId70"/>
    <p:sldId id="325" r:id="rId71"/>
    <p:sldId id="326" r:id="rId72"/>
    <p:sldId id="327" r:id="rId73"/>
    <p:sldId id="271" r:id="rId74"/>
    <p:sldId id="329" r:id="rId75"/>
    <p:sldId id="332" r:id="rId76"/>
    <p:sldId id="330" r:id="rId77"/>
    <p:sldId id="331" r:id="rId78"/>
    <p:sldId id="334" r:id="rId79"/>
    <p:sldId id="335" r:id="rId80"/>
    <p:sldId id="337" r:id="rId81"/>
    <p:sldId id="416" r:id="rId82"/>
    <p:sldId id="408" r:id="rId83"/>
    <p:sldId id="422" r:id="rId84"/>
    <p:sldId id="423" r:id="rId85"/>
    <p:sldId id="424" r:id="rId86"/>
    <p:sldId id="425" r:id="rId87"/>
    <p:sldId id="419" r:id="rId88"/>
    <p:sldId id="420" r:id="rId89"/>
    <p:sldId id="426" r:id="rId90"/>
    <p:sldId id="427" r:id="rId91"/>
    <p:sldId id="428" r:id="rId92"/>
    <p:sldId id="429" r:id="rId93"/>
    <p:sldId id="430" r:id="rId94"/>
    <p:sldId id="2147309000" r:id="rId95"/>
    <p:sldId id="2147309002" r:id="rId96"/>
    <p:sldId id="2147309003" r:id="rId97"/>
    <p:sldId id="2147309004" r:id="rId98"/>
    <p:sldId id="2147309005" r:id="rId99"/>
    <p:sldId id="2147309006" r:id="rId100"/>
    <p:sldId id="2147309007" r:id="rId101"/>
    <p:sldId id="2147309008" r:id="rId102"/>
    <p:sldId id="2147309009" r:id="rId103"/>
    <p:sldId id="2147309011" r:id="rId104"/>
    <p:sldId id="338" r:id="rId105"/>
    <p:sldId id="339" r:id="rId106"/>
    <p:sldId id="340" r:id="rId107"/>
    <p:sldId id="343" r:id="rId108"/>
    <p:sldId id="341" r:id="rId109"/>
    <p:sldId id="346" r:id="rId110"/>
    <p:sldId id="347" r:id="rId111"/>
    <p:sldId id="348" r:id="rId112"/>
    <p:sldId id="344" r:id="rId113"/>
    <p:sldId id="345" r:id="rId114"/>
    <p:sldId id="349" r:id="rId115"/>
    <p:sldId id="328" r:id="rId116"/>
    <p:sldId id="353" r:id="rId117"/>
    <p:sldId id="355" r:id="rId118"/>
    <p:sldId id="356" r:id="rId119"/>
    <p:sldId id="357" r:id="rId120"/>
    <p:sldId id="354" r:id="rId121"/>
    <p:sldId id="358" r:id="rId122"/>
    <p:sldId id="359" r:id="rId123"/>
    <p:sldId id="360" r:id="rId124"/>
    <p:sldId id="361" r:id="rId125"/>
    <p:sldId id="362" r:id="rId126"/>
    <p:sldId id="363" r:id="rId127"/>
    <p:sldId id="365" r:id="rId128"/>
    <p:sldId id="366" r:id="rId129"/>
    <p:sldId id="367" r:id="rId130"/>
    <p:sldId id="368" r:id="rId131"/>
    <p:sldId id="369" r:id="rId132"/>
    <p:sldId id="370" r:id="rId133"/>
    <p:sldId id="371" r:id="rId134"/>
    <p:sldId id="375" r:id="rId135"/>
    <p:sldId id="372" r:id="rId136"/>
    <p:sldId id="373" r:id="rId137"/>
    <p:sldId id="374" r:id="rId138"/>
    <p:sldId id="376" r:id="rId139"/>
    <p:sldId id="377" r:id="rId140"/>
    <p:sldId id="378" r:id="rId141"/>
    <p:sldId id="385" r:id="rId142"/>
    <p:sldId id="388" r:id="rId143"/>
    <p:sldId id="389" r:id="rId144"/>
    <p:sldId id="386" r:id="rId145"/>
    <p:sldId id="392" r:id="rId146"/>
    <p:sldId id="391" r:id="rId147"/>
    <p:sldId id="399" r:id="rId148"/>
    <p:sldId id="2147308929" r:id="rId149"/>
    <p:sldId id="2147308928" r:id="rId150"/>
    <p:sldId id="393" r:id="rId151"/>
    <p:sldId id="396" r:id="rId152"/>
    <p:sldId id="397" r:id="rId153"/>
    <p:sldId id="398" r:id="rId154"/>
    <p:sldId id="400" r:id="rId155"/>
    <p:sldId id="401" r:id="rId156"/>
    <p:sldId id="403" r:id="rId157"/>
    <p:sldId id="404" r:id="rId158"/>
    <p:sldId id="402" r:id="rId159"/>
    <p:sldId id="405" r:id="rId160"/>
    <p:sldId id="406" r:id="rId161"/>
    <p:sldId id="407" r:id="rId162"/>
    <p:sldId id="410" r:id="rId163"/>
    <p:sldId id="409" r:id="rId164"/>
    <p:sldId id="411" r:id="rId165"/>
    <p:sldId id="412" r:id="rId166"/>
    <p:sldId id="413" r:id="rId167"/>
    <p:sldId id="414" r:id="rId168"/>
    <p:sldId id="431" r:id="rId169"/>
    <p:sldId id="2147308915" r:id="rId170"/>
    <p:sldId id="432" r:id="rId171"/>
    <p:sldId id="2147308916" r:id="rId172"/>
    <p:sldId id="2147308917" r:id="rId173"/>
    <p:sldId id="2147308919" r:id="rId174"/>
    <p:sldId id="2147308920" r:id="rId175"/>
    <p:sldId id="2147308922" r:id="rId176"/>
    <p:sldId id="2147308932" r:id="rId177"/>
    <p:sldId id="2147308924" r:id="rId178"/>
    <p:sldId id="2147308933" r:id="rId179"/>
    <p:sldId id="2147308934" r:id="rId180"/>
    <p:sldId id="415" r:id="rId181"/>
    <p:sldId id="2147308979" r:id="rId182"/>
    <p:sldId id="2147308980" r:id="rId183"/>
    <p:sldId id="2147308981" r:id="rId184"/>
    <p:sldId id="2147308982" r:id="rId185"/>
    <p:sldId id="2147308983" r:id="rId186"/>
    <p:sldId id="2147308988" r:id="rId187"/>
    <p:sldId id="2147308989" r:id="rId188"/>
    <p:sldId id="2147308984" r:id="rId189"/>
    <p:sldId id="2147308985" r:id="rId190"/>
    <p:sldId id="2147308986" r:id="rId191"/>
    <p:sldId id="2147308987" r:id="rId192"/>
    <p:sldId id="2147308991" r:id="rId193"/>
    <p:sldId id="2147308992" r:id="rId194"/>
    <p:sldId id="2147308993" r:id="rId195"/>
    <p:sldId id="2147308995" r:id="rId196"/>
    <p:sldId id="2147308965" r:id="rId197"/>
    <p:sldId id="2147308966" r:id="rId198"/>
    <p:sldId id="2147308967" r:id="rId199"/>
    <p:sldId id="2147308968" r:id="rId200"/>
    <p:sldId id="2147308969" r:id="rId201"/>
    <p:sldId id="2147308970" r:id="rId202"/>
    <p:sldId id="418" r:id="rId203"/>
    <p:sldId id="417" r:id="rId204"/>
    <p:sldId id="2147308940" r:id="rId205"/>
    <p:sldId id="2147308941" r:id="rId206"/>
    <p:sldId id="2147308942" r:id="rId207"/>
    <p:sldId id="2147308943" r:id="rId208"/>
    <p:sldId id="2147308944" r:id="rId209"/>
    <p:sldId id="2147308945" r:id="rId210"/>
    <p:sldId id="2147308946" r:id="rId211"/>
    <p:sldId id="2147308947" r:id="rId212"/>
    <p:sldId id="2147308948" r:id="rId213"/>
    <p:sldId id="2147308949" r:id="rId214"/>
    <p:sldId id="2147308950" r:id="rId215"/>
    <p:sldId id="2147308951" r:id="rId216"/>
    <p:sldId id="2147308952" r:id="rId217"/>
    <p:sldId id="2147308953" r:id="rId218"/>
    <p:sldId id="2147308954" r:id="rId219"/>
    <p:sldId id="2147308955" r:id="rId220"/>
    <p:sldId id="2147308956" r:id="rId221"/>
    <p:sldId id="379" r:id="rId222"/>
    <p:sldId id="381" r:id="rId223"/>
    <p:sldId id="382" r:id="rId224"/>
    <p:sldId id="380" r:id="rId225"/>
    <p:sldId id="383" r:id="rId226"/>
    <p:sldId id="384" r:id="rId227"/>
    <p:sldId id="2147308938" r:id="rId228"/>
    <p:sldId id="2147308960" r:id="rId229"/>
    <p:sldId id="2147308957" r:id="rId230"/>
    <p:sldId id="2147308958" r:id="rId231"/>
    <p:sldId id="2147308936" r:id="rId232"/>
    <p:sldId id="2147308971" r:id="rId233"/>
    <p:sldId id="2147308972" r:id="rId234"/>
    <p:sldId id="2147308973" r:id="rId235"/>
    <p:sldId id="2147308974" r:id="rId236"/>
    <p:sldId id="2147308976" r:id="rId237"/>
    <p:sldId id="2147308939" r:id="rId238"/>
    <p:sldId id="2147308961" r:id="rId239"/>
    <p:sldId id="2147308962" r:id="rId240"/>
    <p:sldId id="2147308937" r:id="rId241"/>
    <p:sldId id="2147308975" r:id="rId242"/>
    <p:sldId id="2147308978" r:id="rId243"/>
    <p:sldId id="2147308977" r:id="rId244"/>
    <p:sldId id="2147309010" r:id="rId2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484B989B-D364-064E-BE18-F21135B8F8A8}">
          <p14:sldIdLst>
            <p14:sldId id="256"/>
            <p14:sldId id="2147308994"/>
            <p14:sldId id="2147308999"/>
          </p14:sldIdLst>
        </p14:section>
        <p14:section name="Sample Scenario" id="{C75640F9-0A36-4846-B4E5-2CBF0CCD81CC}">
          <p14:sldIdLst>
            <p14:sldId id="306"/>
            <p14:sldId id="258"/>
            <p14:sldId id="259"/>
            <p14:sldId id="260"/>
            <p14:sldId id="277"/>
            <p14:sldId id="278"/>
          </p14:sldIdLst>
        </p14:section>
        <p14:section name="Custom Data Types" id="{62D86DDE-7864-4540-8192-70F2E52B1DDD}">
          <p14:sldIdLst>
            <p14:sldId id="305"/>
            <p14:sldId id="257"/>
            <p14:sldId id="261"/>
            <p14:sldId id="262"/>
            <p14:sldId id="263"/>
            <p14:sldId id="264"/>
            <p14:sldId id="265"/>
            <p14:sldId id="266"/>
          </p14:sldIdLst>
        </p14:section>
        <p14:section name="Task Designer - Web API Executor and Outcomes" id="{F8D45CF6-DC75-8A48-B8C3-6655B4554075}">
          <p14:sldIdLst>
            <p14:sldId id="307"/>
            <p14:sldId id="352"/>
            <p14:sldId id="267"/>
            <p14:sldId id="268"/>
            <p14:sldId id="275"/>
            <p14:sldId id="270"/>
            <p14:sldId id="273"/>
            <p14:sldId id="274"/>
            <p14:sldId id="279"/>
            <p14:sldId id="280"/>
            <p14:sldId id="282"/>
            <p14:sldId id="281"/>
            <p14:sldId id="2147308963"/>
            <p14:sldId id="421"/>
            <p14:sldId id="2147308964"/>
            <p14:sldId id="2147308997"/>
            <p14:sldId id="2147308996"/>
            <p14:sldId id="2147308998"/>
            <p14:sldId id="284"/>
          </p14:sldIdLst>
        </p14:section>
        <p14:section name="Workflow Designer" id="{FCCDCF4B-0128-7744-92F6-7C9E959C9CBA}">
          <p14:sldIdLst>
            <p14:sldId id="308"/>
            <p14:sldId id="276"/>
            <p14:sldId id="286"/>
            <p14:sldId id="288"/>
            <p14:sldId id="289"/>
            <p14:sldId id="290"/>
            <p14:sldId id="291"/>
            <p14:sldId id="292"/>
            <p14:sldId id="293"/>
            <p14:sldId id="294"/>
          </p14:sldIdLst>
        </p14:section>
        <p14:section name="Validate and Execute a Workflow" id="{848D9E48-E5E4-5841-A867-746DEB7D8AF7}">
          <p14:sldIdLst>
            <p14:sldId id="309"/>
            <p14:sldId id="295"/>
            <p14:sldId id="296"/>
            <p14:sldId id="297"/>
            <p14:sldId id="298"/>
            <p14:sldId id="302"/>
            <p14:sldId id="303"/>
          </p14:sldIdLst>
        </p14:section>
        <p14:section name="Use Task Inputs" id="{0234FBEE-5BE1-BC4F-BBE4-0AC16D7DFFEE}">
          <p14:sldIdLst>
            <p14:sldId id="310"/>
            <p14:sldId id="311"/>
            <p14:sldId id="312"/>
            <p14:sldId id="313"/>
            <p14:sldId id="316"/>
            <p14:sldId id="318"/>
            <p14:sldId id="317"/>
            <p14:sldId id="319"/>
            <p14:sldId id="320"/>
            <p14:sldId id="321"/>
            <p14:sldId id="322"/>
            <p14:sldId id="323"/>
            <p14:sldId id="324"/>
            <p14:sldId id="325"/>
            <p14:sldId id="326"/>
          </p14:sldIdLst>
        </p14:section>
        <p14:section name="Operations" id="{2C9A2269-06DA-C64A-B43D-7F2EB63873FC}">
          <p14:sldIdLst>
            <p14:sldId id="327"/>
            <p14:sldId id="271"/>
            <p14:sldId id="329"/>
            <p14:sldId id="332"/>
            <p14:sldId id="330"/>
            <p14:sldId id="331"/>
            <p14:sldId id="334"/>
            <p14:sldId id="335"/>
            <p14:sldId id="337"/>
            <p14:sldId id="416"/>
            <p14:sldId id="408"/>
            <p14:sldId id="422"/>
            <p14:sldId id="423"/>
            <p14:sldId id="424"/>
            <p14:sldId id="425"/>
            <p14:sldId id="419"/>
            <p14:sldId id="420"/>
            <p14:sldId id="426"/>
            <p14:sldId id="427"/>
            <p14:sldId id="428"/>
            <p14:sldId id="429"/>
            <p14:sldId id="430"/>
            <p14:sldId id="2147309000"/>
            <p14:sldId id="2147309002"/>
            <p14:sldId id="2147309003"/>
            <p14:sldId id="2147309004"/>
            <p14:sldId id="2147309005"/>
            <p14:sldId id="2147309006"/>
            <p14:sldId id="2147309007"/>
            <p14:sldId id="2147309008"/>
            <p14:sldId id="2147309009"/>
            <p14:sldId id="2147309011"/>
          </p14:sldIdLst>
        </p14:section>
        <p14:section name="Workflow Versions" id="{97A19147-43E7-A241-BC6D-A5935F40FD45}">
          <p14:sldIdLst>
            <p14:sldId id="338"/>
            <p14:sldId id="339"/>
            <p14:sldId id="340"/>
          </p14:sldIdLst>
        </p14:section>
        <p14:section name="Transformations" id="{75551430-FFF8-484D-9478-88D1F1AC2EE7}">
          <p14:sldIdLst>
            <p14:sldId id="343"/>
            <p14:sldId id="341"/>
            <p14:sldId id="346"/>
            <p14:sldId id="347"/>
            <p14:sldId id="348"/>
            <p14:sldId id="344"/>
            <p14:sldId id="345"/>
          </p14:sldIdLst>
        </p14:section>
        <p14:section name="Rollback Tasks" id="{418BEA35-A620-D94C-9F0B-03082C804B6D}">
          <p14:sldIdLst>
            <p14:sldId id="349"/>
            <p14:sldId id="328"/>
            <p14:sldId id="353"/>
            <p14:sldId id="355"/>
            <p14:sldId id="356"/>
            <p14:sldId id="357"/>
            <p14:sldId id="354"/>
            <p14:sldId id="358"/>
            <p14:sldId id="359"/>
            <p14:sldId id="360"/>
            <p14:sldId id="361"/>
            <p14:sldId id="362"/>
            <p14:sldId id="363"/>
          </p14:sldIdLst>
        </p14:section>
        <p14:section name="Create a Notification Task with Webex" id="{B06086E5-C50B-974F-A24D-113EF748CB2D}">
          <p14:sldIdLst>
            <p14:sldId id="365"/>
            <p14:sldId id="366"/>
            <p14:sldId id="367"/>
            <p14:sldId id="368"/>
            <p14:sldId id="369"/>
            <p14:sldId id="370"/>
            <p14:sldId id="371"/>
            <p14:sldId id="375"/>
            <p14:sldId id="372"/>
            <p14:sldId id="373"/>
            <p14:sldId id="374"/>
            <p14:sldId id="376"/>
            <p14:sldId id="377"/>
            <p14:sldId id="378"/>
          </p14:sldIdLst>
        </p14:section>
        <p14:section name="Workflow Input Manipulation" id="{E387696C-038B-8C47-946D-C12C1A4164D7}">
          <p14:sldIdLst>
            <p14:sldId id="385"/>
            <p14:sldId id="388"/>
            <p14:sldId id="389"/>
            <p14:sldId id="386"/>
            <p14:sldId id="392"/>
            <p14:sldId id="391"/>
          </p14:sldIdLst>
        </p14:section>
        <p14:section name="Executors" id="{65D690E2-968D-2844-85E0-271ACF3514B9}">
          <p14:sldIdLst>
            <p14:sldId id="399"/>
            <p14:sldId id="2147308929"/>
          </p14:sldIdLst>
        </p14:section>
        <p14:section name="Executors - Powershell" id="{3EED20CF-EBFC-5040-BAF6-B8F3B59BF80D}">
          <p14:sldIdLst>
            <p14:sldId id="2147308928"/>
            <p14:sldId id="393"/>
            <p14:sldId id="396"/>
            <p14:sldId id="397"/>
            <p14:sldId id="398"/>
            <p14:sldId id="400"/>
            <p14:sldId id="401"/>
            <p14:sldId id="403"/>
            <p14:sldId id="404"/>
            <p14:sldId id="402"/>
            <p14:sldId id="405"/>
            <p14:sldId id="406"/>
            <p14:sldId id="407"/>
            <p14:sldId id="410"/>
            <p14:sldId id="409"/>
            <p14:sldId id="411"/>
            <p14:sldId id="412"/>
            <p14:sldId id="413"/>
          </p14:sldIdLst>
        </p14:section>
        <p14:section name="Executors - SSH" id="{80EBD2F4-5AE2-1342-9387-A8789B2B8218}">
          <p14:sldIdLst>
            <p14:sldId id="414"/>
            <p14:sldId id="431"/>
            <p14:sldId id="2147308915"/>
            <p14:sldId id="432"/>
            <p14:sldId id="2147308916"/>
            <p14:sldId id="2147308917"/>
            <p14:sldId id="2147308919"/>
            <p14:sldId id="2147308920"/>
            <p14:sldId id="2147308922"/>
            <p14:sldId id="2147308932"/>
            <p14:sldId id="2147308924"/>
            <p14:sldId id="2147308933"/>
            <p14:sldId id="2147308934"/>
          </p14:sldIdLst>
        </p14:section>
        <p14:section name="Executors - Ansible" id="{E21AB27C-16E0-7D43-88FE-775D0DB2D66A}">
          <p14:sldIdLst>
            <p14:sldId id="415"/>
            <p14:sldId id="2147308979"/>
            <p14:sldId id="2147308980"/>
            <p14:sldId id="2147308981"/>
            <p14:sldId id="2147308982"/>
            <p14:sldId id="2147308983"/>
            <p14:sldId id="2147308988"/>
            <p14:sldId id="2147308989"/>
            <p14:sldId id="2147308984"/>
            <p14:sldId id="2147308985"/>
            <p14:sldId id="2147308986"/>
            <p14:sldId id="2147308987"/>
            <p14:sldId id="2147308991"/>
            <p14:sldId id="2147308992"/>
            <p14:sldId id="2147308993"/>
            <p14:sldId id="2147308995"/>
          </p14:sldIdLst>
        </p14:section>
        <p14:section name="Templates and Conditions - Cheat Sheet" id="{17C859B6-29C3-4E4B-BFDC-2160F41F87DC}">
          <p14:sldIdLst>
            <p14:sldId id="2147308965"/>
            <p14:sldId id="2147308966"/>
            <p14:sldId id="2147308967"/>
            <p14:sldId id="2147308968"/>
            <p14:sldId id="2147308969"/>
            <p14:sldId id="2147308970"/>
          </p14:sldIdLst>
        </p14:section>
        <p14:section name="Execute ICO Workflows from the API" id="{5D33CD85-64A1-BB46-BA89-FD53DE37C0CA}">
          <p14:sldIdLst>
            <p14:sldId id="418"/>
            <p14:sldId id="417"/>
            <p14:sldId id="2147308940"/>
            <p14:sldId id="2147308941"/>
            <p14:sldId id="2147308942"/>
            <p14:sldId id="2147308943"/>
            <p14:sldId id="2147308944"/>
            <p14:sldId id="2147308945"/>
            <p14:sldId id="2147308946"/>
            <p14:sldId id="2147308947"/>
            <p14:sldId id="2147308948"/>
            <p14:sldId id="2147308949"/>
            <p14:sldId id="2147308950"/>
            <p14:sldId id="2147308951"/>
            <p14:sldId id="2147308952"/>
            <p14:sldId id="2147308953"/>
            <p14:sldId id="2147308954"/>
            <p14:sldId id="2147308955"/>
            <p14:sldId id="2147308956"/>
          </p14:sldIdLst>
        </p14:section>
        <p14:section name="Execute ICO Workflow with the Terraform Provider" id="{BCBD06F1-AAD4-104A-8C58-6507998006B7}">
          <p14:sldIdLst>
            <p14:sldId id="379"/>
            <p14:sldId id="381"/>
            <p14:sldId id="382"/>
            <p14:sldId id="380"/>
            <p14:sldId id="383"/>
            <p14:sldId id="384"/>
          </p14:sldIdLst>
        </p14:section>
        <p14:section name="Execute ICO Workflow with the Python SDK" id="{EA3145D8-652A-DA43-B89B-30BC64BC2F41}">
          <p14:sldIdLst>
            <p14:sldId id="2147308938"/>
            <p14:sldId id="2147308960"/>
            <p14:sldId id="2147308957"/>
            <p14:sldId id="2147308958"/>
            <p14:sldId id="2147308936"/>
            <p14:sldId id="2147308971"/>
            <p14:sldId id="2147308972"/>
            <p14:sldId id="2147308973"/>
            <p14:sldId id="2147308974"/>
            <p14:sldId id="2147308976"/>
          </p14:sldIdLst>
        </p14:section>
        <p14:section name="Execute ICO Workflows with the Powershell SDK" id="{BAD3D767-F17C-434C-97E6-9C764D4C77FA}">
          <p14:sldIdLst>
            <p14:sldId id="2147308939"/>
            <p14:sldId id="2147308961"/>
            <p14:sldId id="2147308962"/>
            <p14:sldId id="2147308937"/>
            <p14:sldId id="2147308975"/>
            <p14:sldId id="2147308978"/>
            <p14:sldId id="2147308977"/>
            <p14:sldId id="2147309010"/>
          </p14:sldIdLst>
        </p14:section>
      </p14:sectionLst>
    </p:ext>
    <p:ext uri="{EFAFB233-063F-42B5-8137-9DF3F51BA10A}">
      <p15:sldGuideLst xmlns:p15="http://schemas.microsoft.com/office/powerpoint/2012/main">
        <p15:guide id="1" pos="3144">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C3A26A-D1C8-4D4C-BE9F-C96C0348A8D7}" v="23" dt="2022-04-22T13:21:01.0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67"/>
    <p:restoredTop sz="91448"/>
  </p:normalViewPr>
  <p:slideViewPr>
    <p:cSldViewPr snapToGrid="0">
      <p:cViewPr varScale="1">
        <p:scale>
          <a:sx n="256" d="100"/>
          <a:sy n="256" d="100"/>
        </p:scale>
        <p:origin x="2016" y="184"/>
      </p:cViewPr>
      <p:guideLst>
        <p:guide pos="3144"/>
        <p:guide orient="horz" pos="1620"/>
      </p:guideLst>
    </p:cSldViewPr>
  </p:slideViewPr>
  <p:outlineViewPr>
    <p:cViewPr>
      <p:scale>
        <a:sx n="33" d="100"/>
        <a:sy n="33" d="100"/>
      </p:scale>
      <p:origin x="0" y="-1389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 r:id="rId161" collapse="1"/>
      <p:sld r:id="rId162" collapse="1"/>
      <p:sld r:id="rId163" collapse="1"/>
      <p:sld r:id="rId164" collapse="1"/>
      <p:sld r:id="rId165" collapse="1"/>
      <p:sld r:id="rId166" collapse="1"/>
      <p:sld r:id="rId167" collapse="1"/>
      <p:sld r:id="rId168" collapse="1"/>
      <p:sld r:id="rId169" collapse="1"/>
      <p:sld r:id="rId170" collapse="1"/>
      <p:sld r:id="rId171" collapse="1"/>
      <p:sld r:id="rId172" collapse="1"/>
      <p:sld r:id="rId173" collapse="1"/>
      <p:sld r:id="rId174" collapse="1"/>
      <p:sld r:id="rId175" collapse="1"/>
      <p:sld r:id="rId176" collapse="1"/>
      <p:sld r:id="rId177" collapse="1"/>
      <p:sld r:id="rId178" collapse="1"/>
      <p:sld r:id="rId179" collapse="1"/>
      <p:sld r:id="rId180" collapse="1"/>
      <p:sld r:id="rId181" collapse="1"/>
      <p:sld r:id="rId182" collapse="1"/>
      <p:sld r:id="rId183" collapse="1"/>
      <p:sld r:id="rId184" collapse="1"/>
      <p:sld r:id="rId185" collapse="1"/>
      <p:sld r:id="rId186" collapse="1"/>
      <p:sld r:id="rId187" collapse="1"/>
      <p:sld r:id="rId188" collapse="1"/>
      <p:sld r:id="rId189" collapse="1"/>
      <p:sld r:id="rId190" collapse="1"/>
      <p:sld r:id="rId191" collapse="1"/>
      <p:sld r:id="rId192" collapse="1"/>
      <p:sld r:id="rId193" collapse="1"/>
      <p:sld r:id="rId194" collapse="1"/>
      <p:sld r:id="rId195" collapse="1"/>
      <p:sld r:id="rId196" collapse="1"/>
      <p:sld r:id="rId197" collapse="1"/>
      <p:sld r:id="rId198" collapse="1"/>
      <p:sld r:id="rId199" collapse="1"/>
      <p:sld r:id="rId200" collapse="1"/>
      <p:sld r:id="rId201" collapse="1"/>
      <p:sld r:id="rId202" collapse="1"/>
      <p:sld r:id="rId203" collapse="1"/>
      <p:sld r:id="rId204" collapse="1"/>
      <p:sld r:id="rId205" collapse="1"/>
      <p:sld r:id="rId206" collapse="1"/>
      <p:sld r:id="rId207" collapse="1"/>
      <p:sld r:id="rId208" collapse="1"/>
      <p:sld r:id="rId209" collapse="1"/>
      <p:sld r:id="rId210" collapse="1"/>
      <p:sld r:id="rId211" collapse="1"/>
      <p:sld r:id="rId212" collapse="1"/>
      <p:sld r:id="rId213" collapse="1"/>
      <p:sld r:id="rId214" collapse="1"/>
      <p:sld r:id="rId215" collapse="1"/>
      <p:sld r:id="rId216" collapse="1"/>
      <p:sld r:id="rId217" collapse="1"/>
      <p:sld r:id="rId218" collapse="1"/>
      <p:sld r:id="rId219" collapse="1"/>
      <p:sld r:id="rId220" collapse="1"/>
      <p:sld r:id="rId221" collapse="1"/>
      <p:sld r:id="rId222" collapse="1"/>
      <p:sld r:id="rId223" collapse="1"/>
      <p:sld r:id="rId224" collapse="1"/>
      <p:sld r:id="rId225" collapse="1"/>
      <p:sld r:id="rId226" collapse="1"/>
      <p:sld r:id="rId227" collapse="1"/>
      <p:sld r:id="rId228" collapse="1"/>
      <p:sld r:id="rId229" collapse="1"/>
      <p:sld r:id="rId230" collapse="1"/>
      <p:sld r:id="rId231" collapse="1"/>
      <p:sld r:id="rId232" collapse="1"/>
      <p:sld r:id="rId233" collapse="1"/>
      <p:sld r:id="rId234" collapse="1"/>
      <p:sld r:id="rId235" collapse="1"/>
      <p:sld r:id="rId236" collapse="1"/>
      <p:sld r:id="rId237" collapse="1"/>
      <p:sld r:id="rId238" collapse="1"/>
      <p:sld r:id="rId239" collapse="1"/>
    </p:sldLst>
  </p:outlineViewPr>
  <p:notesTextViewPr>
    <p:cViewPr>
      <p:scale>
        <a:sx n="1" d="1"/>
        <a:sy n="1" d="1"/>
      </p:scale>
      <p:origin x="0" y="0"/>
    </p:cViewPr>
  </p:notesTextViewPr>
  <p:sorterViewPr>
    <p:cViewPr>
      <p:scale>
        <a:sx n="200" d="100"/>
        <a:sy n="2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tableStyles" Target="tableStyle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microsoft.com/office/2016/11/relationships/changesInfo" Target="changesInfos/changesInfo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252" Type="http://schemas.microsoft.com/office/2015/10/relationships/revisionInfo" Target="revisionInfo.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notesMaster" Target="notesMasters/notesMaster1.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s>
</file>

<file path=ppt/_rels/viewProps.xml.rels><?xml version="1.0" encoding="UTF-8" standalone="yes"?>
<Relationships xmlns="http://schemas.openxmlformats.org/package/2006/relationships"><Relationship Id="rId117" Type="http://schemas.openxmlformats.org/officeDocument/2006/relationships/slide" Target="slides/slide118.xml"/><Relationship Id="rId21" Type="http://schemas.openxmlformats.org/officeDocument/2006/relationships/slide" Target="slides/slide21.xml"/><Relationship Id="rId42" Type="http://schemas.openxmlformats.org/officeDocument/2006/relationships/slide" Target="slides/slide42.xml"/><Relationship Id="rId63" Type="http://schemas.openxmlformats.org/officeDocument/2006/relationships/slide" Target="slides/slide63.xml"/><Relationship Id="rId84" Type="http://schemas.openxmlformats.org/officeDocument/2006/relationships/slide" Target="slides/slide84.xml"/><Relationship Id="rId138" Type="http://schemas.openxmlformats.org/officeDocument/2006/relationships/slide" Target="slides/slide139.xml"/><Relationship Id="rId159" Type="http://schemas.openxmlformats.org/officeDocument/2006/relationships/slide" Target="slides/slide160.xml"/><Relationship Id="rId170" Type="http://schemas.openxmlformats.org/officeDocument/2006/relationships/slide" Target="slides/slide171.xml"/><Relationship Id="rId191" Type="http://schemas.openxmlformats.org/officeDocument/2006/relationships/slide" Target="slides/slide192.xml"/><Relationship Id="rId205" Type="http://schemas.openxmlformats.org/officeDocument/2006/relationships/slide" Target="slides/slide206.xml"/><Relationship Id="rId226" Type="http://schemas.openxmlformats.org/officeDocument/2006/relationships/slide" Target="slides/slide227.xml"/><Relationship Id="rId107" Type="http://schemas.openxmlformats.org/officeDocument/2006/relationships/slide" Target="slides/slide108.xml"/><Relationship Id="rId11" Type="http://schemas.openxmlformats.org/officeDocument/2006/relationships/slide" Target="slides/slide11.xml"/><Relationship Id="rId32" Type="http://schemas.openxmlformats.org/officeDocument/2006/relationships/slide" Target="slides/slide32.xml"/><Relationship Id="rId53" Type="http://schemas.openxmlformats.org/officeDocument/2006/relationships/slide" Target="slides/slide53.xml"/><Relationship Id="rId74" Type="http://schemas.openxmlformats.org/officeDocument/2006/relationships/slide" Target="slides/slide74.xml"/><Relationship Id="rId128" Type="http://schemas.openxmlformats.org/officeDocument/2006/relationships/slide" Target="slides/slide129.xml"/><Relationship Id="rId149" Type="http://schemas.openxmlformats.org/officeDocument/2006/relationships/slide" Target="slides/slide150.xml"/><Relationship Id="rId5" Type="http://schemas.openxmlformats.org/officeDocument/2006/relationships/slide" Target="slides/slide5.xml"/><Relationship Id="rId95" Type="http://schemas.openxmlformats.org/officeDocument/2006/relationships/slide" Target="slides/slide95.xml"/><Relationship Id="rId160" Type="http://schemas.openxmlformats.org/officeDocument/2006/relationships/slide" Target="slides/slide161.xml"/><Relationship Id="rId181" Type="http://schemas.openxmlformats.org/officeDocument/2006/relationships/slide" Target="slides/slide182.xml"/><Relationship Id="rId216" Type="http://schemas.openxmlformats.org/officeDocument/2006/relationships/slide" Target="slides/slide217.xml"/><Relationship Id="rId237" Type="http://schemas.openxmlformats.org/officeDocument/2006/relationships/slide" Target="slides/slide238.xml"/><Relationship Id="rId22" Type="http://schemas.openxmlformats.org/officeDocument/2006/relationships/slide" Target="slides/slide22.xml"/><Relationship Id="rId43" Type="http://schemas.openxmlformats.org/officeDocument/2006/relationships/slide" Target="slides/slide43.xml"/><Relationship Id="rId64" Type="http://schemas.openxmlformats.org/officeDocument/2006/relationships/slide" Target="slides/slide64.xml"/><Relationship Id="rId118" Type="http://schemas.openxmlformats.org/officeDocument/2006/relationships/slide" Target="slides/slide119.xml"/><Relationship Id="rId139" Type="http://schemas.openxmlformats.org/officeDocument/2006/relationships/slide" Target="slides/slide140.xml"/><Relationship Id="rId85" Type="http://schemas.openxmlformats.org/officeDocument/2006/relationships/slide" Target="slides/slide85.xml"/><Relationship Id="rId150" Type="http://schemas.openxmlformats.org/officeDocument/2006/relationships/slide" Target="slides/slide151.xml"/><Relationship Id="rId171" Type="http://schemas.openxmlformats.org/officeDocument/2006/relationships/slide" Target="slides/slide172.xml"/><Relationship Id="rId192" Type="http://schemas.openxmlformats.org/officeDocument/2006/relationships/slide" Target="slides/slide193.xml"/><Relationship Id="rId206" Type="http://schemas.openxmlformats.org/officeDocument/2006/relationships/slide" Target="slides/slide207.xml"/><Relationship Id="rId227" Type="http://schemas.openxmlformats.org/officeDocument/2006/relationships/slide" Target="slides/slide228.xml"/><Relationship Id="rId12" Type="http://schemas.openxmlformats.org/officeDocument/2006/relationships/slide" Target="slides/slide12.xml"/><Relationship Id="rId33" Type="http://schemas.openxmlformats.org/officeDocument/2006/relationships/slide" Target="slides/slide33.xml"/><Relationship Id="rId108" Type="http://schemas.openxmlformats.org/officeDocument/2006/relationships/slide" Target="slides/slide109.xml"/><Relationship Id="rId129" Type="http://schemas.openxmlformats.org/officeDocument/2006/relationships/slide" Target="slides/slide130.xml"/><Relationship Id="rId54" Type="http://schemas.openxmlformats.org/officeDocument/2006/relationships/slide" Target="slides/slide54.xml"/><Relationship Id="rId75" Type="http://schemas.openxmlformats.org/officeDocument/2006/relationships/slide" Target="slides/slide75.xml"/><Relationship Id="rId96" Type="http://schemas.openxmlformats.org/officeDocument/2006/relationships/slide" Target="slides/slide96.xml"/><Relationship Id="rId140" Type="http://schemas.openxmlformats.org/officeDocument/2006/relationships/slide" Target="slides/slide141.xml"/><Relationship Id="rId161" Type="http://schemas.openxmlformats.org/officeDocument/2006/relationships/slide" Target="slides/slide162.xml"/><Relationship Id="rId182" Type="http://schemas.openxmlformats.org/officeDocument/2006/relationships/slide" Target="slides/slide183.xml"/><Relationship Id="rId217" Type="http://schemas.openxmlformats.org/officeDocument/2006/relationships/slide" Target="slides/slide218.xml"/><Relationship Id="rId6" Type="http://schemas.openxmlformats.org/officeDocument/2006/relationships/slide" Target="slides/slide6.xml"/><Relationship Id="rId238" Type="http://schemas.openxmlformats.org/officeDocument/2006/relationships/slide" Target="slides/slide239.xml"/><Relationship Id="rId23" Type="http://schemas.openxmlformats.org/officeDocument/2006/relationships/slide" Target="slides/slide23.xml"/><Relationship Id="rId119" Type="http://schemas.openxmlformats.org/officeDocument/2006/relationships/slide" Target="slides/slide120.xml"/><Relationship Id="rId44" Type="http://schemas.openxmlformats.org/officeDocument/2006/relationships/slide" Target="slides/slide44.xml"/><Relationship Id="rId65" Type="http://schemas.openxmlformats.org/officeDocument/2006/relationships/slide" Target="slides/slide65.xml"/><Relationship Id="rId86" Type="http://schemas.openxmlformats.org/officeDocument/2006/relationships/slide" Target="slides/slide86.xml"/><Relationship Id="rId130" Type="http://schemas.openxmlformats.org/officeDocument/2006/relationships/slide" Target="slides/slide131.xml"/><Relationship Id="rId151" Type="http://schemas.openxmlformats.org/officeDocument/2006/relationships/slide" Target="slides/slide152.xml"/><Relationship Id="rId172" Type="http://schemas.openxmlformats.org/officeDocument/2006/relationships/slide" Target="slides/slide173.xml"/><Relationship Id="rId193" Type="http://schemas.openxmlformats.org/officeDocument/2006/relationships/slide" Target="slides/slide194.xml"/><Relationship Id="rId207" Type="http://schemas.openxmlformats.org/officeDocument/2006/relationships/slide" Target="slides/slide208.xml"/><Relationship Id="rId228" Type="http://schemas.openxmlformats.org/officeDocument/2006/relationships/slide" Target="slides/slide229.xml"/><Relationship Id="rId13" Type="http://schemas.openxmlformats.org/officeDocument/2006/relationships/slide" Target="slides/slide13.xml"/><Relationship Id="rId109" Type="http://schemas.openxmlformats.org/officeDocument/2006/relationships/slide" Target="slides/slide110.xml"/><Relationship Id="rId34" Type="http://schemas.openxmlformats.org/officeDocument/2006/relationships/slide" Target="slides/slide34.xml"/><Relationship Id="rId55" Type="http://schemas.openxmlformats.org/officeDocument/2006/relationships/slide" Target="slides/slide55.xml"/><Relationship Id="rId76" Type="http://schemas.openxmlformats.org/officeDocument/2006/relationships/slide" Target="slides/slide76.xml"/><Relationship Id="rId97" Type="http://schemas.openxmlformats.org/officeDocument/2006/relationships/slide" Target="slides/slide97.xml"/><Relationship Id="rId120" Type="http://schemas.openxmlformats.org/officeDocument/2006/relationships/slide" Target="slides/slide121.xml"/><Relationship Id="rId141" Type="http://schemas.openxmlformats.org/officeDocument/2006/relationships/slide" Target="slides/slide142.xml"/><Relationship Id="rId7" Type="http://schemas.openxmlformats.org/officeDocument/2006/relationships/slide" Target="slides/slide7.xml"/><Relationship Id="rId162" Type="http://schemas.openxmlformats.org/officeDocument/2006/relationships/slide" Target="slides/slide163.xml"/><Relationship Id="rId183" Type="http://schemas.openxmlformats.org/officeDocument/2006/relationships/slide" Target="slides/slide184.xml"/><Relationship Id="rId218" Type="http://schemas.openxmlformats.org/officeDocument/2006/relationships/slide" Target="slides/slide219.xml"/><Relationship Id="rId239" Type="http://schemas.openxmlformats.org/officeDocument/2006/relationships/slide" Target="slides/slide240.xml"/><Relationship Id="rId24" Type="http://schemas.openxmlformats.org/officeDocument/2006/relationships/slide" Target="slides/slide24.xml"/><Relationship Id="rId45" Type="http://schemas.openxmlformats.org/officeDocument/2006/relationships/slide" Target="slides/slide45.xml"/><Relationship Id="rId66" Type="http://schemas.openxmlformats.org/officeDocument/2006/relationships/slide" Target="slides/slide66.xml"/><Relationship Id="rId87" Type="http://schemas.openxmlformats.org/officeDocument/2006/relationships/slide" Target="slides/slide87.xml"/><Relationship Id="rId110" Type="http://schemas.openxmlformats.org/officeDocument/2006/relationships/slide" Target="slides/slide111.xml"/><Relationship Id="rId131" Type="http://schemas.openxmlformats.org/officeDocument/2006/relationships/slide" Target="slides/slide132.xml"/><Relationship Id="rId152" Type="http://schemas.openxmlformats.org/officeDocument/2006/relationships/slide" Target="slides/slide153.xml"/><Relationship Id="rId173" Type="http://schemas.openxmlformats.org/officeDocument/2006/relationships/slide" Target="slides/slide174.xml"/><Relationship Id="rId194" Type="http://schemas.openxmlformats.org/officeDocument/2006/relationships/slide" Target="slides/slide195.xml"/><Relationship Id="rId208" Type="http://schemas.openxmlformats.org/officeDocument/2006/relationships/slide" Target="slides/slide209.xml"/><Relationship Id="rId229" Type="http://schemas.openxmlformats.org/officeDocument/2006/relationships/slide" Target="slides/slide230.xml"/><Relationship Id="rId14" Type="http://schemas.openxmlformats.org/officeDocument/2006/relationships/slide" Target="slides/slide14.xml"/><Relationship Id="rId35" Type="http://schemas.openxmlformats.org/officeDocument/2006/relationships/slide" Target="slides/slide35.xml"/><Relationship Id="rId56" Type="http://schemas.openxmlformats.org/officeDocument/2006/relationships/slide" Target="slides/slide56.xml"/><Relationship Id="rId77" Type="http://schemas.openxmlformats.org/officeDocument/2006/relationships/slide" Target="slides/slide77.xml"/><Relationship Id="rId100" Type="http://schemas.openxmlformats.org/officeDocument/2006/relationships/slide" Target="slides/slide101.xml"/><Relationship Id="rId8" Type="http://schemas.openxmlformats.org/officeDocument/2006/relationships/slide" Target="slides/slide8.xml"/><Relationship Id="rId98" Type="http://schemas.openxmlformats.org/officeDocument/2006/relationships/slide" Target="slides/slide98.xml"/><Relationship Id="rId121" Type="http://schemas.openxmlformats.org/officeDocument/2006/relationships/slide" Target="slides/slide122.xml"/><Relationship Id="rId142" Type="http://schemas.openxmlformats.org/officeDocument/2006/relationships/slide" Target="slides/slide143.xml"/><Relationship Id="rId163" Type="http://schemas.openxmlformats.org/officeDocument/2006/relationships/slide" Target="slides/slide164.xml"/><Relationship Id="rId184" Type="http://schemas.openxmlformats.org/officeDocument/2006/relationships/slide" Target="slides/slide185.xml"/><Relationship Id="rId219" Type="http://schemas.openxmlformats.org/officeDocument/2006/relationships/slide" Target="slides/slide220.xml"/><Relationship Id="rId230" Type="http://schemas.openxmlformats.org/officeDocument/2006/relationships/slide" Target="slides/slide231.xml"/><Relationship Id="rId25" Type="http://schemas.openxmlformats.org/officeDocument/2006/relationships/slide" Target="slides/slide25.xml"/><Relationship Id="rId46" Type="http://schemas.openxmlformats.org/officeDocument/2006/relationships/slide" Target="slides/slide46.xml"/><Relationship Id="rId67" Type="http://schemas.openxmlformats.org/officeDocument/2006/relationships/slide" Target="slides/slide67.xml"/><Relationship Id="rId88" Type="http://schemas.openxmlformats.org/officeDocument/2006/relationships/slide" Target="slides/slide88.xml"/><Relationship Id="rId111" Type="http://schemas.openxmlformats.org/officeDocument/2006/relationships/slide" Target="slides/slide112.xml"/><Relationship Id="rId132" Type="http://schemas.openxmlformats.org/officeDocument/2006/relationships/slide" Target="slides/slide133.xml"/><Relationship Id="rId153" Type="http://schemas.openxmlformats.org/officeDocument/2006/relationships/slide" Target="slides/slide154.xml"/><Relationship Id="rId174" Type="http://schemas.openxmlformats.org/officeDocument/2006/relationships/slide" Target="slides/slide175.xml"/><Relationship Id="rId195" Type="http://schemas.openxmlformats.org/officeDocument/2006/relationships/slide" Target="slides/slide196.xml"/><Relationship Id="rId209" Type="http://schemas.openxmlformats.org/officeDocument/2006/relationships/slide" Target="slides/slide210.xml"/><Relationship Id="rId190" Type="http://schemas.openxmlformats.org/officeDocument/2006/relationships/slide" Target="slides/slide191.xml"/><Relationship Id="rId204" Type="http://schemas.openxmlformats.org/officeDocument/2006/relationships/slide" Target="slides/slide205.xml"/><Relationship Id="rId220" Type="http://schemas.openxmlformats.org/officeDocument/2006/relationships/slide" Target="slides/slide221.xml"/><Relationship Id="rId225" Type="http://schemas.openxmlformats.org/officeDocument/2006/relationships/slide" Target="slides/slide226.xml"/><Relationship Id="rId15" Type="http://schemas.openxmlformats.org/officeDocument/2006/relationships/slide" Target="slides/slide15.xml"/><Relationship Id="rId36" Type="http://schemas.openxmlformats.org/officeDocument/2006/relationships/slide" Target="slides/slide36.xml"/><Relationship Id="rId57" Type="http://schemas.openxmlformats.org/officeDocument/2006/relationships/slide" Target="slides/slide57.xml"/><Relationship Id="rId106" Type="http://schemas.openxmlformats.org/officeDocument/2006/relationships/slide" Target="slides/slide107.xml"/><Relationship Id="rId127" Type="http://schemas.openxmlformats.org/officeDocument/2006/relationships/slide" Target="slides/slide128.xml"/><Relationship Id="rId10" Type="http://schemas.openxmlformats.org/officeDocument/2006/relationships/slide" Target="slides/slide10.xml"/><Relationship Id="rId31" Type="http://schemas.openxmlformats.org/officeDocument/2006/relationships/slide" Target="slides/slide31.xml"/><Relationship Id="rId52" Type="http://schemas.openxmlformats.org/officeDocument/2006/relationships/slide" Target="slides/slide52.xml"/><Relationship Id="rId73" Type="http://schemas.openxmlformats.org/officeDocument/2006/relationships/slide" Target="slides/slide73.xml"/><Relationship Id="rId78" Type="http://schemas.openxmlformats.org/officeDocument/2006/relationships/slide" Target="slides/slide78.xml"/><Relationship Id="rId94" Type="http://schemas.openxmlformats.org/officeDocument/2006/relationships/slide" Target="slides/slide94.xml"/><Relationship Id="rId99" Type="http://schemas.openxmlformats.org/officeDocument/2006/relationships/slide" Target="slides/slide99.xml"/><Relationship Id="rId101" Type="http://schemas.openxmlformats.org/officeDocument/2006/relationships/slide" Target="slides/slide102.xml"/><Relationship Id="rId122" Type="http://schemas.openxmlformats.org/officeDocument/2006/relationships/slide" Target="slides/slide123.xml"/><Relationship Id="rId143" Type="http://schemas.openxmlformats.org/officeDocument/2006/relationships/slide" Target="slides/slide144.xml"/><Relationship Id="rId148" Type="http://schemas.openxmlformats.org/officeDocument/2006/relationships/slide" Target="slides/slide149.xml"/><Relationship Id="rId164" Type="http://schemas.openxmlformats.org/officeDocument/2006/relationships/slide" Target="slides/slide165.xml"/><Relationship Id="rId169" Type="http://schemas.openxmlformats.org/officeDocument/2006/relationships/slide" Target="slides/slide170.xml"/><Relationship Id="rId185" Type="http://schemas.openxmlformats.org/officeDocument/2006/relationships/slide" Target="slides/slide186.xml"/><Relationship Id="rId4" Type="http://schemas.openxmlformats.org/officeDocument/2006/relationships/slide" Target="slides/slide4.xml"/><Relationship Id="rId9" Type="http://schemas.openxmlformats.org/officeDocument/2006/relationships/slide" Target="slides/slide9.xml"/><Relationship Id="rId180" Type="http://schemas.openxmlformats.org/officeDocument/2006/relationships/slide" Target="slides/slide181.xml"/><Relationship Id="rId210" Type="http://schemas.openxmlformats.org/officeDocument/2006/relationships/slide" Target="slides/slide211.xml"/><Relationship Id="rId215" Type="http://schemas.openxmlformats.org/officeDocument/2006/relationships/slide" Target="slides/slide216.xml"/><Relationship Id="rId236" Type="http://schemas.openxmlformats.org/officeDocument/2006/relationships/slide" Target="slides/slide237.xml"/><Relationship Id="rId26" Type="http://schemas.openxmlformats.org/officeDocument/2006/relationships/slide" Target="slides/slide26.xml"/><Relationship Id="rId231" Type="http://schemas.openxmlformats.org/officeDocument/2006/relationships/slide" Target="slides/slide232.xml"/><Relationship Id="rId47" Type="http://schemas.openxmlformats.org/officeDocument/2006/relationships/slide" Target="slides/slide47.xml"/><Relationship Id="rId68" Type="http://schemas.openxmlformats.org/officeDocument/2006/relationships/slide" Target="slides/slide68.xml"/><Relationship Id="rId89" Type="http://schemas.openxmlformats.org/officeDocument/2006/relationships/slide" Target="slides/slide89.xml"/><Relationship Id="rId112" Type="http://schemas.openxmlformats.org/officeDocument/2006/relationships/slide" Target="slides/slide113.xml"/><Relationship Id="rId133" Type="http://schemas.openxmlformats.org/officeDocument/2006/relationships/slide" Target="slides/slide134.xml"/><Relationship Id="rId154" Type="http://schemas.openxmlformats.org/officeDocument/2006/relationships/slide" Target="slides/slide155.xml"/><Relationship Id="rId175" Type="http://schemas.openxmlformats.org/officeDocument/2006/relationships/slide" Target="slides/slide176.xml"/><Relationship Id="rId196" Type="http://schemas.openxmlformats.org/officeDocument/2006/relationships/slide" Target="slides/slide197.xml"/><Relationship Id="rId200" Type="http://schemas.openxmlformats.org/officeDocument/2006/relationships/slide" Target="slides/slide201.xml"/><Relationship Id="rId16" Type="http://schemas.openxmlformats.org/officeDocument/2006/relationships/slide" Target="slides/slide16.xml"/><Relationship Id="rId221" Type="http://schemas.openxmlformats.org/officeDocument/2006/relationships/slide" Target="slides/slide222.xml"/><Relationship Id="rId37" Type="http://schemas.openxmlformats.org/officeDocument/2006/relationships/slide" Target="slides/slide37.xml"/><Relationship Id="rId58" Type="http://schemas.openxmlformats.org/officeDocument/2006/relationships/slide" Target="slides/slide58.xml"/><Relationship Id="rId79" Type="http://schemas.openxmlformats.org/officeDocument/2006/relationships/slide" Target="slides/slide79.xml"/><Relationship Id="rId102" Type="http://schemas.openxmlformats.org/officeDocument/2006/relationships/slide" Target="slides/slide103.xml"/><Relationship Id="rId123" Type="http://schemas.openxmlformats.org/officeDocument/2006/relationships/slide" Target="slides/slide124.xml"/><Relationship Id="rId144" Type="http://schemas.openxmlformats.org/officeDocument/2006/relationships/slide" Target="slides/slide145.xml"/><Relationship Id="rId90" Type="http://schemas.openxmlformats.org/officeDocument/2006/relationships/slide" Target="slides/slide90.xml"/><Relationship Id="rId165" Type="http://schemas.openxmlformats.org/officeDocument/2006/relationships/slide" Target="slides/slide166.xml"/><Relationship Id="rId186" Type="http://schemas.openxmlformats.org/officeDocument/2006/relationships/slide" Target="slides/slide187.xml"/><Relationship Id="rId211" Type="http://schemas.openxmlformats.org/officeDocument/2006/relationships/slide" Target="slides/slide212.xml"/><Relationship Id="rId232" Type="http://schemas.openxmlformats.org/officeDocument/2006/relationships/slide" Target="slides/slide233.xml"/><Relationship Id="rId27" Type="http://schemas.openxmlformats.org/officeDocument/2006/relationships/slide" Target="slides/slide27.xml"/><Relationship Id="rId48" Type="http://schemas.openxmlformats.org/officeDocument/2006/relationships/slide" Target="slides/slide48.xml"/><Relationship Id="rId69" Type="http://schemas.openxmlformats.org/officeDocument/2006/relationships/slide" Target="slides/slide69.xml"/><Relationship Id="rId113" Type="http://schemas.openxmlformats.org/officeDocument/2006/relationships/slide" Target="slides/slide114.xml"/><Relationship Id="rId134" Type="http://schemas.openxmlformats.org/officeDocument/2006/relationships/slide" Target="slides/slide135.xml"/><Relationship Id="rId80" Type="http://schemas.openxmlformats.org/officeDocument/2006/relationships/slide" Target="slides/slide80.xml"/><Relationship Id="rId155" Type="http://schemas.openxmlformats.org/officeDocument/2006/relationships/slide" Target="slides/slide156.xml"/><Relationship Id="rId176" Type="http://schemas.openxmlformats.org/officeDocument/2006/relationships/slide" Target="slides/slide177.xml"/><Relationship Id="rId197" Type="http://schemas.openxmlformats.org/officeDocument/2006/relationships/slide" Target="slides/slide198.xml"/><Relationship Id="rId201" Type="http://schemas.openxmlformats.org/officeDocument/2006/relationships/slide" Target="slides/slide202.xml"/><Relationship Id="rId222" Type="http://schemas.openxmlformats.org/officeDocument/2006/relationships/slide" Target="slides/slide223.xml"/><Relationship Id="rId17" Type="http://schemas.openxmlformats.org/officeDocument/2006/relationships/slide" Target="slides/slide17.xml"/><Relationship Id="rId38" Type="http://schemas.openxmlformats.org/officeDocument/2006/relationships/slide" Target="slides/slide38.xml"/><Relationship Id="rId59" Type="http://schemas.openxmlformats.org/officeDocument/2006/relationships/slide" Target="slides/slide59.xml"/><Relationship Id="rId103" Type="http://schemas.openxmlformats.org/officeDocument/2006/relationships/slide" Target="slides/slide104.xml"/><Relationship Id="rId124" Type="http://schemas.openxmlformats.org/officeDocument/2006/relationships/slide" Target="slides/slide125.xml"/><Relationship Id="rId70" Type="http://schemas.openxmlformats.org/officeDocument/2006/relationships/slide" Target="slides/slide70.xml"/><Relationship Id="rId91" Type="http://schemas.openxmlformats.org/officeDocument/2006/relationships/slide" Target="slides/slide91.xml"/><Relationship Id="rId145" Type="http://schemas.openxmlformats.org/officeDocument/2006/relationships/slide" Target="slides/slide146.xml"/><Relationship Id="rId166" Type="http://schemas.openxmlformats.org/officeDocument/2006/relationships/slide" Target="slides/slide167.xml"/><Relationship Id="rId187" Type="http://schemas.openxmlformats.org/officeDocument/2006/relationships/slide" Target="slides/slide188.xml"/><Relationship Id="rId1" Type="http://schemas.openxmlformats.org/officeDocument/2006/relationships/slide" Target="slides/slide1.xml"/><Relationship Id="rId212" Type="http://schemas.openxmlformats.org/officeDocument/2006/relationships/slide" Target="slides/slide213.xml"/><Relationship Id="rId233" Type="http://schemas.openxmlformats.org/officeDocument/2006/relationships/slide" Target="slides/slide234.xml"/><Relationship Id="rId28" Type="http://schemas.openxmlformats.org/officeDocument/2006/relationships/slide" Target="slides/slide28.xml"/><Relationship Id="rId49" Type="http://schemas.openxmlformats.org/officeDocument/2006/relationships/slide" Target="slides/slide49.xml"/><Relationship Id="rId114" Type="http://schemas.openxmlformats.org/officeDocument/2006/relationships/slide" Target="slides/slide115.xml"/><Relationship Id="rId60" Type="http://schemas.openxmlformats.org/officeDocument/2006/relationships/slide" Target="slides/slide60.xml"/><Relationship Id="rId81" Type="http://schemas.openxmlformats.org/officeDocument/2006/relationships/slide" Target="slides/slide81.xml"/><Relationship Id="rId135" Type="http://schemas.openxmlformats.org/officeDocument/2006/relationships/slide" Target="slides/slide136.xml"/><Relationship Id="rId156" Type="http://schemas.openxmlformats.org/officeDocument/2006/relationships/slide" Target="slides/slide157.xml"/><Relationship Id="rId177" Type="http://schemas.openxmlformats.org/officeDocument/2006/relationships/slide" Target="slides/slide178.xml"/><Relationship Id="rId198" Type="http://schemas.openxmlformats.org/officeDocument/2006/relationships/slide" Target="slides/slide199.xml"/><Relationship Id="rId202" Type="http://schemas.openxmlformats.org/officeDocument/2006/relationships/slide" Target="slides/slide203.xml"/><Relationship Id="rId223" Type="http://schemas.openxmlformats.org/officeDocument/2006/relationships/slide" Target="slides/slide224.xml"/><Relationship Id="rId18" Type="http://schemas.openxmlformats.org/officeDocument/2006/relationships/slide" Target="slides/slide18.xml"/><Relationship Id="rId39" Type="http://schemas.openxmlformats.org/officeDocument/2006/relationships/slide" Target="slides/slide39.xml"/><Relationship Id="rId50" Type="http://schemas.openxmlformats.org/officeDocument/2006/relationships/slide" Target="slides/slide50.xml"/><Relationship Id="rId104" Type="http://schemas.openxmlformats.org/officeDocument/2006/relationships/slide" Target="slides/slide105.xml"/><Relationship Id="rId125" Type="http://schemas.openxmlformats.org/officeDocument/2006/relationships/slide" Target="slides/slide126.xml"/><Relationship Id="rId146" Type="http://schemas.openxmlformats.org/officeDocument/2006/relationships/slide" Target="slides/slide147.xml"/><Relationship Id="rId167" Type="http://schemas.openxmlformats.org/officeDocument/2006/relationships/slide" Target="slides/slide168.xml"/><Relationship Id="rId188" Type="http://schemas.openxmlformats.org/officeDocument/2006/relationships/slide" Target="slides/slide189.xml"/><Relationship Id="rId71" Type="http://schemas.openxmlformats.org/officeDocument/2006/relationships/slide" Target="slides/slide71.xml"/><Relationship Id="rId92" Type="http://schemas.openxmlformats.org/officeDocument/2006/relationships/slide" Target="slides/slide92.xml"/><Relationship Id="rId213" Type="http://schemas.openxmlformats.org/officeDocument/2006/relationships/slide" Target="slides/slide214.xml"/><Relationship Id="rId234" Type="http://schemas.openxmlformats.org/officeDocument/2006/relationships/slide" Target="slides/slide235.xml"/><Relationship Id="rId2" Type="http://schemas.openxmlformats.org/officeDocument/2006/relationships/slide" Target="slides/slide2.xml"/><Relationship Id="rId29" Type="http://schemas.openxmlformats.org/officeDocument/2006/relationships/slide" Target="slides/slide29.xml"/><Relationship Id="rId40" Type="http://schemas.openxmlformats.org/officeDocument/2006/relationships/slide" Target="slides/slide40.xml"/><Relationship Id="rId115" Type="http://schemas.openxmlformats.org/officeDocument/2006/relationships/slide" Target="slides/slide116.xml"/><Relationship Id="rId136" Type="http://schemas.openxmlformats.org/officeDocument/2006/relationships/slide" Target="slides/slide137.xml"/><Relationship Id="rId157" Type="http://schemas.openxmlformats.org/officeDocument/2006/relationships/slide" Target="slides/slide158.xml"/><Relationship Id="rId178" Type="http://schemas.openxmlformats.org/officeDocument/2006/relationships/slide" Target="slides/slide179.xml"/><Relationship Id="rId61" Type="http://schemas.openxmlformats.org/officeDocument/2006/relationships/slide" Target="slides/slide61.xml"/><Relationship Id="rId82" Type="http://schemas.openxmlformats.org/officeDocument/2006/relationships/slide" Target="slides/slide82.xml"/><Relationship Id="rId199" Type="http://schemas.openxmlformats.org/officeDocument/2006/relationships/slide" Target="slides/slide200.xml"/><Relationship Id="rId203" Type="http://schemas.openxmlformats.org/officeDocument/2006/relationships/slide" Target="slides/slide204.xml"/><Relationship Id="rId19" Type="http://schemas.openxmlformats.org/officeDocument/2006/relationships/slide" Target="slides/slide19.xml"/><Relationship Id="rId224" Type="http://schemas.openxmlformats.org/officeDocument/2006/relationships/slide" Target="slides/slide225.xml"/><Relationship Id="rId30" Type="http://schemas.openxmlformats.org/officeDocument/2006/relationships/slide" Target="slides/slide30.xml"/><Relationship Id="rId105" Type="http://schemas.openxmlformats.org/officeDocument/2006/relationships/slide" Target="slides/slide106.xml"/><Relationship Id="rId126" Type="http://schemas.openxmlformats.org/officeDocument/2006/relationships/slide" Target="slides/slide127.xml"/><Relationship Id="rId147" Type="http://schemas.openxmlformats.org/officeDocument/2006/relationships/slide" Target="slides/slide148.xml"/><Relationship Id="rId168" Type="http://schemas.openxmlformats.org/officeDocument/2006/relationships/slide" Target="slides/slide169.xml"/><Relationship Id="rId51" Type="http://schemas.openxmlformats.org/officeDocument/2006/relationships/slide" Target="slides/slide51.xml"/><Relationship Id="rId72" Type="http://schemas.openxmlformats.org/officeDocument/2006/relationships/slide" Target="slides/slide72.xml"/><Relationship Id="rId93" Type="http://schemas.openxmlformats.org/officeDocument/2006/relationships/slide" Target="slides/slide93.xml"/><Relationship Id="rId189" Type="http://schemas.openxmlformats.org/officeDocument/2006/relationships/slide" Target="slides/slide190.xml"/><Relationship Id="rId3" Type="http://schemas.openxmlformats.org/officeDocument/2006/relationships/slide" Target="slides/slide3.xml"/><Relationship Id="rId214" Type="http://schemas.openxmlformats.org/officeDocument/2006/relationships/slide" Target="slides/slide215.xml"/><Relationship Id="rId235" Type="http://schemas.openxmlformats.org/officeDocument/2006/relationships/slide" Target="slides/slide236.xml"/><Relationship Id="rId116" Type="http://schemas.openxmlformats.org/officeDocument/2006/relationships/slide" Target="slides/slide117.xml"/><Relationship Id="rId137" Type="http://schemas.openxmlformats.org/officeDocument/2006/relationships/slide" Target="slides/slide138.xml"/><Relationship Id="rId158" Type="http://schemas.openxmlformats.org/officeDocument/2006/relationships/slide" Target="slides/slide159.xml"/><Relationship Id="rId20" Type="http://schemas.openxmlformats.org/officeDocument/2006/relationships/slide" Target="slides/slide20.xml"/><Relationship Id="rId41" Type="http://schemas.openxmlformats.org/officeDocument/2006/relationships/slide" Target="slides/slide41.xml"/><Relationship Id="rId62" Type="http://schemas.openxmlformats.org/officeDocument/2006/relationships/slide" Target="slides/slide62.xml"/><Relationship Id="rId83" Type="http://schemas.openxmlformats.org/officeDocument/2006/relationships/slide" Target="slides/slide83.xml"/><Relationship Id="rId179" Type="http://schemas.openxmlformats.org/officeDocument/2006/relationships/slide" Target="slides/slide1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Tortorici (rtortori)" userId="1c907062-c893-4e8a-83ee-5c7cdd5b4a5d" providerId="ADAL" clId="{A0C3A26A-D1C8-4D4C-BE9F-C96C0348A8D7}"/>
    <pc:docChg chg="custSel addSld modSld modSection">
      <pc:chgData name="Riccardo Tortorici (rtortori)" userId="1c907062-c893-4e8a-83ee-5c7cdd5b4a5d" providerId="ADAL" clId="{A0C3A26A-D1C8-4D4C-BE9F-C96C0348A8D7}" dt="2022-04-22T13:21:51.495" v="639" actId="1076"/>
      <pc:docMkLst>
        <pc:docMk/>
      </pc:docMkLst>
      <pc:sldChg chg="modSp mod">
        <pc:chgData name="Riccardo Tortorici (rtortori)" userId="1c907062-c893-4e8a-83ee-5c7cdd5b4a5d" providerId="ADAL" clId="{A0C3A26A-D1C8-4D4C-BE9F-C96C0348A8D7}" dt="2022-04-22T13:12:28.628" v="415" actId="20577"/>
        <pc:sldMkLst>
          <pc:docMk/>
          <pc:sldMk cId="4146349460" sldId="256"/>
        </pc:sldMkLst>
        <pc:spChg chg="mod">
          <ac:chgData name="Riccardo Tortorici (rtortori)" userId="1c907062-c893-4e8a-83ee-5c7cdd5b4a5d" providerId="ADAL" clId="{A0C3A26A-D1C8-4D4C-BE9F-C96C0348A8D7}" dt="2022-04-21T19:45:44.986" v="11" actId="403"/>
          <ac:spMkLst>
            <pc:docMk/>
            <pc:sldMk cId="4146349460" sldId="256"/>
            <ac:spMk id="3" creationId="{C55093D2-FFB2-1143-88C6-AF6FA0749A3B}"/>
          </ac:spMkLst>
        </pc:spChg>
        <pc:spChg chg="mod">
          <ac:chgData name="Riccardo Tortorici (rtortori)" userId="1c907062-c893-4e8a-83ee-5c7cdd5b4a5d" providerId="ADAL" clId="{A0C3A26A-D1C8-4D4C-BE9F-C96C0348A8D7}" dt="2022-04-22T13:12:28.628" v="415" actId="20577"/>
          <ac:spMkLst>
            <pc:docMk/>
            <pc:sldMk cId="4146349460" sldId="256"/>
            <ac:spMk id="4" creationId="{73E5A945-758F-C34D-B797-0A9A1A4FF9EF}"/>
          </ac:spMkLst>
        </pc:spChg>
      </pc:sldChg>
      <pc:sldChg chg="modSp mod">
        <pc:chgData name="Riccardo Tortorici (rtortori)" userId="1c907062-c893-4e8a-83ee-5c7cdd5b4a5d" providerId="ADAL" clId="{A0C3A26A-D1C8-4D4C-BE9F-C96C0348A8D7}" dt="2022-04-21T19:57:10.498" v="413" actId="20577"/>
        <pc:sldMkLst>
          <pc:docMk/>
          <pc:sldMk cId="598456651" sldId="2147309002"/>
        </pc:sldMkLst>
        <pc:spChg chg="mod">
          <ac:chgData name="Riccardo Tortorici (rtortori)" userId="1c907062-c893-4e8a-83ee-5c7cdd5b4a5d" providerId="ADAL" clId="{A0C3A26A-D1C8-4D4C-BE9F-C96C0348A8D7}" dt="2022-04-21T19:57:10.498" v="413" actId="20577"/>
          <ac:spMkLst>
            <pc:docMk/>
            <pc:sldMk cId="598456651" sldId="2147309002"/>
            <ac:spMk id="4" creationId="{5BC4161A-E05A-604C-90F3-05A18D719A12}"/>
          </ac:spMkLst>
        </pc:spChg>
      </pc:sldChg>
      <pc:sldChg chg="modSp mod">
        <pc:chgData name="Riccardo Tortorici (rtortori)" userId="1c907062-c893-4e8a-83ee-5c7cdd5b4a5d" providerId="ADAL" clId="{A0C3A26A-D1C8-4D4C-BE9F-C96C0348A8D7}" dt="2022-04-21T19:55:00.276" v="360" actId="1076"/>
        <pc:sldMkLst>
          <pc:docMk/>
          <pc:sldMk cId="1123484499" sldId="2147309006"/>
        </pc:sldMkLst>
        <pc:spChg chg="mod">
          <ac:chgData name="Riccardo Tortorici (rtortori)" userId="1c907062-c893-4e8a-83ee-5c7cdd5b4a5d" providerId="ADAL" clId="{A0C3A26A-D1C8-4D4C-BE9F-C96C0348A8D7}" dt="2022-04-21T19:54:51.013" v="356" actId="1076"/>
          <ac:spMkLst>
            <pc:docMk/>
            <pc:sldMk cId="1123484499" sldId="2147309006"/>
            <ac:spMk id="16" creationId="{8D70ED79-A0E6-5A7C-DA8D-EE9CB8E9AC9E}"/>
          </ac:spMkLst>
        </pc:spChg>
        <pc:picChg chg="mod">
          <ac:chgData name="Riccardo Tortorici (rtortori)" userId="1c907062-c893-4e8a-83ee-5c7cdd5b4a5d" providerId="ADAL" clId="{A0C3A26A-D1C8-4D4C-BE9F-C96C0348A8D7}" dt="2022-04-21T19:55:00.276" v="360" actId="1076"/>
          <ac:picMkLst>
            <pc:docMk/>
            <pc:sldMk cId="1123484499" sldId="2147309006"/>
            <ac:picMk id="18" creationId="{52C5CF1D-CDFA-9113-25D1-877D51025C47}"/>
          </ac:picMkLst>
        </pc:picChg>
      </pc:sldChg>
      <pc:sldChg chg="addSp modSp new mod">
        <pc:chgData name="Riccardo Tortorici (rtortori)" userId="1c907062-c893-4e8a-83ee-5c7cdd5b4a5d" providerId="ADAL" clId="{A0C3A26A-D1C8-4D4C-BE9F-C96C0348A8D7}" dt="2022-04-22T13:21:51.495" v="639" actId="1076"/>
        <pc:sldMkLst>
          <pc:docMk/>
          <pc:sldMk cId="2117357926" sldId="2147309011"/>
        </pc:sldMkLst>
        <pc:spChg chg="mod">
          <ac:chgData name="Riccardo Tortorici (rtortori)" userId="1c907062-c893-4e8a-83ee-5c7cdd5b4a5d" providerId="ADAL" clId="{A0C3A26A-D1C8-4D4C-BE9F-C96C0348A8D7}" dt="2022-04-22T13:13:34.433" v="483" actId="20577"/>
          <ac:spMkLst>
            <pc:docMk/>
            <pc:sldMk cId="2117357926" sldId="2147309011"/>
            <ac:spMk id="2" creationId="{C1025F77-B6C0-2103-A012-98E2754AE3F3}"/>
          </ac:spMkLst>
        </pc:spChg>
        <pc:spChg chg="add mod">
          <ac:chgData name="Riccardo Tortorici (rtortori)" userId="1c907062-c893-4e8a-83ee-5c7cdd5b4a5d" providerId="ADAL" clId="{A0C3A26A-D1C8-4D4C-BE9F-C96C0348A8D7}" dt="2022-04-22T13:21:42.988" v="636" actId="1076"/>
          <ac:spMkLst>
            <pc:docMk/>
            <pc:sldMk cId="2117357926" sldId="2147309011"/>
            <ac:spMk id="7" creationId="{D347E7FE-5367-F8B9-FB9C-2681EA053EC1}"/>
          </ac:spMkLst>
        </pc:spChg>
        <pc:spChg chg="add mod">
          <ac:chgData name="Riccardo Tortorici (rtortori)" userId="1c907062-c893-4e8a-83ee-5c7cdd5b4a5d" providerId="ADAL" clId="{A0C3A26A-D1C8-4D4C-BE9F-C96C0348A8D7}" dt="2022-04-22T13:21:51.495" v="639" actId="1076"/>
          <ac:spMkLst>
            <pc:docMk/>
            <pc:sldMk cId="2117357926" sldId="2147309011"/>
            <ac:spMk id="13" creationId="{CC2D1DA2-3EAD-D465-1929-05E6D620D80D}"/>
          </ac:spMkLst>
        </pc:spChg>
        <pc:picChg chg="add mod">
          <ac:chgData name="Riccardo Tortorici (rtortori)" userId="1c907062-c893-4e8a-83ee-5c7cdd5b4a5d" providerId="ADAL" clId="{A0C3A26A-D1C8-4D4C-BE9F-C96C0348A8D7}" dt="2022-04-22T13:21:38.254" v="635" actId="1076"/>
          <ac:picMkLst>
            <pc:docMk/>
            <pc:sldMk cId="2117357926" sldId="2147309011"/>
            <ac:picMk id="4" creationId="{25D3DD82-BD51-4EEC-5A6E-F8DAD890D6FB}"/>
          </ac:picMkLst>
        </pc:picChg>
        <pc:picChg chg="add mod">
          <ac:chgData name="Riccardo Tortorici (rtortori)" userId="1c907062-c893-4e8a-83ee-5c7cdd5b4a5d" providerId="ADAL" clId="{A0C3A26A-D1C8-4D4C-BE9F-C96C0348A8D7}" dt="2022-04-22T13:21:33.828" v="634" actId="14100"/>
          <ac:picMkLst>
            <pc:docMk/>
            <pc:sldMk cId="2117357926" sldId="2147309011"/>
            <ac:picMk id="9" creationId="{D038A798-7685-9540-2C15-8720FB782B77}"/>
          </ac:picMkLst>
        </pc:picChg>
        <pc:cxnChg chg="add mod">
          <ac:chgData name="Riccardo Tortorici (rtortori)" userId="1c907062-c893-4e8a-83ee-5c7cdd5b4a5d" providerId="ADAL" clId="{A0C3A26A-D1C8-4D4C-BE9F-C96C0348A8D7}" dt="2022-04-22T13:20:28.147" v="596" actId="1076"/>
          <ac:cxnSpMkLst>
            <pc:docMk/>
            <pc:sldMk cId="2117357926" sldId="2147309011"/>
            <ac:cxnSpMk id="6" creationId="{80ED5FDF-399C-26D0-A1D7-1D6E89C21828}"/>
          </ac:cxnSpMkLst>
        </pc:cxnChg>
        <pc:cxnChg chg="add mod">
          <ac:chgData name="Riccardo Tortorici (rtortori)" userId="1c907062-c893-4e8a-83ee-5c7cdd5b4a5d" providerId="ADAL" clId="{A0C3A26A-D1C8-4D4C-BE9F-C96C0348A8D7}" dt="2022-04-22T13:20:57.974" v="602" actId="14100"/>
          <ac:cxnSpMkLst>
            <pc:docMk/>
            <pc:sldMk cId="2117357926" sldId="2147309011"/>
            <ac:cxnSpMk id="10" creationId="{40E60CBC-250F-0912-3C0F-F14A761EEC5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8D368-51A7-1C48-9770-43B07A2CC86A}" type="datetimeFigureOut">
              <a:rPr lang="en-IT" smtClean="0"/>
              <a:t>22/04/22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BDC26-771F-AD41-8E7D-F3CE47A7C685}" type="slidenum">
              <a:rPr lang="en-IT" smtClean="0"/>
              <a:t>‹#›</a:t>
            </a:fld>
            <a:endParaRPr lang="en-IT"/>
          </a:p>
        </p:txBody>
      </p:sp>
    </p:spTree>
    <p:extLst>
      <p:ext uri="{BB962C8B-B14F-4D97-AF65-F5344CB8AC3E}">
        <p14:creationId xmlns:p14="http://schemas.microsoft.com/office/powerpoint/2010/main" val="157509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a:t>
            </a:fld>
            <a:endParaRPr lang="en-IT"/>
          </a:p>
        </p:txBody>
      </p:sp>
    </p:spTree>
    <p:extLst>
      <p:ext uri="{BB962C8B-B14F-4D97-AF65-F5344CB8AC3E}">
        <p14:creationId xmlns:p14="http://schemas.microsoft.com/office/powerpoint/2010/main" val="3187448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10</a:t>
            </a:fld>
            <a:endParaRPr lang="en-IT"/>
          </a:p>
        </p:txBody>
      </p:sp>
    </p:spTree>
    <p:extLst>
      <p:ext uri="{BB962C8B-B14F-4D97-AF65-F5344CB8AC3E}">
        <p14:creationId xmlns:p14="http://schemas.microsoft.com/office/powerpoint/2010/main" val="4626263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101</a:t>
            </a:fld>
            <a:endParaRPr lang="en-IT"/>
          </a:p>
        </p:txBody>
      </p:sp>
    </p:spTree>
    <p:extLst>
      <p:ext uri="{BB962C8B-B14F-4D97-AF65-F5344CB8AC3E}">
        <p14:creationId xmlns:p14="http://schemas.microsoft.com/office/powerpoint/2010/main" val="27217306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102</a:t>
            </a:fld>
            <a:endParaRPr lang="en-IT"/>
          </a:p>
        </p:txBody>
      </p:sp>
    </p:spTree>
    <p:extLst>
      <p:ext uri="{BB962C8B-B14F-4D97-AF65-F5344CB8AC3E}">
        <p14:creationId xmlns:p14="http://schemas.microsoft.com/office/powerpoint/2010/main" val="1452369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103</a:t>
            </a:fld>
            <a:endParaRPr lang="en-IT"/>
          </a:p>
        </p:txBody>
      </p:sp>
    </p:spTree>
    <p:extLst>
      <p:ext uri="{BB962C8B-B14F-4D97-AF65-F5344CB8AC3E}">
        <p14:creationId xmlns:p14="http://schemas.microsoft.com/office/powerpoint/2010/main" val="25814194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104</a:t>
            </a:fld>
            <a:endParaRPr lang="en-IT"/>
          </a:p>
        </p:txBody>
      </p:sp>
    </p:spTree>
    <p:extLst>
      <p:ext uri="{BB962C8B-B14F-4D97-AF65-F5344CB8AC3E}">
        <p14:creationId xmlns:p14="http://schemas.microsoft.com/office/powerpoint/2010/main" val="41580708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105</a:t>
            </a:fld>
            <a:endParaRPr lang="en-IT"/>
          </a:p>
        </p:txBody>
      </p:sp>
    </p:spTree>
    <p:extLst>
      <p:ext uri="{BB962C8B-B14F-4D97-AF65-F5344CB8AC3E}">
        <p14:creationId xmlns:p14="http://schemas.microsoft.com/office/powerpoint/2010/main" val="7267025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106</a:t>
            </a:fld>
            <a:endParaRPr lang="en-IT"/>
          </a:p>
        </p:txBody>
      </p:sp>
    </p:spTree>
    <p:extLst>
      <p:ext uri="{BB962C8B-B14F-4D97-AF65-F5344CB8AC3E}">
        <p14:creationId xmlns:p14="http://schemas.microsoft.com/office/powerpoint/2010/main" val="26923179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107</a:t>
            </a:fld>
            <a:endParaRPr lang="en-IT"/>
          </a:p>
        </p:txBody>
      </p:sp>
    </p:spTree>
    <p:extLst>
      <p:ext uri="{BB962C8B-B14F-4D97-AF65-F5344CB8AC3E}">
        <p14:creationId xmlns:p14="http://schemas.microsoft.com/office/powerpoint/2010/main" val="39972412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108</a:t>
            </a:fld>
            <a:endParaRPr lang="en-IT"/>
          </a:p>
        </p:txBody>
      </p:sp>
    </p:spTree>
    <p:extLst>
      <p:ext uri="{BB962C8B-B14F-4D97-AF65-F5344CB8AC3E}">
        <p14:creationId xmlns:p14="http://schemas.microsoft.com/office/powerpoint/2010/main" val="41153047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109</a:t>
            </a:fld>
            <a:endParaRPr lang="en-IT"/>
          </a:p>
        </p:txBody>
      </p:sp>
    </p:spTree>
    <p:extLst>
      <p:ext uri="{BB962C8B-B14F-4D97-AF65-F5344CB8AC3E}">
        <p14:creationId xmlns:p14="http://schemas.microsoft.com/office/powerpoint/2010/main" val="22542617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110</a:t>
            </a:fld>
            <a:endParaRPr lang="en-IT"/>
          </a:p>
        </p:txBody>
      </p:sp>
    </p:spTree>
    <p:extLst>
      <p:ext uri="{BB962C8B-B14F-4D97-AF65-F5344CB8AC3E}">
        <p14:creationId xmlns:p14="http://schemas.microsoft.com/office/powerpoint/2010/main" val="1384666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11</a:t>
            </a:fld>
            <a:endParaRPr lang="en-IT"/>
          </a:p>
        </p:txBody>
      </p:sp>
    </p:spTree>
    <p:extLst>
      <p:ext uri="{BB962C8B-B14F-4D97-AF65-F5344CB8AC3E}">
        <p14:creationId xmlns:p14="http://schemas.microsoft.com/office/powerpoint/2010/main" val="26445545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111</a:t>
            </a:fld>
            <a:endParaRPr lang="en-IT"/>
          </a:p>
        </p:txBody>
      </p:sp>
    </p:spTree>
    <p:extLst>
      <p:ext uri="{BB962C8B-B14F-4D97-AF65-F5344CB8AC3E}">
        <p14:creationId xmlns:p14="http://schemas.microsoft.com/office/powerpoint/2010/main" val="33312830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112</a:t>
            </a:fld>
            <a:endParaRPr lang="en-IT"/>
          </a:p>
        </p:txBody>
      </p:sp>
    </p:spTree>
    <p:extLst>
      <p:ext uri="{BB962C8B-B14F-4D97-AF65-F5344CB8AC3E}">
        <p14:creationId xmlns:p14="http://schemas.microsoft.com/office/powerpoint/2010/main" val="16458143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113</a:t>
            </a:fld>
            <a:endParaRPr lang="en-IT"/>
          </a:p>
        </p:txBody>
      </p:sp>
    </p:spTree>
    <p:extLst>
      <p:ext uri="{BB962C8B-B14F-4D97-AF65-F5344CB8AC3E}">
        <p14:creationId xmlns:p14="http://schemas.microsoft.com/office/powerpoint/2010/main" val="368042606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114</a:t>
            </a:fld>
            <a:endParaRPr lang="en-IT"/>
          </a:p>
        </p:txBody>
      </p:sp>
    </p:spTree>
    <p:extLst>
      <p:ext uri="{BB962C8B-B14F-4D97-AF65-F5344CB8AC3E}">
        <p14:creationId xmlns:p14="http://schemas.microsoft.com/office/powerpoint/2010/main" val="20474435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115</a:t>
            </a:fld>
            <a:endParaRPr lang="en-IT"/>
          </a:p>
        </p:txBody>
      </p:sp>
    </p:spTree>
    <p:extLst>
      <p:ext uri="{BB962C8B-B14F-4D97-AF65-F5344CB8AC3E}">
        <p14:creationId xmlns:p14="http://schemas.microsoft.com/office/powerpoint/2010/main" val="39470569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116</a:t>
            </a:fld>
            <a:endParaRPr lang="en-IT"/>
          </a:p>
        </p:txBody>
      </p:sp>
    </p:spTree>
    <p:extLst>
      <p:ext uri="{BB962C8B-B14F-4D97-AF65-F5344CB8AC3E}">
        <p14:creationId xmlns:p14="http://schemas.microsoft.com/office/powerpoint/2010/main" val="21803227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117</a:t>
            </a:fld>
            <a:endParaRPr lang="en-IT"/>
          </a:p>
        </p:txBody>
      </p:sp>
    </p:spTree>
    <p:extLst>
      <p:ext uri="{BB962C8B-B14F-4D97-AF65-F5344CB8AC3E}">
        <p14:creationId xmlns:p14="http://schemas.microsoft.com/office/powerpoint/2010/main" val="5800735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118</a:t>
            </a:fld>
            <a:endParaRPr lang="en-IT"/>
          </a:p>
        </p:txBody>
      </p:sp>
    </p:spTree>
    <p:extLst>
      <p:ext uri="{BB962C8B-B14F-4D97-AF65-F5344CB8AC3E}">
        <p14:creationId xmlns:p14="http://schemas.microsoft.com/office/powerpoint/2010/main" val="7436994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119</a:t>
            </a:fld>
            <a:endParaRPr lang="en-IT"/>
          </a:p>
        </p:txBody>
      </p:sp>
    </p:spTree>
    <p:extLst>
      <p:ext uri="{BB962C8B-B14F-4D97-AF65-F5344CB8AC3E}">
        <p14:creationId xmlns:p14="http://schemas.microsoft.com/office/powerpoint/2010/main" val="30545954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120</a:t>
            </a:fld>
            <a:endParaRPr lang="en-IT"/>
          </a:p>
        </p:txBody>
      </p:sp>
    </p:spTree>
    <p:extLst>
      <p:ext uri="{BB962C8B-B14F-4D97-AF65-F5344CB8AC3E}">
        <p14:creationId xmlns:p14="http://schemas.microsoft.com/office/powerpoint/2010/main" val="1969037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12</a:t>
            </a:fld>
            <a:endParaRPr lang="en-IT"/>
          </a:p>
        </p:txBody>
      </p:sp>
    </p:spTree>
    <p:extLst>
      <p:ext uri="{BB962C8B-B14F-4D97-AF65-F5344CB8AC3E}">
        <p14:creationId xmlns:p14="http://schemas.microsoft.com/office/powerpoint/2010/main" val="26525374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121</a:t>
            </a:fld>
            <a:endParaRPr lang="en-IT"/>
          </a:p>
        </p:txBody>
      </p:sp>
    </p:spTree>
    <p:extLst>
      <p:ext uri="{BB962C8B-B14F-4D97-AF65-F5344CB8AC3E}">
        <p14:creationId xmlns:p14="http://schemas.microsoft.com/office/powerpoint/2010/main" val="8770160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122</a:t>
            </a:fld>
            <a:endParaRPr lang="en-IT"/>
          </a:p>
        </p:txBody>
      </p:sp>
    </p:spTree>
    <p:extLst>
      <p:ext uri="{BB962C8B-B14F-4D97-AF65-F5344CB8AC3E}">
        <p14:creationId xmlns:p14="http://schemas.microsoft.com/office/powerpoint/2010/main" val="39503611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123</a:t>
            </a:fld>
            <a:endParaRPr lang="en-IT"/>
          </a:p>
        </p:txBody>
      </p:sp>
    </p:spTree>
    <p:extLst>
      <p:ext uri="{BB962C8B-B14F-4D97-AF65-F5344CB8AC3E}">
        <p14:creationId xmlns:p14="http://schemas.microsoft.com/office/powerpoint/2010/main" val="353054868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124</a:t>
            </a:fld>
            <a:endParaRPr lang="en-IT"/>
          </a:p>
        </p:txBody>
      </p:sp>
    </p:spTree>
    <p:extLst>
      <p:ext uri="{BB962C8B-B14F-4D97-AF65-F5344CB8AC3E}">
        <p14:creationId xmlns:p14="http://schemas.microsoft.com/office/powerpoint/2010/main" val="25186581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125</a:t>
            </a:fld>
            <a:endParaRPr lang="en-IT"/>
          </a:p>
        </p:txBody>
      </p:sp>
    </p:spTree>
    <p:extLst>
      <p:ext uri="{BB962C8B-B14F-4D97-AF65-F5344CB8AC3E}">
        <p14:creationId xmlns:p14="http://schemas.microsoft.com/office/powerpoint/2010/main" val="20227801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126</a:t>
            </a:fld>
            <a:endParaRPr lang="en-IT"/>
          </a:p>
        </p:txBody>
      </p:sp>
    </p:spTree>
    <p:extLst>
      <p:ext uri="{BB962C8B-B14F-4D97-AF65-F5344CB8AC3E}">
        <p14:creationId xmlns:p14="http://schemas.microsoft.com/office/powerpoint/2010/main" val="30749802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127</a:t>
            </a:fld>
            <a:endParaRPr lang="en-IT"/>
          </a:p>
        </p:txBody>
      </p:sp>
    </p:spTree>
    <p:extLst>
      <p:ext uri="{BB962C8B-B14F-4D97-AF65-F5344CB8AC3E}">
        <p14:creationId xmlns:p14="http://schemas.microsoft.com/office/powerpoint/2010/main" val="33932828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128</a:t>
            </a:fld>
            <a:endParaRPr lang="en-IT"/>
          </a:p>
        </p:txBody>
      </p:sp>
    </p:spTree>
    <p:extLst>
      <p:ext uri="{BB962C8B-B14F-4D97-AF65-F5344CB8AC3E}">
        <p14:creationId xmlns:p14="http://schemas.microsoft.com/office/powerpoint/2010/main" val="252873456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129</a:t>
            </a:fld>
            <a:endParaRPr lang="en-IT"/>
          </a:p>
        </p:txBody>
      </p:sp>
    </p:spTree>
    <p:extLst>
      <p:ext uri="{BB962C8B-B14F-4D97-AF65-F5344CB8AC3E}">
        <p14:creationId xmlns:p14="http://schemas.microsoft.com/office/powerpoint/2010/main" val="9254521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130</a:t>
            </a:fld>
            <a:endParaRPr lang="en-IT"/>
          </a:p>
        </p:txBody>
      </p:sp>
    </p:spTree>
    <p:extLst>
      <p:ext uri="{BB962C8B-B14F-4D97-AF65-F5344CB8AC3E}">
        <p14:creationId xmlns:p14="http://schemas.microsoft.com/office/powerpoint/2010/main" val="3597373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13</a:t>
            </a:fld>
            <a:endParaRPr lang="en-IT"/>
          </a:p>
        </p:txBody>
      </p:sp>
    </p:spTree>
    <p:extLst>
      <p:ext uri="{BB962C8B-B14F-4D97-AF65-F5344CB8AC3E}">
        <p14:creationId xmlns:p14="http://schemas.microsoft.com/office/powerpoint/2010/main" val="326136797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131</a:t>
            </a:fld>
            <a:endParaRPr lang="en-IT"/>
          </a:p>
        </p:txBody>
      </p:sp>
    </p:spTree>
    <p:extLst>
      <p:ext uri="{BB962C8B-B14F-4D97-AF65-F5344CB8AC3E}">
        <p14:creationId xmlns:p14="http://schemas.microsoft.com/office/powerpoint/2010/main" val="21390165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132</a:t>
            </a:fld>
            <a:endParaRPr lang="en-IT"/>
          </a:p>
        </p:txBody>
      </p:sp>
    </p:spTree>
    <p:extLst>
      <p:ext uri="{BB962C8B-B14F-4D97-AF65-F5344CB8AC3E}">
        <p14:creationId xmlns:p14="http://schemas.microsoft.com/office/powerpoint/2010/main" val="7323744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133</a:t>
            </a:fld>
            <a:endParaRPr lang="en-IT"/>
          </a:p>
        </p:txBody>
      </p:sp>
    </p:spTree>
    <p:extLst>
      <p:ext uri="{BB962C8B-B14F-4D97-AF65-F5344CB8AC3E}">
        <p14:creationId xmlns:p14="http://schemas.microsoft.com/office/powerpoint/2010/main" val="17279051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134</a:t>
            </a:fld>
            <a:endParaRPr lang="en-IT"/>
          </a:p>
        </p:txBody>
      </p:sp>
    </p:spTree>
    <p:extLst>
      <p:ext uri="{BB962C8B-B14F-4D97-AF65-F5344CB8AC3E}">
        <p14:creationId xmlns:p14="http://schemas.microsoft.com/office/powerpoint/2010/main" val="28977674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135</a:t>
            </a:fld>
            <a:endParaRPr lang="en-IT"/>
          </a:p>
        </p:txBody>
      </p:sp>
    </p:spTree>
    <p:extLst>
      <p:ext uri="{BB962C8B-B14F-4D97-AF65-F5344CB8AC3E}">
        <p14:creationId xmlns:p14="http://schemas.microsoft.com/office/powerpoint/2010/main" val="10678556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136</a:t>
            </a:fld>
            <a:endParaRPr lang="en-IT"/>
          </a:p>
        </p:txBody>
      </p:sp>
    </p:spTree>
    <p:extLst>
      <p:ext uri="{BB962C8B-B14F-4D97-AF65-F5344CB8AC3E}">
        <p14:creationId xmlns:p14="http://schemas.microsoft.com/office/powerpoint/2010/main" val="18723192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137</a:t>
            </a:fld>
            <a:endParaRPr lang="en-IT"/>
          </a:p>
        </p:txBody>
      </p:sp>
    </p:spTree>
    <p:extLst>
      <p:ext uri="{BB962C8B-B14F-4D97-AF65-F5344CB8AC3E}">
        <p14:creationId xmlns:p14="http://schemas.microsoft.com/office/powerpoint/2010/main" val="42457218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138</a:t>
            </a:fld>
            <a:endParaRPr lang="en-IT"/>
          </a:p>
        </p:txBody>
      </p:sp>
    </p:spTree>
    <p:extLst>
      <p:ext uri="{BB962C8B-B14F-4D97-AF65-F5344CB8AC3E}">
        <p14:creationId xmlns:p14="http://schemas.microsoft.com/office/powerpoint/2010/main" val="8780519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139</a:t>
            </a:fld>
            <a:endParaRPr lang="en-IT"/>
          </a:p>
        </p:txBody>
      </p:sp>
    </p:spTree>
    <p:extLst>
      <p:ext uri="{BB962C8B-B14F-4D97-AF65-F5344CB8AC3E}">
        <p14:creationId xmlns:p14="http://schemas.microsoft.com/office/powerpoint/2010/main" val="327060746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140</a:t>
            </a:fld>
            <a:endParaRPr lang="en-IT"/>
          </a:p>
        </p:txBody>
      </p:sp>
    </p:spTree>
    <p:extLst>
      <p:ext uri="{BB962C8B-B14F-4D97-AF65-F5344CB8AC3E}">
        <p14:creationId xmlns:p14="http://schemas.microsoft.com/office/powerpoint/2010/main" val="387679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14</a:t>
            </a:fld>
            <a:endParaRPr lang="en-IT"/>
          </a:p>
        </p:txBody>
      </p:sp>
    </p:spTree>
    <p:extLst>
      <p:ext uri="{BB962C8B-B14F-4D97-AF65-F5344CB8AC3E}">
        <p14:creationId xmlns:p14="http://schemas.microsoft.com/office/powerpoint/2010/main" val="25717189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141</a:t>
            </a:fld>
            <a:endParaRPr lang="en-IT"/>
          </a:p>
        </p:txBody>
      </p:sp>
    </p:spTree>
    <p:extLst>
      <p:ext uri="{BB962C8B-B14F-4D97-AF65-F5344CB8AC3E}">
        <p14:creationId xmlns:p14="http://schemas.microsoft.com/office/powerpoint/2010/main" val="413511949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142</a:t>
            </a:fld>
            <a:endParaRPr lang="en-IT"/>
          </a:p>
        </p:txBody>
      </p:sp>
    </p:spTree>
    <p:extLst>
      <p:ext uri="{BB962C8B-B14F-4D97-AF65-F5344CB8AC3E}">
        <p14:creationId xmlns:p14="http://schemas.microsoft.com/office/powerpoint/2010/main" val="385425478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143</a:t>
            </a:fld>
            <a:endParaRPr lang="en-IT"/>
          </a:p>
        </p:txBody>
      </p:sp>
    </p:spTree>
    <p:extLst>
      <p:ext uri="{BB962C8B-B14F-4D97-AF65-F5344CB8AC3E}">
        <p14:creationId xmlns:p14="http://schemas.microsoft.com/office/powerpoint/2010/main" val="292973166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144</a:t>
            </a:fld>
            <a:endParaRPr lang="en-IT"/>
          </a:p>
        </p:txBody>
      </p:sp>
    </p:spTree>
    <p:extLst>
      <p:ext uri="{BB962C8B-B14F-4D97-AF65-F5344CB8AC3E}">
        <p14:creationId xmlns:p14="http://schemas.microsoft.com/office/powerpoint/2010/main" val="291622197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145</a:t>
            </a:fld>
            <a:endParaRPr lang="en-IT"/>
          </a:p>
        </p:txBody>
      </p:sp>
    </p:spTree>
    <p:extLst>
      <p:ext uri="{BB962C8B-B14F-4D97-AF65-F5344CB8AC3E}">
        <p14:creationId xmlns:p14="http://schemas.microsoft.com/office/powerpoint/2010/main" val="32089751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146</a:t>
            </a:fld>
            <a:endParaRPr lang="en-IT"/>
          </a:p>
        </p:txBody>
      </p:sp>
    </p:spTree>
    <p:extLst>
      <p:ext uri="{BB962C8B-B14F-4D97-AF65-F5344CB8AC3E}">
        <p14:creationId xmlns:p14="http://schemas.microsoft.com/office/powerpoint/2010/main" val="12605609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147</a:t>
            </a:fld>
            <a:endParaRPr lang="en-IT"/>
          </a:p>
        </p:txBody>
      </p:sp>
    </p:spTree>
    <p:extLst>
      <p:ext uri="{BB962C8B-B14F-4D97-AF65-F5344CB8AC3E}">
        <p14:creationId xmlns:p14="http://schemas.microsoft.com/office/powerpoint/2010/main" val="25943771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148</a:t>
            </a:fld>
            <a:endParaRPr lang="en-IT"/>
          </a:p>
        </p:txBody>
      </p:sp>
    </p:spTree>
    <p:extLst>
      <p:ext uri="{BB962C8B-B14F-4D97-AF65-F5344CB8AC3E}">
        <p14:creationId xmlns:p14="http://schemas.microsoft.com/office/powerpoint/2010/main" val="311769623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149</a:t>
            </a:fld>
            <a:endParaRPr lang="en-IT"/>
          </a:p>
        </p:txBody>
      </p:sp>
    </p:spTree>
    <p:extLst>
      <p:ext uri="{BB962C8B-B14F-4D97-AF65-F5344CB8AC3E}">
        <p14:creationId xmlns:p14="http://schemas.microsoft.com/office/powerpoint/2010/main" val="21664758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150</a:t>
            </a:fld>
            <a:endParaRPr lang="en-IT"/>
          </a:p>
        </p:txBody>
      </p:sp>
    </p:spTree>
    <p:extLst>
      <p:ext uri="{BB962C8B-B14F-4D97-AF65-F5344CB8AC3E}">
        <p14:creationId xmlns:p14="http://schemas.microsoft.com/office/powerpoint/2010/main" val="186951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15</a:t>
            </a:fld>
            <a:endParaRPr lang="en-IT"/>
          </a:p>
        </p:txBody>
      </p:sp>
    </p:spTree>
    <p:extLst>
      <p:ext uri="{BB962C8B-B14F-4D97-AF65-F5344CB8AC3E}">
        <p14:creationId xmlns:p14="http://schemas.microsoft.com/office/powerpoint/2010/main" val="56268146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151</a:t>
            </a:fld>
            <a:endParaRPr lang="en-IT"/>
          </a:p>
        </p:txBody>
      </p:sp>
    </p:spTree>
    <p:extLst>
      <p:ext uri="{BB962C8B-B14F-4D97-AF65-F5344CB8AC3E}">
        <p14:creationId xmlns:p14="http://schemas.microsoft.com/office/powerpoint/2010/main" val="41618953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152</a:t>
            </a:fld>
            <a:endParaRPr lang="en-IT"/>
          </a:p>
        </p:txBody>
      </p:sp>
    </p:spTree>
    <p:extLst>
      <p:ext uri="{BB962C8B-B14F-4D97-AF65-F5344CB8AC3E}">
        <p14:creationId xmlns:p14="http://schemas.microsoft.com/office/powerpoint/2010/main" val="349953050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153</a:t>
            </a:fld>
            <a:endParaRPr lang="en-IT"/>
          </a:p>
        </p:txBody>
      </p:sp>
    </p:spTree>
    <p:extLst>
      <p:ext uri="{BB962C8B-B14F-4D97-AF65-F5344CB8AC3E}">
        <p14:creationId xmlns:p14="http://schemas.microsoft.com/office/powerpoint/2010/main" val="8034048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154</a:t>
            </a:fld>
            <a:endParaRPr lang="en-IT"/>
          </a:p>
        </p:txBody>
      </p:sp>
    </p:spTree>
    <p:extLst>
      <p:ext uri="{BB962C8B-B14F-4D97-AF65-F5344CB8AC3E}">
        <p14:creationId xmlns:p14="http://schemas.microsoft.com/office/powerpoint/2010/main" val="52442639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155</a:t>
            </a:fld>
            <a:endParaRPr lang="en-IT"/>
          </a:p>
        </p:txBody>
      </p:sp>
    </p:spTree>
    <p:extLst>
      <p:ext uri="{BB962C8B-B14F-4D97-AF65-F5344CB8AC3E}">
        <p14:creationId xmlns:p14="http://schemas.microsoft.com/office/powerpoint/2010/main" val="368012820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156</a:t>
            </a:fld>
            <a:endParaRPr lang="en-IT"/>
          </a:p>
        </p:txBody>
      </p:sp>
    </p:spTree>
    <p:extLst>
      <p:ext uri="{BB962C8B-B14F-4D97-AF65-F5344CB8AC3E}">
        <p14:creationId xmlns:p14="http://schemas.microsoft.com/office/powerpoint/2010/main" val="627904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157</a:t>
            </a:fld>
            <a:endParaRPr lang="en-IT"/>
          </a:p>
        </p:txBody>
      </p:sp>
    </p:spTree>
    <p:extLst>
      <p:ext uri="{BB962C8B-B14F-4D97-AF65-F5344CB8AC3E}">
        <p14:creationId xmlns:p14="http://schemas.microsoft.com/office/powerpoint/2010/main" val="79748160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158</a:t>
            </a:fld>
            <a:endParaRPr lang="en-IT"/>
          </a:p>
        </p:txBody>
      </p:sp>
    </p:spTree>
    <p:extLst>
      <p:ext uri="{BB962C8B-B14F-4D97-AF65-F5344CB8AC3E}">
        <p14:creationId xmlns:p14="http://schemas.microsoft.com/office/powerpoint/2010/main" val="240464371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159</a:t>
            </a:fld>
            <a:endParaRPr lang="en-IT"/>
          </a:p>
        </p:txBody>
      </p:sp>
    </p:spTree>
    <p:extLst>
      <p:ext uri="{BB962C8B-B14F-4D97-AF65-F5344CB8AC3E}">
        <p14:creationId xmlns:p14="http://schemas.microsoft.com/office/powerpoint/2010/main" val="300257769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160</a:t>
            </a:fld>
            <a:endParaRPr lang="en-IT"/>
          </a:p>
        </p:txBody>
      </p:sp>
    </p:spTree>
    <p:extLst>
      <p:ext uri="{BB962C8B-B14F-4D97-AF65-F5344CB8AC3E}">
        <p14:creationId xmlns:p14="http://schemas.microsoft.com/office/powerpoint/2010/main" val="1966197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16</a:t>
            </a:fld>
            <a:endParaRPr lang="en-IT"/>
          </a:p>
        </p:txBody>
      </p:sp>
    </p:spTree>
    <p:extLst>
      <p:ext uri="{BB962C8B-B14F-4D97-AF65-F5344CB8AC3E}">
        <p14:creationId xmlns:p14="http://schemas.microsoft.com/office/powerpoint/2010/main" val="2752397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161</a:t>
            </a:fld>
            <a:endParaRPr lang="en-IT"/>
          </a:p>
        </p:txBody>
      </p:sp>
    </p:spTree>
    <p:extLst>
      <p:ext uri="{BB962C8B-B14F-4D97-AF65-F5344CB8AC3E}">
        <p14:creationId xmlns:p14="http://schemas.microsoft.com/office/powerpoint/2010/main" val="218993389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162</a:t>
            </a:fld>
            <a:endParaRPr lang="en-IT"/>
          </a:p>
        </p:txBody>
      </p:sp>
    </p:spTree>
    <p:extLst>
      <p:ext uri="{BB962C8B-B14F-4D97-AF65-F5344CB8AC3E}">
        <p14:creationId xmlns:p14="http://schemas.microsoft.com/office/powerpoint/2010/main" val="8667692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163</a:t>
            </a:fld>
            <a:endParaRPr lang="en-IT"/>
          </a:p>
        </p:txBody>
      </p:sp>
    </p:spTree>
    <p:extLst>
      <p:ext uri="{BB962C8B-B14F-4D97-AF65-F5344CB8AC3E}">
        <p14:creationId xmlns:p14="http://schemas.microsoft.com/office/powerpoint/2010/main" val="262153955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164</a:t>
            </a:fld>
            <a:endParaRPr lang="en-IT"/>
          </a:p>
        </p:txBody>
      </p:sp>
    </p:spTree>
    <p:extLst>
      <p:ext uri="{BB962C8B-B14F-4D97-AF65-F5344CB8AC3E}">
        <p14:creationId xmlns:p14="http://schemas.microsoft.com/office/powerpoint/2010/main" val="25684329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165</a:t>
            </a:fld>
            <a:endParaRPr lang="en-IT"/>
          </a:p>
        </p:txBody>
      </p:sp>
    </p:spTree>
    <p:extLst>
      <p:ext uri="{BB962C8B-B14F-4D97-AF65-F5344CB8AC3E}">
        <p14:creationId xmlns:p14="http://schemas.microsoft.com/office/powerpoint/2010/main" val="237065171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166</a:t>
            </a:fld>
            <a:endParaRPr lang="en-IT"/>
          </a:p>
        </p:txBody>
      </p:sp>
    </p:spTree>
    <p:extLst>
      <p:ext uri="{BB962C8B-B14F-4D97-AF65-F5344CB8AC3E}">
        <p14:creationId xmlns:p14="http://schemas.microsoft.com/office/powerpoint/2010/main" val="85174059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167</a:t>
            </a:fld>
            <a:endParaRPr lang="en-IT"/>
          </a:p>
        </p:txBody>
      </p:sp>
    </p:spTree>
    <p:extLst>
      <p:ext uri="{BB962C8B-B14F-4D97-AF65-F5344CB8AC3E}">
        <p14:creationId xmlns:p14="http://schemas.microsoft.com/office/powerpoint/2010/main" val="143453509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168</a:t>
            </a:fld>
            <a:endParaRPr lang="en-IT"/>
          </a:p>
        </p:txBody>
      </p:sp>
    </p:spTree>
    <p:extLst>
      <p:ext uri="{BB962C8B-B14F-4D97-AF65-F5344CB8AC3E}">
        <p14:creationId xmlns:p14="http://schemas.microsoft.com/office/powerpoint/2010/main" val="32202024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169</a:t>
            </a:fld>
            <a:endParaRPr lang="en-IT"/>
          </a:p>
        </p:txBody>
      </p:sp>
    </p:spTree>
    <p:extLst>
      <p:ext uri="{BB962C8B-B14F-4D97-AF65-F5344CB8AC3E}">
        <p14:creationId xmlns:p14="http://schemas.microsoft.com/office/powerpoint/2010/main" val="340792403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170</a:t>
            </a:fld>
            <a:endParaRPr lang="en-IT"/>
          </a:p>
        </p:txBody>
      </p:sp>
    </p:spTree>
    <p:extLst>
      <p:ext uri="{BB962C8B-B14F-4D97-AF65-F5344CB8AC3E}">
        <p14:creationId xmlns:p14="http://schemas.microsoft.com/office/powerpoint/2010/main" val="946322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17</a:t>
            </a:fld>
            <a:endParaRPr lang="en-IT"/>
          </a:p>
        </p:txBody>
      </p:sp>
    </p:spTree>
    <p:extLst>
      <p:ext uri="{BB962C8B-B14F-4D97-AF65-F5344CB8AC3E}">
        <p14:creationId xmlns:p14="http://schemas.microsoft.com/office/powerpoint/2010/main" val="233018287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171</a:t>
            </a:fld>
            <a:endParaRPr lang="en-IT"/>
          </a:p>
        </p:txBody>
      </p:sp>
    </p:spTree>
    <p:extLst>
      <p:ext uri="{BB962C8B-B14F-4D97-AF65-F5344CB8AC3E}">
        <p14:creationId xmlns:p14="http://schemas.microsoft.com/office/powerpoint/2010/main" val="245324679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172</a:t>
            </a:fld>
            <a:endParaRPr lang="en-IT"/>
          </a:p>
        </p:txBody>
      </p:sp>
    </p:spTree>
    <p:extLst>
      <p:ext uri="{BB962C8B-B14F-4D97-AF65-F5344CB8AC3E}">
        <p14:creationId xmlns:p14="http://schemas.microsoft.com/office/powerpoint/2010/main" val="151129934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173</a:t>
            </a:fld>
            <a:endParaRPr lang="en-IT"/>
          </a:p>
        </p:txBody>
      </p:sp>
    </p:spTree>
    <p:extLst>
      <p:ext uri="{BB962C8B-B14F-4D97-AF65-F5344CB8AC3E}">
        <p14:creationId xmlns:p14="http://schemas.microsoft.com/office/powerpoint/2010/main" val="399324570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174</a:t>
            </a:fld>
            <a:endParaRPr lang="en-IT"/>
          </a:p>
        </p:txBody>
      </p:sp>
    </p:spTree>
    <p:extLst>
      <p:ext uri="{BB962C8B-B14F-4D97-AF65-F5344CB8AC3E}">
        <p14:creationId xmlns:p14="http://schemas.microsoft.com/office/powerpoint/2010/main" val="98549155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175</a:t>
            </a:fld>
            <a:endParaRPr lang="en-IT"/>
          </a:p>
        </p:txBody>
      </p:sp>
    </p:spTree>
    <p:extLst>
      <p:ext uri="{BB962C8B-B14F-4D97-AF65-F5344CB8AC3E}">
        <p14:creationId xmlns:p14="http://schemas.microsoft.com/office/powerpoint/2010/main" val="752460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176</a:t>
            </a:fld>
            <a:endParaRPr lang="en-IT"/>
          </a:p>
        </p:txBody>
      </p:sp>
    </p:spTree>
    <p:extLst>
      <p:ext uri="{BB962C8B-B14F-4D97-AF65-F5344CB8AC3E}">
        <p14:creationId xmlns:p14="http://schemas.microsoft.com/office/powerpoint/2010/main" val="11116761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177</a:t>
            </a:fld>
            <a:endParaRPr lang="en-IT"/>
          </a:p>
        </p:txBody>
      </p:sp>
    </p:spTree>
    <p:extLst>
      <p:ext uri="{BB962C8B-B14F-4D97-AF65-F5344CB8AC3E}">
        <p14:creationId xmlns:p14="http://schemas.microsoft.com/office/powerpoint/2010/main" val="7187427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178</a:t>
            </a:fld>
            <a:endParaRPr lang="en-IT"/>
          </a:p>
        </p:txBody>
      </p:sp>
    </p:spTree>
    <p:extLst>
      <p:ext uri="{BB962C8B-B14F-4D97-AF65-F5344CB8AC3E}">
        <p14:creationId xmlns:p14="http://schemas.microsoft.com/office/powerpoint/2010/main" val="229894623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179</a:t>
            </a:fld>
            <a:endParaRPr lang="en-IT"/>
          </a:p>
        </p:txBody>
      </p:sp>
    </p:spTree>
    <p:extLst>
      <p:ext uri="{BB962C8B-B14F-4D97-AF65-F5344CB8AC3E}">
        <p14:creationId xmlns:p14="http://schemas.microsoft.com/office/powerpoint/2010/main" val="353183517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180</a:t>
            </a:fld>
            <a:endParaRPr lang="en-IT"/>
          </a:p>
        </p:txBody>
      </p:sp>
    </p:spTree>
    <p:extLst>
      <p:ext uri="{BB962C8B-B14F-4D97-AF65-F5344CB8AC3E}">
        <p14:creationId xmlns:p14="http://schemas.microsoft.com/office/powerpoint/2010/main" val="100674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18</a:t>
            </a:fld>
            <a:endParaRPr lang="en-IT"/>
          </a:p>
        </p:txBody>
      </p:sp>
    </p:spTree>
    <p:extLst>
      <p:ext uri="{BB962C8B-B14F-4D97-AF65-F5344CB8AC3E}">
        <p14:creationId xmlns:p14="http://schemas.microsoft.com/office/powerpoint/2010/main" val="68516513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181</a:t>
            </a:fld>
            <a:endParaRPr lang="en-IT"/>
          </a:p>
        </p:txBody>
      </p:sp>
    </p:spTree>
    <p:extLst>
      <p:ext uri="{BB962C8B-B14F-4D97-AF65-F5344CB8AC3E}">
        <p14:creationId xmlns:p14="http://schemas.microsoft.com/office/powerpoint/2010/main" val="379650834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182</a:t>
            </a:fld>
            <a:endParaRPr lang="en-IT"/>
          </a:p>
        </p:txBody>
      </p:sp>
    </p:spTree>
    <p:extLst>
      <p:ext uri="{BB962C8B-B14F-4D97-AF65-F5344CB8AC3E}">
        <p14:creationId xmlns:p14="http://schemas.microsoft.com/office/powerpoint/2010/main" val="58282725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183</a:t>
            </a:fld>
            <a:endParaRPr lang="en-IT"/>
          </a:p>
        </p:txBody>
      </p:sp>
    </p:spTree>
    <p:extLst>
      <p:ext uri="{BB962C8B-B14F-4D97-AF65-F5344CB8AC3E}">
        <p14:creationId xmlns:p14="http://schemas.microsoft.com/office/powerpoint/2010/main" val="371271621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184</a:t>
            </a:fld>
            <a:endParaRPr lang="en-IT"/>
          </a:p>
        </p:txBody>
      </p:sp>
    </p:spTree>
    <p:extLst>
      <p:ext uri="{BB962C8B-B14F-4D97-AF65-F5344CB8AC3E}">
        <p14:creationId xmlns:p14="http://schemas.microsoft.com/office/powerpoint/2010/main" val="228283217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185</a:t>
            </a:fld>
            <a:endParaRPr lang="en-IT"/>
          </a:p>
        </p:txBody>
      </p:sp>
    </p:spTree>
    <p:extLst>
      <p:ext uri="{BB962C8B-B14F-4D97-AF65-F5344CB8AC3E}">
        <p14:creationId xmlns:p14="http://schemas.microsoft.com/office/powerpoint/2010/main" val="109573280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186</a:t>
            </a:fld>
            <a:endParaRPr lang="en-IT"/>
          </a:p>
        </p:txBody>
      </p:sp>
    </p:spTree>
    <p:extLst>
      <p:ext uri="{BB962C8B-B14F-4D97-AF65-F5344CB8AC3E}">
        <p14:creationId xmlns:p14="http://schemas.microsoft.com/office/powerpoint/2010/main" val="51789920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187</a:t>
            </a:fld>
            <a:endParaRPr lang="en-IT"/>
          </a:p>
        </p:txBody>
      </p:sp>
    </p:spTree>
    <p:extLst>
      <p:ext uri="{BB962C8B-B14F-4D97-AF65-F5344CB8AC3E}">
        <p14:creationId xmlns:p14="http://schemas.microsoft.com/office/powerpoint/2010/main" val="12310727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188</a:t>
            </a:fld>
            <a:endParaRPr lang="en-IT"/>
          </a:p>
        </p:txBody>
      </p:sp>
    </p:spTree>
    <p:extLst>
      <p:ext uri="{BB962C8B-B14F-4D97-AF65-F5344CB8AC3E}">
        <p14:creationId xmlns:p14="http://schemas.microsoft.com/office/powerpoint/2010/main" val="45082624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189</a:t>
            </a:fld>
            <a:endParaRPr lang="en-IT"/>
          </a:p>
        </p:txBody>
      </p:sp>
    </p:spTree>
    <p:extLst>
      <p:ext uri="{BB962C8B-B14F-4D97-AF65-F5344CB8AC3E}">
        <p14:creationId xmlns:p14="http://schemas.microsoft.com/office/powerpoint/2010/main" val="386802440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190</a:t>
            </a:fld>
            <a:endParaRPr lang="en-IT"/>
          </a:p>
        </p:txBody>
      </p:sp>
    </p:spTree>
    <p:extLst>
      <p:ext uri="{BB962C8B-B14F-4D97-AF65-F5344CB8AC3E}">
        <p14:creationId xmlns:p14="http://schemas.microsoft.com/office/powerpoint/2010/main" val="1197855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19</a:t>
            </a:fld>
            <a:endParaRPr lang="en-IT"/>
          </a:p>
        </p:txBody>
      </p:sp>
    </p:spTree>
    <p:extLst>
      <p:ext uri="{BB962C8B-B14F-4D97-AF65-F5344CB8AC3E}">
        <p14:creationId xmlns:p14="http://schemas.microsoft.com/office/powerpoint/2010/main" val="22021789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191</a:t>
            </a:fld>
            <a:endParaRPr lang="en-IT"/>
          </a:p>
        </p:txBody>
      </p:sp>
    </p:spTree>
    <p:extLst>
      <p:ext uri="{BB962C8B-B14F-4D97-AF65-F5344CB8AC3E}">
        <p14:creationId xmlns:p14="http://schemas.microsoft.com/office/powerpoint/2010/main" val="144215241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192</a:t>
            </a:fld>
            <a:endParaRPr lang="en-IT"/>
          </a:p>
        </p:txBody>
      </p:sp>
    </p:spTree>
    <p:extLst>
      <p:ext uri="{BB962C8B-B14F-4D97-AF65-F5344CB8AC3E}">
        <p14:creationId xmlns:p14="http://schemas.microsoft.com/office/powerpoint/2010/main" val="414579737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193</a:t>
            </a:fld>
            <a:endParaRPr lang="en-IT"/>
          </a:p>
        </p:txBody>
      </p:sp>
    </p:spTree>
    <p:extLst>
      <p:ext uri="{BB962C8B-B14F-4D97-AF65-F5344CB8AC3E}">
        <p14:creationId xmlns:p14="http://schemas.microsoft.com/office/powerpoint/2010/main" val="118478241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194</a:t>
            </a:fld>
            <a:endParaRPr lang="en-IT"/>
          </a:p>
        </p:txBody>
      </p:sp>
    </p:spTree>
    <p:extLst>
      <p:ext uri="{BB962C8B-B14F-4D97-AF65-F5344CB8AC3E}">
        <p14:creationId xmlns:p14="http://schemas.microsoft.com/office/powerpoint/2010/main" val="389926493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195</a:t>
            </a:fld>
            <a:endParaRPr lang="en-IT"/>
          </a:p>
        </p:txBody>
      </p:sp>
    </p:spTree>
    <p:extLst>
      <p:ext uri="{BB962C8B-B14F-4D97-AF65-F5344CB8AC3E}">
        <p14:creationId xmlns:p14="http://schemas.microsoft.com/office/powerpoint/2010/main" val="304821864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196</a:t>
            </a:fld>
            <a:endParaRPr lang="en-IT"/>
          </a:p>
        </p:txBody>
      </p:sp>
    </p:spTree>
    <p:extLst>
      <p:ext uri="{BB962C8B-B14F-4D97-AF65-F5344CB8AC3E}">
        <p14:creationId xmlns:p14="http://schemas.microsoft.com/office/powerpoint/2010/main" val="129783790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197</a:t>
            </a:fld>
            <a:endParaRPr lang="en-IT"/>
          </a:p>
        </p:txBody>
      </p:sp>
    </p:spTree>
    <p:extLst>
      <p:ext uri="{BB962C8B-B14F-4D97-AF65-F5344CB8AC3E}">
        <p14:creationId xmlns:p14="http://schemas.microsoft.com/office/powerpoint/2010/main" val="408447454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198</a:t>
            </a:fld>
            <a:endParaRPr lang="en-IT"/>
          </a:p>
        </p:txBody>
      </p:sp>
    </p:spTree>
    <p:extLst>
      <p:ext uri="{BB962C8B-B14F-4D97-AF65-F5344CB8AC3E}">
        <p14:creationId xmlns:p14="http://schemas.microsoft.com/office/powerpoint/2010/main" val="219316585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199</a:t>
            </a:fld>
            <a:endParaRPr lang="en-IT"/>
          </a:p>
        </p:txBody>
      </p:sp>
    </p:spTree>
    <p:extLst>
      <p:ext uri="{BB962C8B-B14F-4D97-AF65-F5344CB8AC3E}">
        <p14:creationId xmlns:p14="http://schemas.microsoft.com/office/powerpoint/2010/main" val="265832404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200</a:t>
            </a:fld>
            <a:endParaRPr lang="en-IT"/>
          </a:p>
        </p:txBody>
      </p:sp>
    </p:spTree>
    <p:extLst>
      <p:ext uri="{BB962C8B-B14F-4D97-AF65-F5344CB8AC3E}">
        <p14:creationId xmlns:p14="http://schemas.microsoft.com/office/powerpoint/2010/main" val="2492836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a:t>
            </a:fld>
            <a:endParaRPr lang="en-IT"/>
          </a:p>
        </p:txBody>
      </p:sp>
    </p:spTree>
    <p:extLst>
      <p:ext uri="{BB962C8B-B14F-4D97-AF65-F5344CB8AC3E}">
        <p14:creationId xmlns:p14="http://schemas.microsoft.com/office/powerpoint/2010/main" val="1304038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20</a:t>
            </a:fld>
            <a:endParaRPr lang="en-IT"/>
          </a:p>
        </p:txBody>
      </p:sp>
    </p:spTree>
    <p:extLst>
      <p:ext uri="{BB962C8B-B14F-4D97-AF65-F5344CB8AC3E}">
        <p14:creationId xmlns:p14="http://schemas.microsoft.com/office/powerpoint/2010/main" val="12605946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201</a:t>
            </a:fld>
            <a:endParaRPr lang="en-IT"/>
          </a:p>
        </p:txBody>
      </p:sp>
    </p:spTree>
    <p:extLst>
      <p:ext uri="{BB962C8B-B14F-4D97-AF65-F5344CB8AC3E}">
        <p14:creationId xmlns:p14="http://schemas.microsoft.com/office/powerpoint/2010/main" val="22842585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202</a:t>
            </a:fld>
            <a:endParaRPr lang="en-IT"/>
          </a:p>
        </p:txBody>
      </p:sp>
    </p:spTree>
    <p:extLst>
      <p:ext uri="{BB962C8B-B14F-4D97-AF65-F5344CB8AC3E}">
        <p14:creationId xmlns:p14="http://schemas.microsoft.com/office/powerpoint/2010/main" val="42075631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203</a:t>
            </a:fld>
            <a:endParaRPr lang="en-IT"/>
          </a:p>
        </p:txBody>
      </p:sp>
    </p:spTree>
    <p:extLst>
      <p:ext uri="{BB962C8B-B14F-4D97-AF65-F5344CB8AC3E}">
        <p14:creationId xmlns:p14="http://schemas.microsoft.com/office/powerpoint/2010/main" val="55827616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204</a:t>
            </a:fld>
            <a:endParaRPr lang="en-IT"/>
          </a:p>
        </p:txBody>
      </p:sp>
    </p:spTree>
    <p:extLst>
      <p:ext uri="{BB962C8B-B14F-4D97-AF65-F5344CB8AC3E}">
        <p14:creationId xmlns:p14="http://schemas.microsoft.com/office/powerpoint/2010/main" val="371881307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205</a:t>
            </a:fld>
            <a:endParaRPr lang="en-IT"/>
          </a:p>
        </p:txBody>
      </p:sp>
    </p:spTree>
    <p:extLst>
      <p:ext uri="{BB962C8B-B14F-4D97-AF65-F5344CB8AC3E}">
        <p14:creationId xmlns:p14="http://schemas.microsoft.com/office/powerpoint/2010/main" val="22401993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206</a:t>
            </a:fld>
            <a:endParaRPr lang="en-IT"/>
          </a:p>
        </p:txBody>
      </p:sp>
    </p:spTree>
    <p:extLst>
      <p:ext uri="{BB962C8B-B14F-4D97-AF65-F5344CB8AC3E}">
        <p14:creationId xmlns:p14="http://schemas.microsoft.com/office/powerpoint/2010/main" val="143802261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207</a:t>
            </a:fld>
            <a:endParaRPr lang="en-IT"/>
          </a:p>
        </p:txBody>
      </p:sp>
    </p:spTree>
    <p:extLst>
      <p:ext uri="{BB962C8B-B14F-4D97-AF65-F5344CB8AC3E}">
        <p14:creationId xmlns:p14="http://schemas.microsoft.com/office/powerpoint/2010/main" val="339375004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208</a:t>
            </a:fld>
            <a:endParaRPr lang="en-IT"/>
          </a:p>
        </p:txBody>
      </p:sp>
    </p:spTree>
    <p:extLst>
      <p:ext uri="{BB962C8B-B14F-4D97-AF65-F5344CB8AC3E}">
        <p14:creationId xmlns:p14="http://schemas.microsoft.com/office/powerpoint/2010/main" val="20745592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209</a:t>
            </a:fld>
            <a:endParaRPr lang="en-IT"/>
          </a:p>
        </p:txBody>
      </p:sp>
    </p:spTree>
    <p:extLst>
      <p:ext uri="{BB962C8B-B14F-4D97-AF65-F5344CB8AC3E}">
        <p14:creationId xmlns:p14="http://schemas.microsoft.com/office/powerpoint/2010/main" val="324990941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210</a:t>
            </a:fld>
            <a:endParaRPr lang="en-IT"/>
          </a:p>
        </p:txBody>
      </p:sp>
    </p:spTree>
    <p:extLst>
      <p:ext uri="{BB962C8B-B14F-4D97-AF65-F5344CB8AC3E}">
        <p14:creationId xmlns:p14="http://schemas.microsoft.com/office/powerpoint/2010/main" val="200827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21</a:t>
            </a:fld>
            <a:endParaRPr lang="en-IT"/>
          </a:p>
        </p:txBody>
      </p:sp>
    </p:spTree>
    <p:extLst>
      <p:ext uri="{BB962C8B-B14F-4D97-AF65-F5344CB8AC3E}">
        <p14:creationId xmlns:p14="http://schemas.microsoft.com/office/powerpoint/2010/main" val="281787394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211</a:t>
            </a:fld>
            <a:endParaRPr lang="en-IT"/>
          </a:p>
        </p:txBody>
      </p:sp>
    </p:spTree>
    <p:extLst>
      <p:ext uri="{BB962C8B-B14F-4D97-AF65-F5344CB8AC3E}">
        <p14:creationId xmlns:p14="http://schemas.microsoft.com/office/powerpoint/2010/main" val="71680471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212</a:t>
            </a:fld>
            <a:endParaRPr lang="en-IT"/>
          </a:p>
        </p:txBody>
      </p:sp>
    </p:spTree>
    <p:extLst>
      <p:ext uri="{BB962C8B-B14F-4D97-AF65-F5344CB8AC3E}">
        <p14:creationId xmlns:p14="http://schemas.microsoft.com/office/powerpoint/2010/main" val="158894082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213</a:t>
            </a:fld>
            <a:endParaRPr lang="en-IT"/>
          </a:p>
        </p:txBody>
      </p:sp>
    </p:spTree>
    <p:extLst>
      <p:ext uri="{BB962C8B-B14F-4D97-AF65-F5344CB8AC3E}">
        <p14:creationId xmlns:p14="http://schemas.microsoft.com/office/powerpoint/2010/main" val="56136890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214</a:t>
            </a:fld>
            <a:endParaRPr lang="en-IT"/>
          </a:p>
        </p:txBody>
      </p:sp>
    </p:spTree>
    <p:extLst>
      <p:ext uri="{BB962C8B-B14F-4D97-AF65-F5344CB8AC3E}">
        <p14:creationId xmlns:p14="http://schemas.microsoft.com/office/powerpoint/2010/main" val="201570123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215</a:t>
            </a:fld>
            <a:endParaRPr lang="en-IT"/>
          </a:p>
        </p:txBody>
      </p:sp>
    </p:spTree>
    <p:extLst>
      <p:ext uri="{BB962C8B-B14F-4D97-AF65-F5344CB8AC3E}">
        <p14:creationId xmlns:p14="http://schemas.microsoft.com/office/powerpoint/2010/main" val="220389016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216</a:t>
            </a:fld>
            <a:endParaRPr lang="en-IT"/>
          </a:p>
        </p:txBody>
      </p:sp>
    </p:spTree>
    <p:extLst>
      <p:ext uri="{BB962C8B-B14F-4D97-AF65-F5344CB8AC3E}">
        <p14:creationId xmlns:p14="http://schemas.microsoft.com/office/powerpoint/2010/main" val="375130676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217</a:t>
            </a:fld>
            <a:endParaRPr lang="en-IT"/>
          </a:p>
        </p:txBody>
      </p:sp>
    </p:spTree>
    <p:extLst>
      <p:ext uri="{BB962C8B-B14F-4D97-AF65-F5344CB8AC3E}">
        <p14:creationId xmlns:p14="http://schemas.microsoft.com/office/powerpoint/2010/main" val="127477713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218</a:t>
            </a:fld>
            <a:endParaRPr lang="en-IT"/>
          </a:p>
        </p:txBody>
      </p:sp>
    </p:spTree>
    <p:extLst>
      <p:ext uri="{BB962C8B-B14F-4D97-AF65-F5344CB8AC3E}">
        <p14:creationId xmlns:p14="http://schemas.microsoft.com/office/powerpoint/2010/main" val="278810214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219</a:t>
            </a:fld>
            <a:endParaRPr lang="en-IT"/>
          </a:p>
        </p:txBody>
      </p:sp>
    </p:spTree>
    <p:extLst>
      <p:ext uri="{BB962C8B-B14F-4D97-AF65-F5344CB8AC3E}">
        <p14:creationId xmlns:p14="http://schemas.microsoft.com/office/powerpoint/2010/main" val="99246780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220</a:t>
            </a:fld>
            <a:endParaRPr lang="en-IT"/>
          </a:p>
        </p:txBody>
      </p:sp>
    </p:spTree>
    <p:extLst>
      <p:ext uri="{BB962C8B-B14F-4D97-AF65-F5344CB8AC3E}">
        <p14:creationId xmlns:p14="http://schemas.microsoft.com/office/powerpoint/2010/main" val="1859510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22</a:t>
            </a:fld>
            <a:endParaRPr lang="en-IT"/>
          </a:p>
        </p:txBody>
      </p:sp>
    </p:spTree>
    <p:extLst>
      <p:ext uri="{BB962C8B-B14F-4D97-AF65-F5344CB8AC3E}">
        <p14:creationId xmlns:p14="http://schemas.microsoft.com/office/powerpoint/2010/main" val="141486631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221</a:t>
            </a:fld>
            <a:endParaRPr lang="en-IT"/>
          </a:p>
        </p:txBody>
      </p:sp>
    </p:spTree>
    <p:extLst>
      <p:ext uri="{BB962C8B-B14F-4D97-AF65-F5344CB8AC3E}">
        <p14:creationId xmlns:p14="http://schemas.microsoft.com/office/powerpoint/2010/main" val="228636313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222</a:t>
            </a:fld>
            <a:endParaRPr lang="en-IT"/>
          </a:p>
        </p:txBody>
      </p:sp>
    </p:spTree>
    <p:extLst>
      <p:ext uri="{BB962C8B-B14F-4D97-AF65-F5344CB8AC3E}">
        <p14:creationId xmlns:p14="http://schemas.microsoft.com/office/powerpoint/2010/main" val="60994265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223</a:t>
            </a:fld>
            <a:endParaRPr lang="en-IT"/>
          </a:p>
        </p:txBody>
      </p:sp>
    </p:spTree>
    <p:extLst>
      <p:ext uri="{BB962C8B-B14F-4D97-AF65-F5344CB8AC3E}">
        <p14:creationId xmlns:p14="http://schemas.microsoft.com/office/powerpoint/2010/main" val="289683239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224</a:t>
            </a:fld>
            <a:endParaRPr lang="en-IT"/>
          </a:p>
        </p:txBody>
      </p:sp>
    </p:spTree>
    <p:extLst>
      <p:ext uri="{BB962C8B-B14F-4D97-AF65-F5344CB8AC3E}">
        <p14:creationId xmlns:p14="http://schemas.microsoft.com/office/powerpoint/2010/main" val="70372937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225</a:t>
            </a:fld>
            <a:endParaRPr lang="en-IT"/>
          </a:p>
        </p:txBody>
      </p:sp>
    </p:spTree>
    <p:extLst>
      <p:ext uri="{BB962C8B-B14F-4D97-AF65-F5344CB8AC3E}">
        <p14:creationId xmlns:p14="http://schemas.microsoft.com/office/powerpoint/2010/main" val="54694476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226</a:t>
            </a:fld>
            <a:endParaRPr lang="en-IT"/>
          </a:p>
        </p:txBody>
      </p:sp>
    </p:spTree>
    <p:extLst>
      <p:ext uri="{BB962C8B-B14F-4D97-AF65-F5344CB8AC3E}">
        <p14:creationId xmlns:p14="http://schemas.microsoft.com/office/powerpoint/2010/main" val="81114213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227</a:t>
            </a:fld>
            <a:endParaRPr lang="en-IT"/>
          </a:p>
        </p:txBody>
      </p:sp>
    </p:spTree>
    <p:extLst>
      <p:ext uri="{BB962C8B-B14F-4D97-AF65-F5344CB8AC3E}">
        <p14:creationId xmlns:p14="http://schemas.microsoft.com/office/powerpoint/2010/main" val="349870904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228</a:t>
            </a:fld>
            <a:endParaRPr lang="en-IT"/>
          </a:p>
        </p:txBody>
      </p:sp>
    </p:spTree>
    <p:extLst>
      <p:ext uri="{BB962C8B-B14F-4D97-AF65-F5344CB8AC3E}">
        <p14:creationId xmlns:p14="http://schemas.microsoft.com/office/powerpoint/2010/main" val="428556638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229</a:t>
            </a:fld>
            <a:endParaRPr lang="en-IT"/>
          </a:p>
        </p:txBody>
      </p:sp>
    </p:spTree>
    <p:extLst>
      <p:ext uri="{BB962C8B-B14F-4D97-AF65-F5344CB8AC3E}">
        <p14:creationId xmlns:p14="http://schemas.microsoft.com/office/powerpoint/2010/main" val="233912047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230</a:t>
            </a:fld>
            <a:endParaRPr lang="en-IT"/>
          </a:p>
        </p:txBody>
      </p:sp>
    </p:spTree>
    <p:extLst>
      <p:ext uri="{BB962C8B-B14F-4D97-AF65-F5344CB8AC3E}">
        <p14:creationId xmlns:p14="http://schemas.microsoft.com/office/powerpoint/2010/main" val="117570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23</a:t>
            </a:fld>
            <a:endParaRPr lang="en-IT"/>
          </a:p>
        </p:txBody>
      </p:sp>
    </p:spTree>
    <p:extLst>
      <p:ext uri="{BB962C8B-B14F-4D97-AF65-F5344CB8AC3E}">
        <p14:creationId xmlns:p14="http://schemas.microsoft.com/office/powerpoint/2010/main" val="245518090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231</a:t>
            </a:fld>
            <a:endParaRPr lang="en-IT"/>
          </a:p>
        </p:txBody>
      </p:sp>
    </p:spTree>
    <p:extLst>
      <p:ext uri="{BB962C8B-B14F-4D97-AF65-F5344CB8AC3E}">
        <p14:creationId xmlns:p14="http://schemas.microsoft.com/office/powerpoint/2010/main" val="242434603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232</a:t>
            </a:fld>
            <a:endParaRPr lang="en-IT"/>
          </a:p>
        </p:txBody>
      </p:sp>
    </p:spTree>
    <p:extLst>
      <p:ext uri="{BB962C8B-B14F-4D97-AF65-F5344CB8AC3E}">
        <p14:creationId xmlns:p14="http://schemas.microsoft.com/office/powerpoint/2010/main" val="305921481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233</a:t>
            </a:fld>
            <a:endParaRPr lang="en-IT"/>
          </a:p>
        </p:txBody>
      </p:sp>
    </p:spTree>
    <p:extLst>
      <p:ext uri="{BB962C8B-B14F-4D97-AF65-F5344CB8AC3E}">
        <p14:creationId xmlns:p14="http://schemas.microsoft.com/office/powerpoint/2010/main" val="354618900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234</a:t>
            </a:fld>
            <a:endParaRPr lang="en-IT"/>
          </a:p>
        </p:txBody>
      </p:sp>
    </p:spTree>
    <p:extLst>
      <p:ext uri="{BB962C8B-B14F-4D97-AF65-F5344CB8AC3E}">
        <p14:creationId xmlns:p14="http://schemas.microsoft.com/office/powerpoint/2010/main" val="322648914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235</a:t>
            </a:fld>
            <a:endParaRPr lang="en-IT"/>
          </a:p>
        </p:txBody>
      </p:sp>
    </p:spTree>
    <p:extLst>
      <p:ext uri="{BB962C8B-B14F-4D97-AF65-F5344CB8AC3E}">
        <p14:creationId xmlns:p14="http://schemas.microsoft.com/office/powerpoint/2010/main" val="35677394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236</a:t>
            </a:fld>
            <a:endParaRPr lang="en-IT"/>
          </a:p>
        </p:txBody>
      </p:sp>
    </p:spTree>
    <p:extLst>
      <p:ext uri="{BB962C8B-B14F-4D97-AF65-F5344CB8AC3E}">
        <p14:creationId xmlns:p14="http://schemas.microsoft.com/office/powerpoint/2010/main" val="162126776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237</a:t>
            </a:fld>
            <a:endParaRPr lang="en-IT"/>
          </a:p>
        </p:txBody>
      </p:sp>
    </p:spTree>
    <p:extLst>
      <p:ext uri="{BB962C8B-B14F-4D97-AF65-F5344CB8AC3E}">
        <p14:creationId xmlns:p14="http://schemas.microsoft.com/office/powerpoint/2010/main" val="396709907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238</a:t>
            </a:fld>
            <a:endParaRPr lang="en-IT"/>
          </a:p>
        </p:txBody>
      </p:sp>
    </p:spTree>
    <p:extLst>
      <p:ext uri="{BB962C8B-B14F-4D97-AF65-F5344CB8AC3E}">
        <p14:creationId xmlns:p14="http://schemas.microsoft.com/office/powerpoint/2010/main" val="121125168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239</a:t>
            </a:fld>
            <a:endParaRPr lang="en-IT"/>
          </a:p>
        </p:txBody>
      </p:sp>
    </p:spTree>
    <p:extLst>
      <p:ext uri="{BB962C8B-B14F-4D97-AF65-F5344CB8AC3E}">
        <p14:creationId xmlns:p14="http://schemas.microsoft.com/office/powerpoint/2010/main" val="217629935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240</a:t>
            </a:fld>
            <a:endParaRPr lang="en-IT"/>
          </a:p>
        </p:txBody>
      </p:sp>
    </p:spTree>
    <p:extLst>
      <p:ext uri="{BB962C8B-B14F-4D97-AF65-F5344CB8AC3E}">
        <p14:creationId xmlns:p14="http://schemas.microsoft.com/office/powerpoint/2010/main" val="2008136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24</a:t>
            </a:fld>
            <a:endParaRPr lang="en-IT"/>
          </a:p>
        </p:txBody>
      </p:sp>
    </p:spTree>
    <p:extLst>
      <p:ext uri="{BB962C8B-B14F-4D97-AF65-F5344CB8AC3E}">
        <p14:creationId xmlns:p14="http://schemas.microsoft.com/office/powerpoint/2010/main" val="3695239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25</a:t>
            </a:fld>
            <a:endParaRPr lang="en-IT"/>
          </a:p>
        </p:txBody>
      </p:sp>
    </p:spTree>
    <p:extLst>
      <p:ext uri="{BB962C8B-B14F-4D97-AF65-F5344CB8AC3E}">
        <p14:creationId xmlns:p14="http://schemas.microsoft.com/office/powerpoint/2010/main" val="3355408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26</a:t>
            </a:fld>
            <a:endParaRPr lang="en-IT"/>
          </a:p>
        </p:txBody>
      </p:sp>
    </p:spTree>
    <p:extLst>
      <p:ext uri="{BB962C8B-B14F-4D97-AF65-F5344CB8AC3E}">
        <p14:creationId xmlns:p14="http://schemas.microsoft.com/office/powerpoint/2010/main" val="3013679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27</a:t>
            </a:fld>
            <a:endParaRPr lang="en-IT"/>
          </a:p>
        </p:txBody>
      </p:sp>
    </p:spTree>
    <p:extLst>
      <p:ext uri="{BB962C8B-B14F-4D97-AF65-F5344CB8AC3E}">
        <p14:creationId xmlns:p14="http://schemas.microsoft.com/office/powerpoint/2010/main" val="19716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28</a:t>
            </a:fld>
            <a:endParaRPr lang="en-IT"/>
          </a:p>
        </p:txBody>
      </p:sp>
    </p:spTree>
    <p:extLst>
      <p:ext uri="{BB962C8B-B14F-4D97-AF65-F5344CB8AC3E}">
        <p14:creationId xmlns:p14="http://schemas.microsoft.com/office/powerpoint/2010/main" val="1137752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29</a:t>
            </a:fld>
            <a:endParaRPr lang="en-IT"/>
          </a:p>
        </p:txBody>
      </p:sp>
    </p:spTree>
    <p:extLst>
      <p:ext uri="{BB962C8B-B14F-4D97-AF65-F5344CB8AC3E}">
        <p14:creationId xmlns:p14="http://schemas.microsoft.com/office/powerpoint/2010/main" val="167709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3</a:t>
            </a:fld>
            <a:endParaRPr lang="en-IT"/>
          </a:p>
        </p:txBody>
      </p:sp>
    </p:spTree>
    <p:extLst>
      <p:ext uri="{BB962C8B-B14F-4D97-AF65-F5344CB8AC3E}">
        <p14:creationId xmlns:p14="http://schemas.microsoft.com/office/powerpoint/2010/main" val="4170917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30</a:t>
            </a:fld>
            <a:endParaRPr lang="en-IT"/>
          </a:p>
        </p:txBody>
      </p:sp>
    </p:spTree>
    <p:extLst>
      <p:ext uri="{BB962C8B-B14F-4D97-AF65-F5344CB8AC3E}">
        <p14:creationId xmlns:p14="http://schemas.microsoft.com/office/powerpoint/2010/main" val="233083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31</a:t>
            </a:fld>
            <a:endParaRPr lang="en-IT"/>
          </a:p>
        </p:txBody>
      </p:sp>
    </p:spTree>
    <p:extLst>
      <p:ext uri="{BB962C8B-B14F-4D97-AF65-F5344CB8AC3E}">
        <p14:creationId xmlns:p14="http://schemas.microsoft.com/office/powerpoint/2010/main" val="1062517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32</a:t>
            </a:fld>
            <a:endParaRPr lang="en-IT"/>
          </a:p>
        </p:txBody>
      </p:sp>
    </p:spTree>
    <p:extLst>
      <p:ext uri="{BB962C8B-B14F-4D97-AF65-F5344CB8AC3E}">
        <p14:creationId xmlns:p14="http://schemas.microsoft.com/office/powerpoint/2010/main" val="878533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33</a:t>
            </a:fld>
            <a:endParaRPr lang="en-IT"/>
          </a:p>
        </p:txBody>
      </p:sp>
    </p:spTree>
    <p:extLst>
      <p:ext uri="{BB962C8B-B14F-4D97-AF65-F5344CB8AC3E}">
        <p14:creationId xmlns:p14="http://schemas.microsoft.com/office/powerpoint/2010/main" val="2786200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34</a:t>
            </a:fld>
            <a:endParaRPr lang="en-IT"/>
          </a:p>
        </p:txBody>
      </p:sp>
    </p:spTree>
    <p:extLst>
      <p:ext uri="{BB962C8B-B14F-4D97-AF65-F5344CB8AC3E}">
        <p14:creationId xmlns:p14="http://schemas.microsoft.com/office/powerpoint/2010/main" val="3679891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35</a:t>
            </a:fld>
            <a:endParaRPr lang="en-IT"/>
          </a:p>
        </p:txBody>
      </p:sp>
    </p:spTree>
    <p:extLst>
      <p:ext uri="{BB962C8B-B14F-4D97-AF65-F5344CB8AC3E}">
        <p14:creationId xmlns:p14="http://schemas.microsoft.com/office/powerpoint/2010/main" val="658690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36</a:t>
            </a:fld>
            <a:endParaRPr lang="en-IT"/>
          </a:p>
        </p:txBody>
      </p:sp>
    </p:spTree>
    <p:extLst>
      <p:ext uri="{BB962C8B-B14F-4D97-AF65-F5344CB8AC3E}">
        <p14:creationId xmlns:p14="http://schemas.microsoft.com/office/powerpoint/2010/main" val="134987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37</a:t>
            </a:fld>
            <a:endParaRPr lang="en-IT"/>
          </a:p>
        </p:txBody>
      </p:sp>
    </p:spTree>
    <p:extLst>
      <p:ext uri="{BB962C8B-B14F-4D97-AF65-F5344CB8AC3E}">
        <p14:creationId xmlns:p14="http://schemas.microsoft.com/office/powerpoint/2010/main" val="4095701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38</a:t>
            </a:fld>
            <a:endParaRPr lang="en-IT"/>
          </a:p>
        </p:txBody>
      </p:sp>
    </p:spTree>
    <p:extLst>
      <p:ext uri="{BB962C8B-B14F-4D97-AF65-F5344CB8AC3E}">
        <p14:creationId xmlns:p14="http://schemas.microsoft.com/office/powerpoint/2010/main" val="2177457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39</a:t>
            </a:fld>
            <a:endParaRPr lang="en-IT"/>
          </a:p>
        </p:txBody>
      </p:sp>
    </p:spTree>
    <p:extLst>
      <p:ext uri="{BB962C8B-B14F-4D97-AF65-F5344CB8AC3E}">
        <p14:creationId xmlns:p14="http://schemas.microsoft.com/office/powerpoint/2010/main" val="3167909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4</a:t>
            </a:fld>
            <a:endParaRPr lang="en-IT"/>
          </a:p>
        </p:txBody>
      </p:sp>
    </p:spTree>
    <p:extLst>
      <p:ext uri="{BB962C8B-B14F-4D97-AF65-F5344CB8AC3E}">
        <p14:creationId xmlns:p14="http://schemas.microsoft.com/office/powerpoint/2010/main" val="2871060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40</a:t>
            </a:fld>
            <a:endParaRPr lang="en-IT"/>
          </a:p>
        </p:txBody>
      </p:sp>
    </p:spTree>
    <p:extLst>
      <p:ext uri="{BB962C8B-B14F-4D97-AF65-F5344CB8AC3E}">
        <p14:creationId xmlns:p14="http://schemas.microsoft.com/office/powerpoint/2010/main" val="2219097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41</a:t>
            </a:fld>
            <a:endParaRPr lang="en-IT"/>
          </a:p>
        </p:txBody>
      </p:sp>
    </p:spTree>
    <p:extLst>
      <p:ext uri="{BB962C8B-B14F-4D97-AF65-F5344CB8AC3E}">
        <p14:creationId xmlns:p14="http://schemas.microsoft.com/office/powerpoint/2010/main" val="2817220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42</a:t>
            </a:fld>
            <a:endParaRPr lang="en-IT"/>
          </a:p>
        </p:txBody>
      </p:sp>
    </p:spTree>
    <p:extLst>
      <p:ext uri="{BB962C8B-B14F-4D97-AF65-F5344CB8AC3E}">
        <p14:creationId xmlns:p14="http://schemas.microsoft.com/office/powerpoint/2010/main" val="4093497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43</a:t>
            </a:fld>
            <a:endParaRPr lang="en-IT"/>
          </a:p>
        </p:txBody>
      </p:sp>
    </p:spTree>
    <p:extLst>
      <p:ext uri="{BB962C8B-B14F-4D97-AF65-F5344CB8AC3E}">
        <p14:creationId xmlns:p14="http://schemas.microsoft.com/office/powerpoint/2010/main" val="3012581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44</a:t>
            </a:fld>
            <a:endParaRPr lang="en-IT"/>
          </a:p>
        </p:txBody>
      </p:sp>
    </p:spTree>
    <p:extLst>
      <p:ext uri="{BB962C8B-B14F-4D97-AF65-F5344CB8AC3E}">
        <p14:creationId xmlns:p14="http://schemas.microsoft.com/office/powerpoint/2010/main" val="3852035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45</a:t>
            </a:fld>
            <a:endParaRPr lang="en-IT"/>
          </a:p>
        </p:txBody>
      </p:sp>
    </p:spTree>
    <p:extLst>
      <p:ext uri="{BB962C8B-B14F-4D97-AF65-F5344CB8AC3E}">
        <p14:creationId xmlns:p14="http://schemas.microsoft.com/office/powerpoint/2010/main" val="1948344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46</a:t>
            </a:fld>
            <a:endParaRPr lang="en-IT"/>
          </a:p>
        </p:txBody>
      </p:sp>
    </p:spTree>
    <p:extLst>
      <p:ext uri="{BB962C8B-B14F-4D97-AF65-F5344CB8AC3E}">
        <p14:creationId xmlns:p14="http://schemas.microsoft.com/office/powerpoint/2010/main" val="1266517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47</a:t>
            </a:fld>
            <a:endParaRPr lang="en-IT"/>
          </a:p>
        </p:txBody>
      </p:sp>
    </p:spTree>
    <p:extLst>
      <p:ext uri="{BB962C8B-B14F-4D97-AF65-F5344CB8AC3E}">
        <p14:creationId xmlns:p14="http://schemas.microsoft.com/office/powerpoint/2010/main" val="3906536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48</a:t>
            </a:fld>
            <a:endParaRPr lang="en-IT"/>
          </a:p>
        </p:txBody>
      </p:sp>
    </p:spTree>
    <p:extLst>
      <p:ext uri="{BB962C8B-B14F-4D97-AF65-F5344CB8AC3E}">
        <p14:creationId xmlns:p14="http://schemas.microsoft.com/office/powerpoint/2010/main" val="105404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49</a:t>
            </a:fld>
            <a:endParaRPr lang="en-IT"/>
          </a:p>
        </p:txBody>
      </p:sp>
    </p:spTree>
    <p:extLst>
      <p:ext uri="{BB962C8B-B14F-4D97-AF65-F5344CB8AC3E}">
        <p14:creationId xmlns:p14="http://schemas.microsoft.com/office/powerpoint/2010/main" val="242222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5</a:t>
            </a:fld>
            <a:endParaRPr lang="en-IT"/>
          </a:p>
        </p:txBody>
      </p:sp>
    </p:spTree>
    <p:extLst>
      <p:ext uri="{BB962C8B-B14F-4D97-AF65-F5344CB8AC3E}">
        <p14:creationId xmlns:p14="http://schemas.microsoft.com/office/powerpoint/2010/main" val="2656597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50</a:t>
            </a:fld>
            <a:endParaRPr lang="en-IT"/>
          </a:p>
        </p:txBody>
      </p:sp>
    </p:spTree>
    <p:extLst>
      <p:ext uri="{BB962C8B-B14F-4D97-AF65-F5344CB8AC3E}">
        <p14:creationId xmlns:p14="http://schemas.microsoft.com/office/powerpoint/2010/main" val="649842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51</a:t>
            </a:fld>
            <a:endParaRPr lang="en-IT"/>
          </a:p>
        </p:txBody>
      </p:sp>
    </p:spTree>
    <p:extLst>
      <p:ext uri="{BB962C8B-B14F-4D97-AF65-F5344CB8AC3E}">
        <p14:creationId xmlns:p14="http://schemas.microsoft.com/office/powerpoint/2010/main" val="2607935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52</a:t>
            </a:fld>
            <a:endParaRPr lang="en-IT"/>
          </a:p>
        </p:txBody>
      </p:sp>
    </p:spTree>
    <p:extLst>
      <p:ext uri="{BB962C8B-B14F-4D97-AF65-F5344CB8AC3E}">
        <p14:creationId xmlns:p14="http://schemas.microsoft.com/office/powerpoint/2010/main" val="2440608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53</a:t>
            </a:fld>
            <a:endParaRPr lang="en-IT"/>
          </a:p>
        </p:txBody>
      </p:sp>
    </p:spTree>
    <p:extLst>
      <p:ext uri="{BB962C8B-B14F-4D97-AF65-F5344CB8AC3E}">
        <p14:creationId xmlns:p14="http://schemas.microsoft.com/office/powerpoint/2010/main" val="4270293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54</a:t>
            </a:fld>
            <a:endParaRPr lang="en-IT"/>
          </a:p>
        </p:txBody>
      </p:sp>
    </p:spTree>
    <p:extLst>
      <p:ext uri="{BB962C8B-B14F-4D97-AF65-F5344CB8AC3E}">
        <p14:creationId xmlns:p14="http://schemas.microsoft.com/office/powerpoint/2010/main" val="3150712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55</a:t>
            </a:fld>
            <a:endParaRPr lang="en-IT"/>
          </a:p>
        </p:txBody>
      </p:sp>
    </p:spTree>
    <p:extLst>
      <p:ext uri="{BB962C8B-B14F-4D97-AF65-F5344CB8AC3E}">
        <p14:creationId xmlns:p14="http://schemas.microsoft.com/office/powerpoint/2010/main" val="3937492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56</a:t>
            </a:fld>
            <a:endParaRPr lang="en-IT"/>
          </a:p>
        </p:txBody>
      </p:sp>
    </p:spTree>
    <p:extLst>
      <p:ext uri="{BB962C8B-B14F-4D97-AF65-F5344CB8AC3E}">
        <p14:creationId xmlns:p14="http://schemas.microsoft.com/office/powerpoint/2010/main" val="33391034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57</a:t>
            </a:fld>
            <a:endParaRPr lang="en-IT"/>
          </a:p>
        </p:txBody>
      </p:sp>
    </p:spTree>
    <p:extLst>
      <p:ext uri="{BB962C8B-B14F-4D97-AF65-F5344CB8AC3E}">
        <p14:creationId xmlns:p14="http://schemas.microsoft.com/office/powerpoint/2010/main" val="668139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58</a:t>
            </a:fld>
            <a:endParaRPr lang="en-IT"/>
          </a:p>
        </p:txBody>
      </p:sp>
    </p:spTree>
    <p:extLst>
      <p:ext uri="{BB962C8B-B14F-4D97-AF65-F5344CB8AC3E}">
        <p14:creationId xmlns:p14="http://schemas.microsoft.com/office/powerpoint/2010/main" val="40432011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59</a:t>
            </a:fld>
            <a:endParaRPr lang="en-IT"/>
          </a:p>
        </p:txBody>
      </p:sp>
    </p:spTree>
    <p:extLst>
      <p:ext uri="{BB962C8B-B14F-4D97-AF65-F5344CB8AC3E}">
        <p14:creationId xmlns:p14="http://schemas.microsoft.com/office/powerpoint/2010/main" val="261809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6</a:t>
            </a:fld>
            <a:endParaRPr lang="en-IT"/>
          </a:p>
        </p:txBody>
      </p:sp>
    </p:spTree>
    <p:extLst>
      <p:ext uri="{BB962C8B-B14F-4D97-AF65-F5344CB8AC3E}">
        <p14:creationId xmlns:p14="http://schemas.microsoft.com/office/powerpoint/2010/main" val="41813863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60</a:t>
            </a:fld>
            <a:endParaRPr lang="en-IT"/>
          </a:p>
        </p:txBody>
      </p:sp>
    </p:spTree>
    <p:extLst>
      <p:ext uri="{BB962C8B-B14F-4D97-AF65-F5344CB8AC3E}">
        <p14:creationId xmlns:p14="http://schemas.microsoft.com/office/powerpoint/2010/main" val="16126732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61</a:t>
            </a:fld>
            <a:endParaRPr lang="en-IT"/>
          </a:p>
        </p:txBody>
      </p:sp>
    </p:spTree>
    <p:extLst>
      <p:ext uri="{BB962C8B-B14F-4D97-AF65-F5344CB8AC3E}">
        <p14:creationId xmlns:p14="http://schemas.microsoft.com/office/powerpoint/2010/main" val="2533490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62</a:t>
            </a:fld>
            <a:endParaRPr lang="en-IT"/>
          </a:p>
        </p:txBody>
      </p:sp>
    </p:spTree>
    <p:extLst>
      <p:ext uri="{BB962C8B-B14F-4D97-AF65-F5344CB8AC3E}">
        <p14:creationId xmlns:p14="http://schemas.microsoft.com/office/powerpoint/2010/main" val="35136940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63</a:t>
            </a:fld>
            <a:endParaRPr lang="en-IT"/>
          </a:p>
        </p:txBody>
      </p:sp>
    </p:spTree>
    <p:extLst>
      <p:ext uri="{BB962C8B-B14F-4D97-AF65-F5344CB8AC3E}">
        <p14:creationId xmlns:p14="http://schemas.microsoft.com/office/powerpoint/2010/main" val="9342070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64</a:t>
            </a:fld>
            <a:endParaRPr lang="en-IT"/>
          </a:p>
        </p:txBody>
      </p:sp>
    </p:spTree>
    <p:extLst>
      <p:ext uri="{BB962C8B-B14F-4D97-AF65-F5344CB8AC3E}">
        <p14:creationId xmlns:p14="http://schemas.microsoft.com/office/powerpoint/2010/main" val="2036684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65</a:t>
            </a:fld>
            <a:endParaRPr lang="en-IT"/>
          </a:p>
        </p:txBody>
      </p:sp>
    </p:spTree>
    <p:extLst>
      <p:ext uri="{BB962C8B-B14F-4D97-AF65-F5344CB8AC3E}">
        <p14:creationId xmlns:p14="http://schemas.microsoft.com/office/powerpoint/2010/main" val="520662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66</a:t>
            </a:fld>
            <a:endParaRPr lang="en-IT"/>
          </a:p>
        </p:txBody>
      </p:sp>
    </p:spTree>
    <p:extLst>
      <p:ext uri="{BB962C8B-B14F-4D97-AF65-F5344CB8AC3E}">
        <p14:creationId xmlns:p14="http://schemas.microsoft.com/office/powerpoint/2010/main" val="15291208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67</a:t>
            </a:fld>
            <a:endParaRPr lang="en-IT"/>
          </a:p>
        </p:txBody>
      </p:sp>
    </p:spTree>
    <p:extLst>
      <p:ext uri="{BB962C8B-B14F-4D97-AF65-F5344CB8AC3E}">
        <p14:creationId xmlns:p14="http://schemas.microsoft.com/office/powerpoint/2010/main" val="20505058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68</a:t>
            </a:fld>
            <a:endParaRPr lang="en-IT"/>
          </a:p>
        </p:txBody>
      </p:sp>
    </p:spTree>
    <p:extLst>
      <p:ext uri="{BB962C8B-B14F-4D97-AF65-F5344CB8AC3E}">
        <p14:creationId xmlns:p14="http://schemas.microsoft.com/office/powerpoint/2010/main" val="621415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69</a:t>
            </a:fld>
            <a:endParaRPr lang="en-IT"/>
          </a:p>
        </p:txBody>
      </p:sp>
    </p:spTree>
    <p:extLst>
      <p:ext uri="{BB962C8B-B14F-4D97-AF65-F5344CB8AC3E}">
        <p14:creationId xmlns:p14="http://schemas.microsoft.com/office/powerpoint/2010/main" val="1997879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7</a:t>
            </a:fld>
            <a:endParaRPr lang="en-IT"/>
          </a:p>
        </p:txBody>
      </p:sp>
    </p:spTree>
    <p:extLst>
      <p:ext uri="{BB962C8B-B14F-4D97-AF65-F5344CB8AC3E}">
        <p14:creationId xmlns:p14="http://schemas.microsoft.com/office/powerpoint/2010/main" val="35000697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70</a:t>
            </a:fld>
            <a:endParaRPr lang="en-IT"/>
          </a:p>
        </p:txBody>
      </p:sp>
    </p:spTree>
    <p:extLst>
      <p:ext uri="{BB962C8B-B14F-4D97-AF65-F5344CB8AC3E}">
        <p14:creationId xmlns:p14="http://schemas.microsoft.com/office/powerpoint/2010/main" val="20926539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71</a:t>
            </a:fld>
            <a:endParaRPr lang="en-IT"/>
          </a:p>
        </p:txBody>
      </p:sp>
    </p:spTree>
    <p:extLst>
      <p:ext uri="{BB962C8B-B14F-4D97-AF65-F5344CB8AC3E}">
        <p14:creationId xmlns:p14="http://schemas.microsoft.com/office/powerpoint/2010/main" val="16568047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72</a:t>
            </a:fld>
            <a:endParaRPr lang="en-IT"/>
          </a:p>
        </p:txBody>
      </p:sp>
    </p:spTree>
    <p:extLst>
      <p:ext uri="{BB962C8B-B14F-4D97-AF65-F5344CB8AC3E}">
        <p14:creationId xmlns:p14="http://schemas.microsoft.com/office/powerpoint/2010/main" val="5047571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73</a:t>
            </a:fld>
            <a:endParaRPr lang="en-IT"/>
          </a:p>
        </p:txBody>
      </p:sp>
    </p:spTree>
    <p:extLst>
      <p:ext uri="{BB962C8B-B14F-4D97-AF65-F5344CB8AC3E}">
        <p14:creationId xmlns:p14="http://schemas.microsoft.com/office/powerpoint/2010/main" val="4823638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74</a:t>
            </a:fld>
            <a:endParaRPr lang="en-IT"/>
          </a:p>
        </p:txBody>
      </p:sp>
    </p:spTree>
    <p:extLst>
      <p:ext uri="{BB962C8B-B14F-4D97-AF65-F5344CB8AC3E}">
        <p14:creationId xmlns:p14="http://schemas.microsoft.com/office/powerpoint/2010/main" val="19705258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75</a:t>
            </a:fld>
            <a:endParaRPr lang="en-IT"/>
          </a:p>
        </p:txBody>
      </p:sp>
    </p:spTree>
    <p:extLst>
      <p:ext uri="{BB962C8B-B14F-4D97-AF65-F5344CB8AC3E}">
        <p14:creationId xmlns:p14="http://schemas.microsoft.com/office/powerpoint/2010/main" val="35044571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76</a:t>
            </a:fld>
            <a:endParaRPr lang="en-IT"/>
          </a:p>
        </p:txBody>
      </p:sp>
    </p:spTree>
    <p:extLst>
      <p:ext uri="{BB962C8B-B14F-4D97-AF65-F5344CB8AC3E}">
        <p14:creationId xmlns:p14="http://schemas.microsoft.com/office/powerpoint/2010/main" val="376652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77</a:t>
            </a:fld>
            <a:endParaRPr lang="en-IT"/>
          </a:p>
        </p:txBody>
      </p:sp>
    </p:spTree>
    <p:extLst>
      <p:ext uri="{BB962C8B-B14F-4D97-AF65-F5344CB8AC3E}">
        <p14:creationId xmlns:p14="http://schemas.microsoft.com/office/powerpoint/2010/main" val="30663802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78</a:t>
            </a:fld>
            <a:endParaRPr lang="en-IT"/>
          </a:p>
        </p:txBody>
      </p:sp>
    </p:spTree>
    <p:extLst>
      <p:ext uri="{BB962C8B-B14F-4D97-AF65-F5344CB8AC3E}">
        <p14:creationId xmlns:p14="http://schemas.microsoft.com/office/powerpoint/2010/main" val="31245389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79</a:t>
            </a:fld>
            <a:endParaRPr lang="en-IT"/>
          </a:p>
        </p:txBody>
      </p:sp>
    </p:spTree>
    <p:extLst>
      <p:ext uri="{BB962C8B-B14F-4D97-AF65-F5344CB8AC3E}">
        <p14:creationId xmlns:p14="http://schemas.microsoft.com/office/powerpoint/2010/main" val="327930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8</a:t>
            </a:fld>
            <a:endParaRPr lang="en-IT"/>
          </a:p>
        </p:txBody>
      </p:sp>
    </p:spTree>
    <p:extLst>
      <p:ext uri="{BB962C8B-B14F-4D97-AF65-F5344CB8AC3E}">
        <p14:creationId xmlns:p14="http://schemas.microsoft.com/office/powerpoint/2010/main" val="28532454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80</a:t>
            </a:fld>
            <a:endParaRPr lang="en-IT"/>
          </a:p>
        </p:txBody>
      </p:sp>
    </p:spTree>
    <p:extLst>
      <p:ext uri="{BB962C8B-B14F-4D97-AF65-F5344CB8AC3E}">
        <p14:creationId xmlns:p14="http://schemas.microsoft.com/office/powerpoint/2010/main" val="7039409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81</a:t>
            </a:fld>
            <a:endParaRPr lang="en-IT"/>
          </a:p>
        </p:txBody>
      </p:sp>
    </p:spTree>
    <p:extLst>
      <p:ext uri="{BB962C8B-B14F-4D97-AF65-F5344CB8AC3E}">
        <p14:creationId xmlns:p14="http://schemas.microsoft.com/office/powerpoint/2010/main" val="18208593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82</a:t>
            </a:fld>
            <a:endParaRPr lang="en-IT"/>
          </a:p>
        </p:txBody>
      </p:sp>
    </p:spTree>
    <p:extLst>
      <p:ext uri="{BB962C8B-B14F-4D97-AF65-F5344CB8AC3E}">
        <p14:creationId xmlns:p14="http://schemas.microsoft.com/office/powerpoint/2010/main" val="42746560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83</a:t>
            </a:fld>
            <a:endParaRPr lang="en-IT"/>
          </a:p>
        </p:txBody>
      </p:sp>
    </p:spTree>
    <p:extLst>
      <p:ext uri="{BB962C8B-B14F-4D97-AF65-F5344CB8AC3E}">
        <p14:creationId xmlns:p14="http://schemas.microsoft.com/office/powerpoint/2010/main" val="26126157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84</a:t>
            </a:fld>
            <a:endParaRPr lang="en-IT"/>
          </a:p>
        </p:txBody>
      </p:sp>
    </p:spTree>
    <p:extLst>
      <p:ext uri="{BB962C8B-B14F-4D97-AF65-F5344CB8AC3E}">
        <p14:creationId xmlns:p14="http://schemas.microsoft.com/office/powerpoint/2010/main" val="3652156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85</a:t>
            </a:fld>
            <a:endParaRPr lang="en-IT"/>
          </a:p>
        </p:txBody>
      </p:sp>
    </p:spTree>
    <p:extLst>
      <p:ext uri="{BB962C8B-B14F-4D97-AF65-F5344CB8AC3E}">
        <p14:creationId xmlns:p14="http://schemas.microsoft.com/office/powerpoint/2010/main" val="2951895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86</a:t>
            </a:fld>
            <a:endParaRPr lang="en-IT"/>
          </a:p>
        </p:txBody>
      </p:sp>
    </p:spTree>
    <p:extLst>
      <p:ext uri="{BB962C8B-B14F-4D97-AF65-F5344CB8AC3E}">
        <p14:creationId xmlns:p14="http://schemas.microsoft.com/office/powerpoint/2010/main" val="34930820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87</a:t>
            </a:fld>
            <a:endParaRPr lang="en-IT"/>
          </a:p>
        </p:txBody>
      </p:sp>
    </p:spTree>
    <p:extLst>
      <p:ext uri="{BB962C8B-B14F-4D97-AF65-F5344CB8AC3E}">
        <p14:creationId xmlns:p14="http://schemas.microsoft.com/office/powerpoint/2010/main" val="35936511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88</a:t>
            </a:fld>
            <a:endParaRPr lang="en-IT"/>
          </a:p>
        </p:txBody>
      </p:sp>
    </p:spTree>
    <p:extLst>
      <p:ext uri="{BB962C8B-B14F-4D97-AF65-F5344CB8AC3E}">
        <p14:creationId xmlns:p14="http://schemas.microsoft.com/office/powerpoint/2010/main" val="35626714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89</a:t>
            </a:fld>
            <a:endParaRPr lang="en-IT"/>
          </a:p>
        </p:txBody>
      </p:sp>
    </p:spTree>
    <p:extLst>
      <p:ext uri="{BB962C8B-B14F-4D97-AF65-F5344CB8AC3E}">
        <p14:creationId xmlns:p14="http://schemas.microsoft.com/office/powerpoint/2010/main" val="126618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9</a:t>
            </a:fld>
            <a:endParaRPr lang="en-IT"/>
          </a:p>
        </p:txBody>
      </p:sp>
    </p:spTree>
    <p:extLst>
      <p:ext uri="{BB962C8B-B14F-4D97-AF65-F5344CB8AC3E}">
        <p14:creationId xmlns:p14="http://schemas.microsoft.com/office/powerpoint/2010/main" val="25708813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90</a:t>
            </a:fld>
            <a:endParaRPr lang="en-IT"/>
          </a:p>
        </p:txBody>
      </p:sp>
    </p:spTree>
    <p:extLst>
      <p:ext uri="{BB962C8B-B14F-4D97-AF65-F5344CB8AC3E}">
        <p14:creationId xmlns:p14="http://schemas.microsoft.com/office/powerpoint/2010/main" val="5163171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91</a:t>
            </a:fld>
            <a:endParaRPr lang="en-IT"/>
          </a:p>
        </p:txBody>
      </p:sp>
    </p:spTree>
    <p:extLst>
      <p:ext uri="{BB962C8B-B14F-4D97-AF65-F5344CB8AC3E}">
        <p14:creationId xmlns:p14="http://schemas.microsoft.com/office/powerpoint/2010/main" val="28375077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92</a:t>
            </a:fld>
            <a:endParaRPr lang="en-IT"/>
          </a:p>
        </p:txBody>
      </p:sp>
    </p:spTree>
    <p:extLst>
      <p:ext uri="{BB962C8B-B14F-4D97-AF65-F5344CB8AC3E}">
        <p14:creationId xmlns:p14="http://schemas.microsoft.com/office/powerpoint/2010/main" val="29471830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93</a:t>
            </a:fld>
            <a:endParaRPr lang="en-IT"/>
          </a:p>
        </p:txBody>
      </p:sp>
    </p:spTree>
    <p:extLst>
      <p:ext uri="{BB962C8B-B14F-4D97-AF65-F5344CB8AC3E}">
        <p14:creationId xmlns:p14="http://schemas.microsoft.com/office/powerpoint/2010/main" val="15857467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94</a:t>
            </a:fld>
            <a:endParaRPr lang="en-IT"/>
          </a:p>
        </p:txBody>
      </p:sp>
    </p:spTree>
    <p:extLst>
      <p:ext uri="{BB962C8B-B14F-4D97-AF65-F5344CB8AC3E}">
        <p14:creationId xmlns:p14="http://schemas.microsoft.com/office/powerpoint/2010/main" val="14171703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95</a:t>
            </a:fld>
            <a:endParaRPr lang="en-IT"/>
          </a:p>
        </p:txBody>
      </p:sp>
    </p:spTree>
    <p:extLst>
      <p:ext uri="{BB962C8B-B14F-4D97-AF65-F5344CB8AC3E}">
        <p14:creationId xmlns:p14="http://schemas.microsoft.com/office/powerpoint/2010/main" val="12077114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96</a:t>
            </a:fld>
            <a:endParaRPr lang="en-IT"/>
          </a:p>
        </p:txBody>
      </p:sp>
    </p:spTree>
    <p:extLst>
      <p:ext uri="{BB962C8B-B14F-4D97-AF65-F5344CB8AC3E}">
        <p14:creationId xmlns:p14="http://schemas.microsoft.com/office/powerpoint/2010/main" val="23006002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97</a:t>
            </a:fld>
            <a:endParaRPr lang="en-IT"/>
          </a:p>
        </p:txBody>
      </p:sp>
    </p:spTree>
    <p:extLst>
      <p:ext uri="{BB962C8B-B14F-4D97-AF65-F5344CB8AC3E}">
        <p14:creationId xmlns:p14="http://schemas.microsoft.com/office/powerpoint/2010/main" val="24321014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98</a:t>
            </a:fld>
            <a:endParaRPr lang="en-IT"/>
          </a:p>
        </p:txBody>
      </p:sp>
    </p:spTree>
    <p:extLst>
      <p:ext uri="{BB962C8B-B14F-4D97-AF65-F5344CB8AC3E}">
        <p14:creationId xmlns:p14="http://schemas.microsoft.com/office/powerpoint/2010/main" val="29038187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045BDC26-771F-AD41-8E7D-F3CE47A7C685}" type="slidenum">
              <a:rPr lang="en-IT" smtClean="0"/>
              <a:t>99</a:t>
            </a:fld>
            <a:endParaRPr lang="en-IT"/>
          </a:p>
        </p:txBody>
      </p:sp>
    </p:spTree>
    <p:extLst>
      <p:ext uri="{BB962C8B-B14F-4D97-AF65-F5344CB8AC3E}">
        <p14:creationId xmlns:p14="http://schemas.microsoft.com/office/powerpoint/2010/main" val="1635567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pic>
        <p:nvPicPr>
          <p:cNvPr id="4" name="Picture 3">
            <a:extLst>
              <a:ext uri="{FF2B5EF4-FFF2-40B4-BE49-F238E27FC236}">
                <a16:creationId xmlns:a16="http://schemas.microsoft.com/office/drawing/2014/main" id="{24E05446-DC9A-B841-876B-02055A184C7A}"/>
              </a:ext>
            </a:extLst>
          </p:cNvPr>
          <p:cNvPicPr>
            <a:picLocks noChangeAspect="1"/>
          </p:cNvPicPr>
          <p:nvPr/>
        </p:nvPicPr>
        <p:blipFill>
          <a:blip r:embed="rId2"/>
          <a:stretch>
            <a:fillRect/>
          </a:stretch>
        </p:blipFill>
        <p:spPr>
          <a:xfrm>
            <a:off x="463292" y="383813"/>
            <a:ext cx="2741735" cy="422625"/>
          </a:xfrm>
          <a:prstGeom prst="rect">
            <a:avLst/>
          </a:prstGeom>
        </p:spPr>
      </p:pic>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GB"/>
              <a:t>Click to edit Master title style</a:t>
            </a:r>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defRPr>
            </a:lvl1pPr>
          </a:lstStyle>
          <a:p>
            <a:pPr lvl="0"/>
            <a:r>
              <a:rPr lang="en-GB"/>
              <a:t>Click to edit Master title style</a:t>
            </a:r>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GB"/>
              <a:t>Click to edit Master title style</a:t>
            </a:r>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GB" noProof="0"/>
              <a:t>Click icon to add table</a:t>
            </a:r>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defRPr>
            </a:lvl1pPr>
          </a:lstStyle>
          <a:p>
            <a:pPr lvl="0"/>
            <a:r>
              <a:rPr lang="en-GB"/>
              <a:t>Click to edit Master title style</a:t>
            </a:r>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GB" noProof="0"/>
              <a:t>Click icon to add chart</a:t>
            </a:r>
            <a:endParaRPr lang="en-US" noProof="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defRPr>
            </a:lvl1pPr>
          </a:lstStyle>
          <a:p>
            <a:pPr lvl="0"/>
            <a:r>
              <a:rPr lang="en-GB"/>
              <a:t>Click to edit Master title style</a:t>
            </a:r>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defRPr>
            </a:lvl1pPr>
          </a:lstStyle>
          <a:p>
            <a:pPr lvl="0"/>
            <a:r>
              <a:rPr lang="en-GB"/>
              <a:t>Click to edit Master title style</a:t>
            </a:r>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8092"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solidFill>
              </a:defRPr>
            </a:lvl1pPr>
          </a:lstStyle>
          <a:p>
            <a:pPr lvl="0"/>
            <a:r>
              <a:rPr lang="en-GB"/>
              <a:t>Click to edit Master title style</a:t>
            </a:r>
          </a:p>
        </p:txBody>
      </p:sp>
      <p:sp>
        <p:nvSpPr>
          <p:cNvPr id="8" name="Rectangle 4"/>
          <p:cNvSpPr>
            <a:spLocks noChangeArrowheads="1"/>
          </p:cNvSpPr>
          <p:nvPr/>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p:cNvSpPr>
            <a:spLocks noChangeArrowheads="1"/>
          </p:cNvSpPr>
          <p:nvPr/>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solidFill>
                <a:latin typeface="+mn-lt"/>
                <a:ea typeface="ＭＳ Ｐゴシック" charset="0"/>
                <a:cs typeface="CiscoSans"/>
              </a:defRPr>
            </a:lvl1pPr>
            <a:lvl2pPr marL="228600" indent="-114300">
              <a:buClr>
                <a:schemeClr val="tx2"/>
              </a:buClr>
              <a:buSzPct val="60000"/>
              <a:defRPr sz="2000">
                <a:solidFill>
                  <a:schemeClr val="bg1"/>
                </a:solidFill>
              </a:defRPr>
            </a:lvl2pPr>
            <a:lvl3pPr marL="342900" indent="-114300">
              <a:buClr>
                <a:schemeClr val="tx2"/>
              </a:buClr>
              <a:buSzPct val="60000"/>
              <a:defRPr sz="1800">
                <a:solidFill>
                  <a:schemeClr val="bg1"/>
                </a:solidFill>
              </a:defRPr>
            </a:lvl3pPr>
            <a:lvl4pPr marL="457200" indent="-123825">
              <a:buClr>
                <a:schemeClr val="tx2"/>
              </a:buClr>
              <a:buSzPct val="60000"/>
              <a:defRPr sz="1600">
                <a:solidFill>
                  <a:schemeClr val="bg1"/>
                </a:solidFill>
              </a:defRPr>
            </a:lvl4pPr>
            <a:lvl5pPr marL="574675" indent="-117475">
              <a:buClr>
                <a:schemeClr val="tx2"/>
              </a:buClr>
              <a:buSzPct val="60000"/>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Rectangle 4"/>
          <p:cNvSpPr>
            <a:spLocks noChangeArrowheads="1"/>
          </p:cNvSpPr>
          <p:nvPr/>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GB"/>
              <a:t>Click icon to add picture</a:t>
            </a:r>
            <a:endParaRPr lang="en-US"/>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GB"/>
              <a:t>Click to edit Master text styles</a:t>
            </a:r>
          </a:p>
        </p:txBody>
      </p:sp>
      <p:sp>
        <p:nvSpPr>
          <p:cNvPr id="10" name="Rectangle 4"/>
          <p:cNvSpPr>
            <a:spLocks noChangeArrowheads="1"/>
          </p:cNvSpPr>
          <p:nvPr/>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5763"/>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GB"/>
              <a:t>Click icon to add picture</a:t>
            </a:r>
            <a:endParaRPr lang="en-US"/>
          </a:p>
        </p:txBody>
      </p:sp>
      <p:sp>
        <p:nvSpPr>
          <p:cNvPr id="8" name="Rectangle 4"/>
          <p:cNvSpPr>
            <a:spLocks noChangeArrowheads="1"/>
          </p:cNvSpPr>
          <p:nvPr/>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8" name="Rectangle 4"/>
          <p:cNvSpPr>
            <a:spLocks noChangeArrowheads="1"/>
          </p:cNvSpPr>
          <p:nvPr/>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GB"/>
              <a:t>Click icon to add picture</a:t>
            </a:r>
            <a:endParaRPr lang="en-US"/>
          </a:p>
        </p:txBody>
      </p:sp>
      <p:sp>
        <p:nvSpPr>
          <p:cNvPr id="8" name="Rectangle 4"/>
          <p:cNvSpPr>
            <a:spLocks noChangeArrowheads="1"/>
          </p:cNvSpPr>
          <p:nvPr/>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GB"/>
              <a:t>Click icon to add chart</a:t>
            </a:r>
            <a:endParaRPr lang="en-US"/>
          </a:p>
        </p:txBody>
      </p:sp>
      <p:sp>
        <p:nvSpPr>
          <p:cNvPr id="8" name="Rectangle 4"/>
          <p:cNvSpPr>
            <a:spLocks noChangeArrowheads="1"/>
          </p:cNvSpPr>
          <p:nvPr/>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lvl="0" defTabSz="610744" fontAlgn="auto">
              <a:spcBef>
                <a:spcPts val="0"/>
              </a:spcBef>
              <a:spcAft>
                <a:spcPts val="0"/>
              </a:spcAft>
            </a:pPr>
            <a:r>
              <a:rPr lang="en-US" sz="600" spc="20" baseline="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GB"/>
              <a:t>Click icon to add table</a:t>
            </a:r>
            <a:endParaRPr lang="en-US"/>
          </a:p>
        </p:txBody>
      </p:sp>
      <p:sp>
        <p:nvSpPr>
          <p:cNvPr id="8" name="Rectangle 4"/>
          <p:cNvSpPr>
            <a:spLocks noChangeArrowheads="1"/>
          </p:cNvSpPr>
          <p:nvPr/>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42E1F48-D030-C749-A56D-43CD008AB995}"/>
              </a:ext>
            </a:extLst>
          </p:cNvPr>
          <p:cNvPicPr>
            <a:picLocks noChangeAspect="1"/>
          </p:cNvPicPr>
          <p:nvPr/>
        </p:nvPicPr>
        <p:blipFill>
          <a:blip r:embed="rId2"/>
          <a:stretch>
            <a:fillRect/>
          </a:stretch>
        </p:blipFill>
        <p:spPr>
          <a:xfrm>
            <a:off x="2218544" y="2208976"/>
            <a:ext cx="4706912" cy="725548"/>
          </a:xfrm>
          <a:prstGeom prst="rect">
            <a:avLst/>
          </a:prstGeom>
        </p:spPr>
      </p:pic>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solidFill>
                <a:latin typeface="+mj-lt"/>
                <a:cs typeface="CiscoSans Thin"/>
              </a:defRPr>
            </a:lvl1pPr>
          </a:lstStyle>
          <a:p>
            <a:r>
              <a:rPr lang="en-GB"/>
              <a:t>Click to edit Master title style</a:t>
            </a:r>
            <a:endParaRPr lang="en-US"/>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solidFill>
                <a:latin typeface="+mj-lt"/>
                <a:cs typeface="CiscoSans Thin"/>
              </a:defRPr>
            </a:lvl1pPr>
          </a:lstStyle>
          <a:p>
            <a:r>
              <a:rPr lang="en-GB"/>
              <a:t>Click to edit Master title style</a:t>
            </a:r>
            <a:endParaRPr lang="en-US"/>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bg1"/>
                </a:solidFill>
                <a:latin typeface="+mj-lt"/>
                <a:cs typeface="CiscoSans ExtraLight"/>
              </a:defRPr>
            </a:lvl1pPr>
          </a:lstStyle>
          <a:p>
            <a:pPr lvl="0"/>
            <a:r>
              <a:rPr lang="en-GB" noProof="0"/>
              <a:t>Click icon to add picture</a:t>
            </a:r>
            <a:endParaRPr lang="en-US" noProof="0"/>
          </a:p>
        </p:txBody>
      </p:sp>
      <p:sp>
        <p:nvSpPr>
          <p:cNvPr id="6" name="Text Placeholder 2"/>
          <p:cNvSpPr>
            <a:spLocks noGrp="1"/>
          </p:cNvSpPr>
          <p:nvPr>
            <p:ph type="body" sz="quarter" idx="11"/>
          </p:nvPr>
        </p:nvSpPr>
        <p:spPr bwMode="auto">
          <a:xfrm>
            <a:off x="500063" y="3911435"/>
            <a:ext cx="8139112" cy="525016"/>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bg1"/>
                </a:solidFill>
                <a:latin typeface="+mj-lt"/>
                <a:cs typeface="CiscoSans ExtraLight"/>
              </a:defRPr>
            </a:lvl1pPr>
          </a:lstStyle>
          <a:p>
            <a:pPr lvl="0"/>
            <a:r>
              <a:rPr lang="en-GB" noProof="0"/>
              <a:t>Click icon to add picture</a:t>
            </a:r>
            <a:endParaRPr lang="en-US" noProof="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GB"/>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bg1"/>
                </a:solidFill>
                <a:latin typeface="+mj-lt"/>
                <a:cs typeface="CiscoSans ExtraLight"/>
              </a:defRPr>
            </a:lvl1pPr>
          </a:lstStyle>
          <a:p>
            <a:pPr lvl="0"/>
            <a:r>
              <a:rPr lang="en-GB" noProof="0"/>
              <a:t>Click icon to add picture</a:t>
            </a:r>
            <a:endParaRPr lang="en-US" noProof="0"/>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2020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bg1"/>
                </a:solidFill>
                <a:latin typeface="+mj-lt"/>
                <a:cs typeface="CiscoSans ExtraLight"/>
              </a:defRPr>
            </a:lvl1pPr>
          </a:lstStyle>
          <a:p>
            <a:pPr lvl="0"/>
            <a:r>
              <a:rPr lang="en-GB" noProof="0"/>
              <a:t>Click icon to add picture</a:t>
            </a:r>
            <a:endParaRPr lang="en-US" noProof="0"/>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a:solidFill>
                  <a:schemeClr val="bg2">
                    <a:lumMod val="65000"/>
                  </a:schemeClr>
                </a:solidFill>
                <a:latin typeface="+mn-lt"/>
                <a:ea typeface="+mn-ea"/>
                <a:cs typeface="CiscoSans Thin"/>
              </a:rPr>
              <a:t>© 2020  Cisco and/or its affiliates. All rights reserved.   Cisco Confidential</a:t>
            </a:r>
          </a:p>
        </p:txBody>
      </p:sp>
      <p:sp>
        <p:nvSpPr>
          <p:cNvPr id="4" name="Rectangle 7"/>
          <p:cNvSpPr>
            <a:spLocks noChangeArrowheads="1"/>
          </p:cNvSpPr>
          <p:nvPr/>
        </p:nvSpPr>
        <p:spPr bwMode="ltGray">
          <a:xfrm>
            <a:off x="8515707" y="4742907"/>
            <a:ext cx="223441" cy="154518"/>
          </a:xfrm>
          <a:prstGeom prst="rect">
            <a:avLst/>
          </a:prstGeom>
          <a:noFill/>
          <a:ln w="9525" algn="ctr">
            <a:noFill/>
            <a:miter lim="800000"/>
            <a:headEnd/>
            <a:tailEnd/>
          </a:ln>
          <a:effectLst/>
        </p:spPr>
        <p:txBody>
          <a:bodyPr wrap="none" lIns="61586" tIns="30792" rIns="61586" bIns="30792" anchor="b">
            <a:spAutoFit/>
          </a:bodyPr>
          <a:lstStyle/>
          <a:p>
            <a:pPr algn="l" defTabSz="610744" rtl="0" fontAlgn="auto">
              <a:spcBef>
                <a:spcPts val="0"/>
              </a:spcBef>
              <a:spcAft>
                <a:spcPts val="0"/>
              </a:spcAft>
              <a:defRPr/>
            </a:pPr>
            <a:fld id="{6A1E46DC-7EF6-4EA2-B285-14272867D133}" type="slidenum">
              <a:rPr lang="en-US" sz="600" kern="1200" spc="20" baseline="0">
                <a:solidFill>
                  <a:schemeClr val="bg2">
                    <a:lumMod val="65000"/>
                  </a:schemeClr>
                </a:solidFill>
                <a:latin typeface="+mn-lt"/>
                <a:ea typeface="+mn-ea"/>
                <a:cs typeface="CiscoSans Thin"/>
              </a:rPr>
              <a:pPr algn="l" defTabSz="610744" rtl="0" fontAlgn="auto">
                <a:spcBef>
                  <a:spcPts val="0"/>
                </a:spcBef>
                <a:spcAft>
                  <a:spcPts val="0"/>
                </a:spcAft>
                <a:defRPr/>
              </a:pPr>
              <a:t>‹#›</a:t>
            </a:fld>
            <a:endParaRPr lang="en-US" sz="600" kern="1200" spc="20" baseline="0">
              <a:solidFill>
                <a:schemeClr val="bg2">
                  <a:lumMod val="65000"/>
                </a:schemeClr>
              </a:solidFill>
              <a:latin typeface="+mn-lt"/>
              <a:ea typeface="+mn-ea"/>
              <a:cs typeface="CiscoSans Thin"/>
            </a:endParaRP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Lst>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go2.cisco.com/ico-deep-dive-dec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153.png"/></Relationships>
</file>

<file path=ppt/slides/_rels/slide10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image" Target="../media/image156.png"/></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hyperlink" Target="https://httpbin.org/" TargetMode="External"/><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image" Target="../media/image15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5.xml"/><Relationship Id="rId1" Type="http://schemas.openxmlformats.org/officeDocument/2006/relationships/slideLayout" Target="../slideLayouts/slideLayout12.xml"/><Relationship Id="rId5" Type="http://schemas.openxmlformats.org/officeDocument/2006/relationships/image" Target="../media/image162.png"/><Relationship Id="rId4" Type="http://schemas.openxmlformats.org/officeDocument/2006/relationships/image" Target="../media/image161.png"/></Relationships>
</file>

<file path=ppt/slides/_rels/slide11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6.xml"/><Relationship Id="rId1" Type="http://schemas.openxmlformats.org/officeDocument/2006/relationships/slideLayout" Target="../slideLayouts/slideLayout12.xml"/><Relationship Id="rId4" Type="http://schemas.openxmlformats.org/officeDocument/2006/relationships/image" Target="../media/image163.png"/></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7.xml"/><Relationship Id="rId1" Type="http://schemas.openxmlformats.org/officeDocument/2006/relationships/slideLayout" Target="../slideLayouts/slideLayout12.xml"/><Relationship Id="rId4" Type="http://schemas.openxmlformats.org/officeDocument/2006/relationships/image" Target="../media/image165.png"/></Relationships>
</file>

<file path=ppt/slides/_rels/slide11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9.xml"/><Relationship Id="rId1" Type="http://schemas.openxmlformats.org/officeDocument/2006/relationships/slideLayout" Target="../slideLayouts/slideLayout12.xml"/><Relationship Id="rId5" Type="http://schemas.openxmlformats.org/officeDocument/2006/relationships/image" Target="../media/image169.png"/><Relationship Id="rId4" Type="http://schemas.openxmlformats.org/officeDocument/2006/relationships/image" Target="../media/image168.png"/></Relationships>
</file>

<file path=ppt/slides/_rels/slide1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0.xml"/><Relationship Id="rId1" Type="http://schemas.openxmlformats.org/officeDocument/2006/relationships/slideLayout" Target="../slideLayouts/slideLayout12.xml"/><Relationship Id="rId4" Type="http://schemas.openxmlformats.org/officeDocument/2006/relationships/image" Target="../media/image171.png"/></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1.xml"/><Relationship Id="rId1" Type="http://schemas.openxmlformats.org/officeDocument/2006/relationships/slideLayout" Target="../slideLayouts/slideLayout12.xml"/><Relationship Id="rId5" Type="http://schemas.openxmlformats.org/officeDocument/2006/relationships/image" Target="../media/image174.png"/><Relationship Id="rId4" Type="http://schemas.openxmlformats.org/officeDocument/2006/relationships/image" Target="../media/image173.png"/></Relationships>
</file>

<file path=ppt/slides/_rels/slide123.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122.xml"/><Relationship Id="rId1" Type="http://schemas.openxmlformats.org/officeDocument/2006/relationships/slideLayout" Target="../slideLayouts/slideLayout1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hyperlink" Target="https://developer.webex.com/docs/bots"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5.xml"/><Relationship Id="rId1" Type="http://schemas.openxmlformats.org/officeDocument/2006/relationships/slideLayout" Target="../slideLayouts/slideLayout12.xml"/><Relationship Id="rId4" Type="http://schemas.openxmlformats.org/officeDocument/2006/relationships/image" Target="../media/image184.png"/></Relationships>
</file>

<file path=ppt/slides/_rels/slide12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6.xml"/><Relationship Id="rId1" Type="http://schemas.openxmlformats.org/officeDocument/2006/relationships/slideLayout" Target="../slideLayouts/slideLayout12.xml"/><Relationship Id="rId4" Type="http://schemas.openxmlformats.org/officeDocument/2006/relationships/image" Target="../media/image186.png"/></Relationships>
</file>

<file path=ppt/slides/_rels/slide128.xml.rels><?xml version="1.0" encoding="UTF-8" standalone="yes"?>
<Relationships xmlns="http://schemas.openxmlformats.org/package/2006/relationships"><Relationship Id="rId3" Type="http://schemas.openxmlformats.org/officeDocument/2006/relationships/hyperlink" Target="https://developer.webex.com/docs/api/v1/rooms/list-rooms" TargetMode="External"/><Relationship Id="rId2" Type="http://schemas.openxmlformats.org/officeDocument/2006/relationships/notesSlide" Target="../notesSlides/notesSlide127.xml"/><Relationship Id="rId1" Type="http://schemas.openxmlformats.org/officeDocument/2006/relationships/slideLayout" Target="../slideLayouts/slideLayout12.xml"/><Relationship Id="rId5" Type="http://schemas.openxmlformats.org/officeDocument/2006/relationships/image" Target="../media/image188.png"/><Relationship Id="rId4" Type="http://schemas.openxmlformats.org/officeDocument/2006/relationships/image" Target="../media/image187.png"/></Relationships>
</file>

<file path=ppt/slides/_rels/slide12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image" Target="../media/image192.png"/></Relationships>
</file>

<file path=ppt/slides/_rels/slide13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1.xml"/><Relationship Id="rId1" Type="http://schemas.openxmlformats.org/officeDocument/2006/relationships/slideLayout" Target="../slideLayouts/slideLayout12.xml"/><Relationship Id="rId5" Type="http://schemas.openxmlformats.org/officeDocument/2006/relationships/hyperlink" Target="https://developer.webex.com/docs/api/v1/messages/create-a-message" TargetMode="External"/><Relationship Id="rId4" Type="http://schemas.openxmlformats.org/officeDocument/2006/relationships/image" Target="../media/image19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2.xml"/><Relationship Id="rId1" Type="http://schemas.openxmlformats.org/officeDocument/2006/relationships/slideLayout" Target="../slideLayouts/slideLayout12.xml"/><Relationship Id="rId5" Type="http://schemas.openxmlformats.org/officeDocument/2006/relationships/hyperlink" Target="https://developer.webex.com/docs/api/v1/messages/create-a-message" TargetMode="External"/><Relationship Id="rId4" Type="http://schemas.openxmlformats.org/officeDocument/2006/relationships/image" Target="../media/image197.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202.png"/><Relationship Id="rId5" Type="http://schemas.openxmlformats.org/officeDocument/2006/relationships/hyperlink" Target="https://guides.github.com/pdfs/markdown-cheatsheet-online.pdf" TargetMode="External"/><Relationship Id="rId4" Type="http://schemas.openxmlformats.org/officeDocument/2006/relationships/image" Target="../media/image201.png"/></Relationships>
</file>

<file path=ppt/slides/_rels/slide13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5.xml"/><Relationship Id="rId1" Type="http://schemas.openxmlformats.org/officeDocument/2006/relationships/slideLayout" Target="../slideLayouts/slideLayout12.xml"/><Relationship Id="rId5" Type="http://schemas.openxmlformats.org/officeDocument/2006/relationships/image" Target="../media/image205.png"/><Relationship Id="rId4" Type="http://schemas.openxmlformats.org/officeDocument/2006/relationships/image" Target="../media/image204.png"/></Relationships>
</file>

<file path=ppt/slides/_rels/slide13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36.xml"/><Relationship Id="rId1" Type="http://schemas.openxmlformats.org/officeDocument/2006/relationships/slideLayout" Target="../slideLayouts/slideLayout12.xml"/><Relationship Id="rId5" Type="http://schemas.openxmlformats.org/officeDocument/2006/relationships/image" Target="../media/image208.png"/><Relationship Id="rId4" Type="http://schemas.openxmlformats.org/officeDocument/2006/relationships/image" Target="../media/image207.png"/></Relationships>
</file>

<file path=ppt/slides/_rels/slide13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7.xml"/><Relationship Id="rId1" Type="http://schemas.openxmlformats.org/officeDocument/2006/relationships/slideLayout" Target="../slideLayouts/slideLayout12.xml"/><Relationship Id="rId4" Type="http://schemas.openxmlformats.org/officeDocument/2006/relationships/image" Target="../media/image21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hyperlink" Target="https://intersight.com/help/saas/resources/Workflow_Designer#workflow_input_parameter_set_and_progressive_disclosure_rules" TargetMode="External"/><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216.png"/></Relationships>
</file>

<file path=ppt/slides/_rels/slide142.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hyperlink" Target="https://intersight.com/apidocs/apirefs/api/v1/virtualization/VmwareClusters/get/" TargetMode="External"/><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43.xml.rels><?xml version="1.0" encoding="UTF-8" standalone="yes"?>
<Relationships xmlns="http://schemas.openxmlformats.org/package/2006/relationships"><Relationship Id="rId3" Type="http://schemas.openxmlformats.org/officeDocument/2006/relationships/hyperlink" Target="https://intersight.com/help/saas/resources/Workflow_Designer#workflow_input_parameter_set_and_progressive_disclosure_rules" TargetMode="External"/><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44.xml"/><Relationship Id="rId1" Type="http://schemas.openxmlformats.org/officeDocument/2006/relationships/slideLayout" Target="../slideLayouts/slideLayout1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intersight.com/help/saas/resources/Executor_PowerShell#using_the_executor_powershell_script_embedded_task" TargetMode="External"/><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hyperlink" Target="https://intersight.com/help/saas/resources/Executor_PowerShell" TargetMode="External"/><Relationship Id="rId2" Type="http://schemas.openxmlformats.org/officeDocument/2006/relationships/notesSlide" Target="../notesSlides/notesSlide149.xml"/><Relationship Id="rId1" Type="http://schemas.openxmlformats.org/officeDocument/2006/relationships/slideLayout" Target="../slideLayouts/slideLayout12.xml"/><Relationship Id="rId4" Type="http://schemas.openxmlformats.org/officeDocument/2006/relationships/image" Target="../media/image227.png"/></Relationships>
</file>

<file path=ppt/slides/_rels/slide15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230.png"/><Relationship Id="rId4" Type="http://schemas.openxmlformats.org/officeDocument/2006/relationships/image" Target="../media/image229.png"/></Relationships>
</file>

<file path=ppt/slides/_rels/slide15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1.xml"/><Relationship Id="rId1" Type="http://schemas.openxmlformats.org/officeDocument/2006/relationships/slideLayout" Target="../slideLayouts/slideLayout12.xml"/><Relationship Id="rId4" Type="http://schemas.openxmlformats.org/officeDocument/2006/relationships/image" Target="../media/image232.png"/></Relationships>
</file>

<file path=ppt/slides/_rels/slide15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53.xml"/><Relationship Id="rId1" Type="http://schemas.openxmlformats.org/officeDocument/2006/relationships/slideLayout" Target="../slideLayouts/slideLayout12.xml"/><Relationship Id="rId4" Type="http://schemas.openxmlformats.org/officeDocument/2006/relationships/image" Target="../media/image235.png"/></Relationships>
</file>

<file path=ppt/slides/_rels/slide15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54.xml"/><Relationship Id="rId1" Type="http://schemas.openxmlformats.org/officeDocument/2006/relationships/slideLayout" Target="../slideLayouts/slideLayout12.xml"/><Relationship Id="rId4" Type="http://schemas.openxmlformats.org/officeDocument/2006/relationships/image" Target="../media/image237.png"/></Relationships>
</file>

<file path=ppt/slides/_rels/slide156.xml.rels><?xml version="1.0" encoding="UTF-8" standalone="yes"?>
<Relationships xmlns="http://schemas.openxmlformats.org/package/2006/relationships"><Relationship Id="rId3" Type="http://schemas.openxmlformats.org/officeDocument/2006/relationships/hyperlink" Target="https://lzone.de/cheat-sheet/JSONPath" TargetMode="External"/><Relationship Id="rId2" Type="http://schemas.openxmlformats.org/officeDocument/2006/relationships/notesSlide" Target="../notesSlides/notesSlide155.xml"/><Relationship Id="rId1" Type="http://schemas.openxmlformats.org/officeDocument/2006/relationships/slideLayout" Target="../slideLayouts/slideLayout12.xml"/><Relationship Id="rId5" Type="http://schemas.openxmlformats.org/officeDocument/2006/relationships/image" Target="../media/image239.png"/><Relationship Id="rId4" Type="http://schemas.openxmlformats.org/officeDocument/2006/relationships/image" Target="../media/image238.png"/></Relationships>
</file>

<file path=ppt/slides/_rels/slide15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hyperlink" Target="https://docs.microsoft.com/en-us/dotnet/api/system.serviceprocess.servicecontrollerstatus?view=dotnet-plat-ext-6.0"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57.xml"/><Relationship Id="rId1" Type="http://schemas.openxmlformats.org/officeDocument/2006/relationships/slideLayout" Target="../slideLayouts/slideLayout12.xml"/><Relationship Id="rId5" Type="http://schemas.openxmlformats.org/officeDocument/2006/relationships/image" Target="../media/image243.png"/><Relationship Id="rId4" Type="http://schemas.openxmlformats.org/officeDocument/2006/relationships/image" Target="../media/image242.png"/></Relationships>
</file>

<file path=ppt/slides/_rels/slide15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58.xml"/><Relationship Id="rId1" Type="http://schemas.openxmlformats.org/officeDocument/2006/relationships/slideLayout" Target="../slideLayouts/slideLayout12.xml"/><Relationship Id="rId5" Type="http://schemas.openxmlformats.org/officeDocument/2006/relationships/image" Target="../media/image244.png"/><Relationship Id="rId4" Type="http://schemas.openxmlformats.org/officeDocument/2006/relationships/image" Target="../media/image243.png"/></Relationships>
</file>

<file path=ppt/slides/_rels/slide16.xml.rels><?xml version="1.0" encoding="UTF-8" standalone="yes"?>
<Relationships xmlns="http://schemas.openxmlformats.org/package/2006/relationships"><Relationship Id="rId3" Type="http://schemas.openxmlformats.org/officeDocument/2006/relationships/hyperlink" Target="https://www.iso.org/obp/ui/#iso:pub:PUB500001:en"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247.png"/></Relationships>
</file>

<file path=ppt/slides/_rels/slide16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249.png"/></Relationships>
</file>

<file path=ppt/slides/_rels/slide1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www.intersight.com/help/saas/resources/Executor_SSH" TargetMode="External"/><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66.xml"/><Relationship Id="rId1" Type="http://schemas.openxmlformats.org/officeDocument/2006/relationships/slideLayout" Target="../slideLayouts/slideLayout12.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6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67.xml"/><Relationship Id="rId1" Type="http://schemas.openxmlformats.org/officeDocument/2006/relationships/slideLayout" Target="../slideLayouts/slideLayout12.xml"/><Relationship Id="rId4" Type="http://schemas.openxmlformats.org/officeDocument/2006/relationships/image" Target="../media/image257.png"/></Relationships>
</file>

<file path=ppt/slides/_rels/slide16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69.xml"/><Relationship Id="rId1" Type="http://schemas.openxmlformats.org/officeDocument/2006/relationships/slideLayout" Target="../slideLayouts/slideLayout12.xml"/><Relationship Id="rId4" Type="http://schemas.openxmlformats.org/officeDocument/2006/relationships/image" Target="../media/image260.png"/></Relationships>
</file>

<file path=ppt/slides/_rels/slide17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70.xml"/><Relationship Id="rId1" Type="http://schemas.openxmlformats.org/officeDocument/2006/relationships/slideLayout" Target="../slideLayouts/slideLayout12.xml"/><Relationship Id="rId4" Type="http://schemas.openxmlformats.org/officeDocument/2006/relationships/image" Target="../media/image262.png"/></Relationships>
</file>

<file path=ppt/slides/_rels/slide17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71.xml"/><Relationship Id="rId1" Type="http://schemas.openxmlformats.org/officeDocument/2006/relationships/slideLayout" Target="../slideLayouts/slideLayout12.xml"/><Relationship Id="rId5" Type="http://schemas.openxmlformats.org/officeDocument/2006/relationships/image" Target="../media/image265.png"/><Relationship Id="rId4" Type="http://schemas.openxmlformats.org/officeDocument/2006/relationships/image" Target="../media/image264.png"/></Relationships>
</file>

<file path=ppt/slides/_rels/slide17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72.xml"/><Relationship Id="rId1" Type="http://schemas.openxmlformats.org/officeDocument/2006/relationships/slideLayout" Target="../slideLayouts/slideLayout12.xml"/><Relationship Id="rId4" Type="http://schemas.openxmlformats.org/officeDocument/2006/relationships/image" Target="../media/image267.png"/></Relationships>
</file>

<file path=ppt/slides/_rels/slide17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73.xml"/><Relationship Id="rId1" Type="http://schemas.openxmlformats.org/officeDocument/2006/relationships/slideLayout" Target="../slideLayouts/slideLayout12.xml"/><Relationship Id="rId4" Type="http://schemas.openxmlformats.org/officeDocument/2006/relationships/image" Target="../media/image269.png"/></Relationships>
</file>

<file path=ppt/slides/_rels/slide17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75.xml"/><Relationship Id="rId1" Type="http://schemas.openxmlformats.org/officeDocument/2006/relationships/slideLayout" Target="../slideLayouts/slideLayout12.xml"/><Relationship Id="rId5" Type="http://schemas.openxmlformats.org/officeDocument/2006/relationships/image" Target="../media/image273.png"/><Relationship Id="rId4" Type="http://schemas.openxmlformats.org/officeDocument/2006/relationships/image" Target="../media/image272.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intersight.com/help/appliance/resources/Executor_Ansible" TargetMode="External"/><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78.xml"/><Relationship Id="rId1" Type="http://schemas.openxmlformats.org/officeDocument/2006/relationships/slideLayout" Target="../slideLayouts/slideLayout12.xml"/><Relationship Id="rId6" Type="http://schemas.openxmlformats.org/officeDocument/2006/relationships/image" Target="../media/image276.png"/><Relationship Id="rId5" Type="http://schemas.openxmlformats.org/officeDocument/2006/relationships/image" Target="../media/image254.png"/><Relationship Id="rId4" Type="http://schemas.openxmlformats.org/officeDocument/2006/relationships/image" Target="../media/image27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79.xml"/><Relationship Id="rId1" Type="http://schemas.openxmlformats.org/officeDocument/2006/relationships/slideLayout" Target="../slideLayouts/slideLayout12.xml"/><Relationship Id="rId6" Type="http://schemas.openxmlformats.org/officeDocument/2006/relationships/hyperlink" Target="https://docs.ansible.com/ansible/latest/cli/ansible-playbook.html" TargetMode="External"/><Relationship Id="rId5" Type="http://schemas.openxmlformats.org/officeDocument/2006/relationships/hyperlink" Target="mailto:admin@myswitch.company.com" TargetMode="External"/><Relationship Id="rId4" Type="http://schemas.openxmlformats.org/officeDocument/2006/relationships/hyperlink" Target="mailto:root@1.2.3.4" TargetMode="Externa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81.xml"/><Relationship Id="rId1" Type="http://schemas.openxmlformats.org/officeDocument/2006/relationships/slideLayout" Target="../slideLayouts/slideLayout12.xml"/><Relationship Id="rId4" Type="http://schemas.openxmlformats.org/officeDocument/2006/relationships/image" Target="../media/image279.png"/></Relationships>
</file>

<file path=ppt/slides/_rels/slide18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84.xml"/><Relationship Id="rId1" Type="http://schemas.openxmlformats.org/officeDocument/2006/relationships/slideLayout" Target="../slideLayouts/slideLayout12.xml"/><Relationship Id="rId5" Type="http://schemas.openxmlformats.org/officeDocument/2006/relationships/image" Target="../media/image284.png"/><Relationship Id="rId4" Type="http://schemas.openxmlformats.org/officeDocument/2006/relationships/image" Target="../media/image283.png"/></Relationships>
</file>

<file path=ppt/slides/_rels/slide186.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hyperlink" Target="https://docs.ansible.com/ansible/latest/user_guide/playbooks_variables.html"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86.xml"/><Relationship Id="rId1" Type="http://schemas.openxmlformats.org/officeDocument/2006/relationships/slideLayout" Target="../slideLayouts/slideLayout12.xml"/><Relationship Id="rId4" Type="http://schemas.openxmlformats.org/officeDocument/2006/relationships/image" Target="../media/image286.png"/></Relationships>
</file>

<file path=ppt/slides/_rels/slide188.xml.rels><?xml version="1.0" encoding="UTF-8" standalone="yes"?>
<Relationships xmlns="http://schemas.openxmlformats.org/package/2006/relationships"><Relationship Id="rId3" Type="http://schemas.openxmlformats.org/officeDocument/2006/relationships/hyperlink" Target="https://docs.ansible.com/ansible/latest/user_guide/playbooks_variables.html" TargetMode="External"/><Relationship Id="rId2" Type="http://schemas.openxmlformats.org/officeDocument/2006/relationships/notesSlide" Target="../notesSlides/notesSlide187.xml"/><Relationship Id="rId1" Type="http://schemas.openxmlformats.org/officeDocument/2006/relationships/slideLayout" Target="../slideLayouts/slideLayout12.xml"/><Relationship Id="rId5" Type="http://schemas.openxmlformats.org/officeDocument/2006/relationships/image" Target="../media/image287.png"/><Relationship Id="rId4" Type="http://schemas.openxmlformats.org/officeDocument/2006/relationships/image" Target="../media/image285.png"/></Relationships>
</file>

<file path=ppt/slides/_rels/slide18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291.png"/></Relationships>
</file>

<file path=ppt/slides/_rels/slide19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91.xml"/><Relationship Id="rId1" Type="http://schemas.openxmlformats.org/officeDocument/2006/relationships/slideLayout" Target="../slideLayouts/slideLayout12.xml"/><Relationship Id="rId5" Type="http://schemas.openxmlformats.org/officeDocument/2006/relationships/image" Target="../media/image294.png"/><Relationship Id="rId4" Type="http://schemas.openxmlformats.org/officeDocument/2006/relationships/image" Target="../media/image293.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intersight.com/help"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hyperlink" Target="https://intersight.com/apidocs/introduction/overview/" TargetMode="External"/><Relationship Id="rId7" Type="http://schemas.openxmlformats.org/officeDocument/2006/relationships/hyperlink" Target="https://github.com/rtortori/intersight-postman/tree/ico-workflows" TargetMode="External"/><Relationship Id="rId2" Type="http://schemas.openxmlformats.org/officeDocument/2006/relationships/notesSlide" Target="../notesSlides/notesSlide199.xml"/><Relationship Id="rId1" Type="http://schemas.openxmlformats.org/officeDocument/2006/relationships/slideLayout" Target="../slideLayouts/slideLayout12.xml"/><Relationship Id="rId6" Type="http://schemas.openxmlformats.org/officeDocument/2006/relationships/hyperlink" Target="https://github.com/CiscoDevNet/intersight-postman" TargetMode="External"/><Relationship Id="rId5" Type="http://schemas.openxmlformats.org/officeDocument/2006/relationships/hyperlink" Target="https://intersight.com/apidocs/apirefs/aaa/AuditRecords/model/" TargetMode="External"/><Relationship Id="rId4" Type="http://schemas.openxmlformats.org/officeDocument/2006/relationships/hyperlink" Target="https://github.com/OAI/OpenAPI-Specification/blob/main/versions/3.0.3.md" TargetMode="External"/></Relationships>
</file>

<file path=ppt/slides/_rels/slide201.xml.rels><?xml version="1.0" encoding="UTF-8" standalone="yes"?>
<Relationships xmlns="http://schemas.openxmlformats.org/package/2006/relationships"><Relationship Id="rId3" Type="http://schemas.openxmlformats.org/officeDocument/2006/relationships/hyperlink" Target="https://intersight.com/apidocs/apirefs/aaa/AuditRecords/model/" TargetMode="External"/><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1.xml"/><Relationship Id="rId1" Type="http://schemas.openxmlformats.org/officeDocument/2006/relationships/slideLayout" Target="../slideLayouts/slideLayout12.xml"/><Relationship Id="rId5" Type="http://schemas.openxmlformats.org/officeDocument/2006/relationships/image" Target="../media/image297.png"/><Relationship Id="rId4" Type="http://schemas.openxmlformats.org/officeDocument/2006/relationships/image" Target="../media/image296.png"/></Relationships>
</file>

<file path=ppt/slides/_rels/slide20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2.xml"/><Relationship Id="rId1" Type="http://schemas.openxmlformats.org/officeDocument/2006/relationships/slideLayout" Target="../slideLayouts/slideLayout12.xml"/><Relationship Id="rId4" Type="http://schemas.openxmlformats.org/officeDocument/2006/relationships/image" Target="../media/image299.png"/></Relationships>
</file>

<file path=ppt/slides/_rels/slide20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06.xml"/><Relationship Id="rId1" Type="http://schemas.openxmlformats.org/officeDocument/2006/relationships/slideLayout" Target="../slideLayouts/slideLayout12.xml"/><Relationship Id="rId4" Type="http://schemas.openxmlformats.org/officeDocument/2006/relationships/image" Target="../media/image303.png"/></Relationships>
</file>

<file path=ppt/slides/_rels/slide2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0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0.xml"/><Relationship Id="rId1" Type="http://schemas.openxmlformats.org/officeDocument/2006/relationships/slideLayout" Target="../slideLayouts/slideLayout12.xml"/><Relationship Id="rId4" Type="http://schemas.openxmlformats.org/officeDocument/2006/relationships/image" Target="../media/image307.png"/></Relationships>
</file>

<file path=ppt/slides/_rels/slide212.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2.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13.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15.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16.xml"/><Relationship Id="rId1" Type="http://schemas.openxmlformats.org/officeDocument/2006/relationships/slideLayout" Target="../slideLayouts/slideLayout12.xml"/><Relationship Id="rId5" Type="http://schemas.openxmlformats.org/officeDocument/2006/relationships/image" Target="../media/image314.png"/><Relationship Id="rId4" Type="http://schemas.openxmlformats.org/officeDocument/2006/relationships/image" Target="../media/image313.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2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19.xml"/><Relationship Id="rId1" Type="http://schemas.openxmlformats.org/officeDocument/2006/relationships/slideLayout" Target="../slideLayouts/slideLayout12.xml"/><Relationship Id="rId4" Type="http://schemas.openxmlformats.org/officeDocument/2006/relationships/hyperlink" Target="https://www.intersight.com/apidocs"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20.xml"/><Relationship Id="rId1" Type="http://schemas.openxmlformats.org/officeDocument/2006/relationships/slideLayout" Target="../slideLayouts/slideLayout12.xml"/><Relationship Id="rId6" Type="http://schemas.openxmlformats.org/officeDocument/2006/relationships/hyperlink" Target="https://registry.terraform.io/providers/CiscoDevNet/intersight/latest/docs/resources/workflow_workflow_info" TargetMode="External"/><Relationship Id="rId5" Type="http://schemas.openxmlformats.org/officeDocument/2006/relationships/image" Target="../media/image318.png"/><Relationship Id="rId4" Type="http://schemas.openxmlformats.org/officeDocument/2006/relationships/hyperlink" Target="https://github.com/rtortori/intersight-terraform/tree/main/workflows"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1.xml"/><Relationship Id="rId1" Type="http://schemas.openxmlformats.org/officeDocument/2006/relationships/slideLayout" Target="../slideLayouts/slideLayout12.xml"/><Relationship Id="rId5" Type="http://schemas.openxmlformats.org/officeDocument/2006/relationships/image" Target="../media/image321.png"/><Relationship Id="rId4" Type="http://schemas.openxmlformats.org/officeDocument/2006/relationships/image" Target="../media/image320.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2.xml"/><Relationship Id="rId1" Type="http://schemas.openxmlformats.org/officeDocument/2006/relationships/slideLayout" Target="../slideLayouts/slideLayout12.xml"/><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CiscoDevNet/intersight-python" TargetMode="External"/><Relationship Id="rId2" Type="http://schemas.openxmlformats.org/officeDocument/2006/relationships/notesSlide" Target="../notesSlides/notesSlide224.xml"/><Relationship Id="rId1" Type="http://schemas.openxmlformats.org/officeDocument/2006/relationships/slideLayout" Target="../slideLayouts/slideLayout12.xml"/><Relationship Id="rId4" Type="http://schemas.openxmlformats.org/officeDocument/2006/relationships/hyperlink" Target="https://github.com/rtortori/ico-python-examples"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25.xml"/><Relationship Id="rId1" Type="http://schemas.openxmlformats.org/officeDocument/2006/relationships/slideLayout" Target="../slideLayouts/slideLayout12.xml"/><Relationship Id="rId4" Type="http://schemas.openxmlformats.org/officeDocument/2006/relationships/hyperlink" Target="https://intersight.com/apidocs/downloads/" TargetMode="Externa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3" Type="http://schemas.openxmlformats.org/officeDocument/2006/relationships/hyperlink" Target="https://github.com/rtortori/ico-python-examples" TargetMode="External"/><Relationship Id="rId2" Type="http://schemas.openxmlformats.org/officeDocument/2006/relationships/notesSlide" Target="../notesSlides/notesSlide227.xml"/><Relationship Id="rId1" Type="http://schemas.openxmlformats.org/officeDocument/2006/relationships/slideLayout" Target="../slideLayouts/slideLayout12.xml"/><Relationship Id="rId4" Type="http://schemas.openxmlformats.org/officeDocument/2006/relationships/hyperlink" Target="https://intersight.com/apidocs/introduction/security/%23generating-api-keys&amp;sa=D&amp;ust=1612024909729000&amp;usg=AOvVaw362rkbFxqhX_Mo8w0xkDJG/"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22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30.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9.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0.xml"/><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1.xml"/><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github.com/rtortori/ico-powershell-examples" TargetMode="External"/><Relationship Id="rId2" Type="http://schemas.openxmlformats.org/officeDocument/2006/relationships/notesSlide" Target="../notesSlides/notesSlide234.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3" Type="http://schemas.openxmlformats.org/officeDocument/2006/relationships/hyperlink" Target="https://github.com/rtortori/ico-powershell-examples" TargetMode="External"/><Relationship Id="rId2" Type="http://schemas.openxmlformats.org/officeDocument/2006/relationships/notesSlide" Target="../notesSlides/notesSlide236.xml"/><Relationship Id="rId1" Type="http://schemas.openxmlformats.org/officeDocument/2006/relationships/slideLayout" Target="../slideLayouts/slideLayout12.xml"/><Relationship Id="rId4" Type="http://schemas.openxmlformats.org/officeDocument/2006/relationships/hyperlink" Target="https://intersight.com/apidocs/introduction/security/%23generating-api-keys&amp;sa=D&amp;ust=1612024909729000&amp;usg=AOvVaw362rkbFxqhX_Mo8w0xkDJG/" TargetMode="External"/></Relationships>
</file>

<file path=ppt/slides/_rels/slide238.xml.rels><?xml version="1.0" encoding="UTF-8" standalone="yes"?>
<Relationships xmlns="http://schemas.openxmlformats.org/package/2006/relationships"><Relationship Id="rId3" Type="http://schemas.openxmlformats.org/officeDocument/2006/relationships/hyperlink" Target="mailto:user@cisco.com" TargetMode="External"/><Relationship Id="rId2" Type="http://schemas.openxmlformats.org/officeDocument/2006/relationships/notesSlide" Target="../notesSlides/notesSlide237.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101.xml"/><Relationship Id="rId18" Type="http://schemas.openxmlformats.org/officeDocument/2006/relationships/slide" Target="slide165.xml"/><Relationship Id="rId3" Type="http://schemas.openxmlformats.org/officeDocument/2006/relationships/slide" Target="slide4.xml"/><Relationship Id="rId21" Type="http://schemas.openxmlformats.org/officeDocument/2006/relationships/slide" Target="slide199.xml"/><Relationship Id="rId7" Type="http://schemas.openxmlformats.org/officeDocument/2006/relationships/slide" Target="slide47.xml"/><Relationship Id="rId12" Type="http://schemas.openxmlformats.org/officeDocument/2006/relationships/slide" Target="slide91.xml"/><Relationship Id="rId17" Type="http://schemas.openxmlformats.org/officeDocument/2006/relationships/slide" Target="slide146.xml"/><Relationship Id="rId2" Type="http://schemas.openxmlformats.org/officeDocument/2006/relationships/notesSlide" Target="../notesSlides/notesSlide3.xml"/><Relationship Id="rId16" Type="http://schemas.openxmlformats.org/officeDocument/2006/relationships/slide" Target="slide124.xml"/><Relationship Id="rId20" Type="http://schemas.openxmlformats.org/officeDocument/2006/relationships/slide" Target="slide193.xml"/><Relationship Id="rId1" Type="http://schemas.openxmlformats.org/officeDocument/2006/relationships/slideLayout" Target="../slideLayouts/slideLayout12.xml"/><Relationship Id="rId6" Type="http://schemas.openxmlformats.org/officeDocument/2006/relationships/slide" Target="slide37.xml"/><Relationship Id="rId11" Type="http://schemas.openxmlformats.org/officeDocument/2006/relationships/slide" Target="slide84.xml"/><Relationship Id="rId24" Type="http://schemas.openxmlformats.org/officeDocument/2006/relationships/slide" Target="slide234.xml"/><Relationship Id="rId5" Type="http://schemas.openxmlformats.org/officeDocument/2006/relationships/slide" Target="slide18.xml"/><Relationship Id="rId15" Type="http://schemas.openxmlformats.org/officeDocument/2006/relationships/slide" Target="slide111.xml"/><Relationship Id="rId23" Type="http://schemas.openxmlformats.org/officeDocument/2006/relationships/slide" Target="slide224.xml"/><Relationship Id="rId10" Type="http://schemas.openxmlformats.org/officeDocument/2006/relationships/slide" Target="slide78.xml"/><Relationship Id="rId19" Type="http://schemas.openxmlformats.org/officeDocument/2006/relationships/slide" Target="slide178.xml"/><Relationship Id="rId4" Type="http://schemas.openxmlformats.org/officeDocument/2006/relationships/slide" Target="slide10.xml"/><Relationship Id="rId9" Type="http://schemas.openxmlformats.org/officeDocument/2006/relationships/slide" Target="slide69.xml"/><Relationship Id="rId14" Type="http://schemas.openxmlformats.org/officeDocument/2006/relationships/slide" Target="slide104.xml"/><Relationship Id="rId22" Type="http://schemas.openxmlformats.org/officeDocument/2006/relationships/slide" Target="slide21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hyperlink" Target="https://www.intersight.com/help/resources/web_api_request#template_parameters"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hyperlink" Target="https://www.intersight.com/help/resources/Workflow_Designer#operations"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12.xml"/><Relationship Id="rId5" Type="http://schemas.openxmlformats.org/officeDocument/2006/relationships/image" Target="../media/image114.png"/><Relationship Id="rId4" Type="http://schemas.openxmlformats.org/officeDocument/2006/relationships/image" Target="../media/image113.png"/></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2.xml"/><Relationship Id="rId1" Type="http://schemas.openxmlformats.org/officeDocument/2006/relationships/slideLayout" Target="../slideLayouts/slideLayout12.xml"/><Relationship Id="rId5" Type="http://schemas.openxmlformats.org/officeDocument/2006/relationships/hyperlink" Target="https://www.intersight.com/help/saas/resources/Workflow_Designer#operations_-_parallel_loop_task" TargetMode="Externa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12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124.png"/><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127.png"/><Relationship Id="rId4" Type="http://schemas.openxmlformats.org/officeDocument/2006/relationships/image" Target="../media/image126.png"/></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13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135.png"/></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3.xml"/><Relationship Id="rId1" Type="http://schemas.openxmlformats.org/officeDocument/2006/relationships/slideLayout" Target="../slideLayouts/slideLayout12.xml"/><Relationship Id="rId5" Type="http://schemas.openxmlformats.org/officeDocument/2006/relationships/image" Target="../media/image138.png"/><Relationship Id="rId4" Type="http://schemas.openxmlformats.org/officeDocument/2006/relationships/image" Target="../media/image137.png"/></Relationships>
</file>

<file path=ppt/slides/_rels/slide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B6C0EE2-3A52-B54C-996D-5FC28267133D}"/>
              </a:ext>
            </a:extLst>
          </p:cNvPr>
          <p:cNvSpPr>
            <a:spLocks noGrp="1"/>
          </p:cNvSpPr>
          <p:nvPr>
            <p:ph type="subTitle" idx="1"/>
          </p:nvPr>
        </p:nvSpPr>
        <p:spPr/>
        <p:txBody>
          <a:bodyPr/>
          <a:lstStyle/>
          <a:p>
            <a:r>
              <a:rPr lang="en-IT" dirty="0"/>
              <a:t>ICO TMEs</a:t>
            </a:r>
          </a:p>
        </p:txBody>
      </p:sp>
      <p:sp>
        <p:nvSpPr>
          <p:cNvPr id="4" name="Text Placeholder 3">
            <a:extLst>
              <a:ext uri="{FF2B5EF4-FFF2-40B4-BE49-F238E27FC236}">
                <a16:creationId xmlns:a16="http://schemas.microsoft.com/office/drawing/2014/main" id="{73E5A945-758F-C34D-B797-0A9A1A4FF9EF}"/>
              </a:ext>
            </a:extLst>
          </p:cNvPr>
          <p:cNvSpPr>
            <a:spLocks noGrp="1"/>
          </p:cNvSpPr>
          <p:nvPr>
            <p:ph type="body" sz="quarter" idx="12"/>
          </p:nvPr>
        </p:nvSpPr>
        <p:spPr/>
        <p:txBody>
          <a:bodyPr lIns="91420" tIns="45710" rIns="91420" bIns="45710" anchor="t"/>
          <a:lstStyle/>
          <a:p>
            <a:r>
              <a:rPr lang="en-IT" dirty="0"/>
              <a:t>Last Update: Apr 22 2022</a:t>
            </a:r>
            <a:endParaRPr lang="en-US" dirty="0"/>
          </a:p>
        </p:txBody>
      </p:sp>
      <p:sp>
        <p:nvSpPr>
          <p:cNvPr id="5" name="Text Placeholder 4">
            <a:extLst>
              <a:ext uri="{FF2B5EF4-FFF2-40B4-BE49-F238E27FC236}">
                <a16:creationId xmlns:a16="http://schemas.microsoft.com/office/drawing/2014/main" id="{C289A331-6BE3-4040-9D96-0E011AEDFD6C}"/>
              </a:ext>
            </a:extLst>
          </p:cNvPr>
          <p:cNvSpPr>
            <a:spLocks noGrp="1"/>
          </p:cNvSpPr>
          <p:nvPr>
            <p:ph type="body" sz="quarter" idx="13"/>
          </p:nvPr>
        </p:nvSpPr>
        <p:spPr/>
        <p:txBody>
          <a:bodyPr/>
          <a:lstStyle/>
          <a:p>
            <a:r>
              <a:rPr lang="en-IT" dirty="0"/>
              <a:t>Deep Dive Deck</a:t>
            </a:r>
          </a:p>
        </p:txBody>
      </p:sp>
      <p:sp>
        <p:nvSpPr>
          <p:cNvPr id="6" name="Title 5">
            <a:extLst>
              <a:ext uri="{FF2B5EF4-FFF2-40B4-BE49-F238E27FC236}">
                <a16:creationId xmlns:a16="http://schemas.microsoft.com/office/drawing/2014/main" id="{595AA95A-6617-D441-AC94-564F81224CC0}"/>
              </a:ext>
            </a:extLst>
          </p:cNvPr>
          <p:cNvSpPr>
            <a:spLocks noGrp="1"/>
          </p:cNvSpPr>
          <p:nvPr>
            <p:ph type="ctrTitle"/>
          </p:nvPr>
        </p:nvSpPr>
        <p:spPr/>
        <p:txBody>
          <a:bodyPr/>
          <a:lstStyle/>
          <a:p>
            <a:r>
              <a:rPr lang="en-IT" dirty="0"/>
              <a:t>Intersight Cloud Orchestrator</a:t>
            </a:r>
          </a:p>
        </p:txBody>
      </p:sp>
      <p:sp>
        <p:nvSpPr>
          <p:cNvPr id="8" name="Text Placeholder 7">
            <a:extLst>
              <a:ext uri="{FF2B5EF4-FFF2-40B4-BE49-F238E27FC236}">
                <a16:creationId xmlns:a16="http://schemas.microsoft.com/office/drawing/2014/main" id="{85AFA39A-05E3-7545-AB19-5E7EB304B253}"/>
              </a:ext>
            </a:extLst>
          </p:cNvPr>
          <p:cNvSpPr>
            <a:spLocks noGrp="1"/>
          </p:cNvSpPr>
          <p:nvPr>
            <p:ph type="body" sz="quarter" idx="11"/>
          </p:nvPr>
        </p:nvSpPr>
        <p:spPr/>
        <p:txBody>
          <a:bodyPr lIns="91420" tIns="45710" rIns="91420" bIns="45710" anchor="t"/>
          <a:lstStyle/>
          <a:p>
            <a:r>
              <a:rPr lang="en-IT" dirty="0"/>
              <a:t>Cloud and Compute</a:t>
            </a:r>
          </a:p>
        </p:txBody>
      </p:sp>
      <p:sp>
        <p:nvSpPr>
          <p:cNvPr id="3" name="TextBox 2">
            <a:extLst>
              <a:ext uri="{FF2B5EF4-FFF2-40B4-BE49-F238E27FC236}">
                <a16:creationId xmlns:a16="http://schemas.microsoft.com/office/drawing/2014/main" id="{C55093D2-FFB2-1143-88C6-AF6FA0749A3B}"/>
              </a:ext>
            </a:extLst>
          </p:cNvPr>
          <p:cNvSpPr txBox="1"/>
          <p:nvPr/>
        </p:nvSpPr>
        <p:spPr>
          <a:xfrm>
            <a:off x="6653481" y="4671511"/>
            <a:ext cx="2432077" cy="400110"/>
          </a:xfrm>
          <a:prstGeom prst="rect">
            <a:avLst/>
          </a:prstGeom>
          <a:noFill/>
        </p:spPr>
        <p:txBody>
          <a:bodyPr wrap="none" lIns="91440" tIns="45720" rIns="91440" bIns="45720" rtlCol="0" anchor="t">
            <a:spAutoFit/>
          </a:bodyPr>
          <a:lstStyle/>
          <a:p>
            <a:pPr algn="r"/>
            <a:r>
              <a:rPr lang="en-GB" sz="1000" b="1" dirty="0">
                <a:latin typeface="+mn-lt"/>
                <a:ea typeface="ＭＳ Ｐゴシック"/>
              </a:rPr>
              <a:t>Check the latest version of this deck here:</a:t>
            </a:r>
            <a:endParaRPr lang="en-GB" sz="1000" b="1" dirty="0">
              <a:highlight>
                <a:srgbClr val="FFFF00"/>
              </a:highlight>
              <a:latin typeface="+mn-lt"/>
              <a:ea typeface="ＭＳ Ｐゴシック"/>
            </a:endParaRPr>
          </a:p>
          <a:p>
            <a:pPr algn="r"/>
            <a:r>
              <a:rPr lang="en-GB" sz="1000" dirty="0">
                <a:highlight>
                  <a:srgbClr val="FFFF00"/>
                </a:highlight>
                <a:hlinkClick r:id="rId3"/>
              </a:rPr>
              <a:t>http://go2.cisco.com/ico-deep-dive-deck</a:t>
            </a:r>
            <a:endParaRPr lang="en-GB" sz="1000" dirty="0">
              <a:highlight>
                <a:srgbClr val="FFFF00"/>
              </a:highlight>
              <a:cs typeface="Arial"/>
            </a:endParaRPr>
          </a:p>
        </p:txBody>
      </p:sp>
    </p:spTree>
    <p:extLst>
      <p:ext uri="{BB962C8B-B14F-4D97-AF65-F5344CB8AC3E}">
        <p14:creationId xmlns:p14="http://schemas.microsoft.com/office/powerpoint/2010/main" val="4146349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EBC9-1247-D241-A2CD-5E3FF3BC0C8D}"/>
              </a:ext>
            </a:extLst>
          </p:cNvPr>
          <p:cNvSpPr>
            <a:spLocks noGrp="1"/>
          </p:cNvSpPr>
          <p:nvPr>
            <p:ph type="ctrTitle"/>
          </p:nvPr>
        </p:nvSpPr>
        <p:spPr/>
        <p:txBody>
          <a:bodyPr/>
          <a:lstStyle/>
          <a:p>
            <a:r>
              <a:rPr lang="en-IT" dirty="0"/>
              <a:t>Custom Data Types (CDTs)</a:t>
            </a:r>
          </a:p>
        </p:txBody>
      </p:sp>
    </p:spTree>
    <p:extLst>
      <p:ext uri="{BB962C8B-B14F-4D97-AF65-F5344CB8AC3E}">
        <p14:creationId xmlns:p14="http://schemas.microsoft.com/office/powerpoint/2010/main" val="7155968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5F77-B6C0-2103-A012-98E2754AE3F3}"/>
              </a:ext>
            </a:extLst>
          </p:cNvPr>
          <p:cNvSpPr>
            <a:spLocks noGrp="1"/>
          </p:cNvSpPr>
          <p:nvPr>
            <p:ph type="title"/>
          </p:nvPr>
        </p:nvSpPr>
        <p:spPr/>
        <p:txBody>
          <a:bodyPr/>
          <a:lstStyle/>
          <a:p>
            <a:r>
              <a:rPr lang="en-IT" dirty="0"/>
              <a:t>Add Multiple Tasks to the Loop and Reordering</a:t>
            </a:r>
          </a:p>
        </p:txBody>
      </p:sp>
      <p:pic>
        <p:nvPicPr>
          <p:cNvPr id="4" name="Picture 3" descr="Graphical user interface, application&#10;&#10;Description automatically generated">
            <a:extLst>
              <a:ext uri="{FF2B5EF4-FFF2-40B4-BE49-F238E27FC236}">
                <a16:creationId xmlns:a16="http://schemas.microsoft.com/office/drawing/2014/main" id="{25D3DD82-BD51-4EEC-5A6E-F8DAD890D6FB}"/>
              </a:ext>
            </a:extLst>
          </p:cNvPr>
          <p:cNvPicPr>
            <a:picLocks noChangeAspect="1"/>
          </p:cNvPicPr>
          <p:nvPr/>
        </p:nvPicPr>
        <p:blipFill>
          <a:blip r:embed="rId2"/>
          <a:stretch>
            <a:fillRect/>
          </a:stretch>
        </p:blipFill>
        <p:spPr>
          <a:xfrm>
            <a:off x="579988" y="1253640"/>
            <a:ext cx="4730582" cy="2740581"/>
          </a:xfrm>
          <a:prstGeom prst="rect">
            <a:avLst/>
          </a:prstGeom>
        </p:spPr>
      </p:pic>
      <p:cxnSp>
        <p:nvCxnSpPr>
          <p:cNvPr id="6" name="Straight Arrow Connector 5">
            <a:extLst>
              <a:ext uri="{FF2B5EF4-FFF2-40B4-BE49-F238E27FC236}">
                <a16:creationId xmlns:a16="http://schemas.microsoft.com/office/drawing/2014/main" id="{80ED5FDF-399C-26D0-A1D7-1D6E89C21828}"/>
              </a:ext>
            </a:extLst>
          </p:cNvPr>
          <p:cNvCxnSpPr/>
          <p:nvPr/>
        </p:nvCxnSpPr>
        <p:spPr>
          <a:xfrm>
            <a:off x="1311965" y="2097157"/>
            <a:ext cx="1441174" cy="5267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347E7FE-5367-F8B9-FB9C-2681EA053EC1}"/>
              </a:ext>
            </a:extLst>
          </p:cNvPr>
          <p:cNvSpPr txBox="1"/>
          <p:nvPr/>
        </p:nvSpPr>
        <p:spPr>
          <a:xfrm>
            <a:off x="1078839" y="3994221"/>
            <a:ext cx="4953287" cy="253916"/>
          </a:xfrm>
          <a:prstGeom prst="rect">
            <a:avLst/>
          </a:prstGeom>
          <a:noFill/>
        </p:spPr>
        <p:txBody>
          <a:bodyPr wrap="square" rtlCol="0">
            <a:spAutoFit/>
          </a:bodyPr>
          <a:lstStyle/>
          <a:p>
            <a:r>
              <a:rPr lang="en-IT" sz="1050" dirty="0">
                <a:latin typeface="+mn-lt"/>
              </a:rPr>
              <a:t>Drag a task and drop it in one of the drop zones within the loop box </a:t>
            </a:r>
          </a:p>
        </p:txBody>
      </p:sp>
      <p:pic>
        <p:nvPicPr>
          <p:cNvPr id="9" name="Picture 8" descr="Graphical user interface&#10;&#10;Description automatically generated">
            <a:extLst>
              <a:ext uri="{FF2B5EF4-FFF2-40B4-BE49-F238E27FC236}">
                <a16:creationId xmlns:a16="http://schemas.microsoft.com/office/drawing/2014/main" id="{D038A798-7685-9540-2C15-8720FB782B77}"/>
              </a:ext>
            </a:extLst>
          </p:cNvPr>
          <p:cNvPicPr>
            <a:picLocks noChangeAspect="1"/>
          </p:cNvPicPr>
          <p:nvPr/>
        </p:nvPicPr>
        <p:blipFill>
          <a:blip r:embed="rId3"/>
          <a:stretch>
            <a:fillRect/>
          </a:stretch>
        </p:blipFill>
        <p:spPr>
          <a:xfrm>
            <a:off x="5450688" y="1255138"/>
            <a:ext cx="3113324" cy="2740581"/>
          </a:xfrm>
          <a:prstGeom prst="rect">
            <a:avLst/>
          </a:prstGeom>
        </p:spPr>
      </p:pic>
      <p:cxnSp>
        <p:nvCxnSpPr>
          <p:cNvPr id="10" name="Straight Arrow Connector 9">
            <a:extLst>
              <a:ext uri="{FF2B5EF4-FFF2-40B4-BE49-F238E27FC236}">
                <a16:creationId xmlns:a16="http://schemas.microsoft.com/office/drawing/2014/main" id="{40E60CBC-250F-0912-3C0F-F14A761EEC52}"/>
              </a:ext>
            </a:extLst>
          </p:cNvPr>
          <p:cNvCxnSpPr>
            <a:cxnSpLocks/>
          </p:cNvCxnSpPr>
          <p:nvPr/>
        </p:nvCxnSpPr>
        <p:spPr>
          <a:xfrm>
            <a:off x="7080634" y="2932043"/>
            <a:ext cx="0" cy="3826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2D1DA2-3EAD-D465-1929-05E6D620D80D}"/>
              </a:ext>
            </a:extLst>
          </p:cNvPr>
          <p:cNvSpPr txBox="1"/>
          <p:nvPr/>
        </p:nvSpPr>
        <p:spPr>
          <a:xfrm>
            <a:off x="5605261" y="4040388"/>
            <a:ext cx="2804178" cy="415498"/>
          </a:xfrm>
          <a:prstGeom prst="rect">
            <a:avLst/>
          </a:prstGeom>
          <a:noFill/>
        </p:spPr>
        <p:txBody>
          <a:bodyPr wrap="square" rtlCol="0">
            <a:spAutoFit/>
          </a:bodyPr>
          <a:lstStyle/>
          <a:p>
            <a:r>
              <a:rPr lang="en-IT" sz="1050" dirty="0">
                <a:latin typeface="+mn-lt"/>
              </a:rPr>
              <a:t>Drag a task and drop it in one of the drop zones within the loop box to rearrange the task order</a:t>
            </a:r>
          </a:p>
        </p:txBody>
      </p:sp>
    </p:spTree>
    <p:extLst>
      <p:ext uri="{BB962C8B-B14F-4D97-AF65-F5344CB8AC3E}">
        <p14:creationId xmlns:p14="http://schemas.microsoft.com/office/powerpoint/2010/main" val="21173579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808D-2F4D-9F42-9019-E8808C1528E7}"/>
              </a:ext>
            </a:extLst>
          </p:cNvPr>
          <p:cNvSpPr>
            <a:spLocks noGrp="1"/>
          </p:cNvSpPr>
          <p:nvPr>
            <p:ph type="ctrTitle"/>
          </p:nvPr>
        </p:nvSpPr>
        <p:spPr/>
        <p:txBody>
          <a:bodyPr/>
          <a:lstStyle/>
          <a:p>
            <a:r>
              <a:rPr lang="en-IT" dirty="0"/>
              <a:t>Workflow Versions</a:t>
            </a:r>
          </a:p>
        </p:txBody>
      </p:sp>
    </p:spTree>
    <p:extLst>
      <p:ext uri="{BB962C8B-B14F-4D97-AF65-F5344CB8AC3E}">
        <p14:creationId xmlns:p14="http://schemas.microsoft.com/office/powerpoint/2010/main" val="12059486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DC-A98B-954E-9AFC-AAEE04A3697A}"/>
              </a:ext>
            </a:extLst>
          </p:cNvPr>
          <p:cNvSpPr>
            <a:spLocks noGrp="1"/>
          </p:cNvSpPr>
          <p:nvPr>
            <p:ph type="title"/>
          </p:nvPr>
        </p:nvSpPr>
        <p:spPr/>
        <p:txBody>
          <a:bodyPr/>
          <a:lstStyle/>
          <a:p>
            <a:r>
              <a:rPr lang="en-IT" dirty="0"/>
              <a:t>Managing Workflow Versions</a:t>
            </a:r>
          </a:p>
        </p:txBody>
      </p:sp>
      <p:pic>
        <p:nvPicPr>
          <p:cNvPr id="3" name="Picture 2">
            <a:extLst>
              <a:ext uri="{FF2B5EF4-FFF2-40B4-BE49-F238E27FC236}">
                <a16:creationId xmlns:a16="http://schemas.microsoft.com/office/drawing/2014/main" id="{B0F739F3-39EE-0B4C-BF9D-0F9EA1EA1095}"/>
              </a:ext>
            </a:extLst>
          </p:cNvPr>
          <p:cNvPicPr>
            <a:picLocks noChangeAspect="1"/>
          </p:cNvPicPr>
          <p:nvPr/>
        </p:nvPicPr>
        <p:blipFill>
          <a:blip r:embed="rId3"/>
          <a:stretch>
            <a:fillRect/>
          </a:stretch>
        </p:blipFill>
        <p:spPr>
          <a:xfrm>
            <a:off x="599267" y="1031628"/>
            <a:ext cx="7363058" cy="3592033"/>
          </a:xfrm>
          <a:prstGeom prst="rect">
            <a:avLst/>
          </a:prstGeom>
        </p:spPr>
      </p:pic>
    </p:spTree>
    <p:extLst>
      <p:ext uri="{BB962C8B-B14F-4D97-AF65-F5344CB8AC3E}">
        <p14:creationId xmlns:p14="http://schemas.microsoft.com/office/powerpoint/2010/main" val="42381787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B3561-FE6A-0844-9656-87B588462F82}"/>
              </a:ext>
            </a:extLst>
          </p:cNvPr>
          <p:cNvSpPr>
            <a:spLocks noGrp="1"/>
          </p:cNvSpPr>
          <p:nvPr>
            <p:ph type="title"/>
          </p:nvPr>
        </p:nvSpPr>
        <p:spPr/>
        <p:txBody>
          <a:bodyPr/>
          <a:lstStyle/>
          <a:p>
            <a:r>
              <a:rPr lang="en-IT" dirty="0"/>
              <a:t>Managing Workflow Versions</a:t>
            </a:r>
          </a:p>
        </p:txBody>
      </p:sp>
      <p:pic>
        <p:nvPicPr>
          <p:cNvPr id="3" name="Picture 2">
            <a:extLst>
              <a:ext uri="{FF2B5EF4-FFF2-40B4-BE49-F238E27FC236}">
                <a16:creationId xmlns:a16="http://schemas.microsoft.com/office/drawing/2014/main" id="{2B451479-DCF3-9146-BC83-9C58E5D702E6}"/>
              </a:ext>
            </a:extLst>
          </p:cNvPr>
          <p:cNvPicPr>
            <a:picLocks noChangeAspect="1"/>
          </p:cNvPicPr>
          <p:nvPr/>
        </p:nvPicPr>
        <p:blipFill>
          <a:blip r:embed="rId3"/>
          <a:stretch>
            <a:fillRect/>
          </a:stretch>
        </p:blipFill>
        <p:spPr>
          <a:xfrm>
            <a:off x="654742" y="1160974"/>
            <a:ext cx="4794143" cy="1639995"/>
          </a:xfrm>
          <a:prstGeom prst="rect">
            <a:avLst/>
          </a:prstGeom>
        </p:spPr>
      </p:pic>
      <p:pic>
        <p:nvPicPr>
          <p:cNvPr id="4" name="Picture 3">
            <a:extLst>
              <a:ext uri="{FF2B5EF4-FFF2-40B4-BE49-F238E27FC236}">
                <a16:creationId xmlns:a16="http://schemas.microsoft.com/office/drawing/2014/main" id="{42FC516C-FA41-CC46-BA40-EF8DE33EE2A9}"/>
              </a:ext>
            </a:extLst>
          </p:cNvPr>
          <p:cNvPicPr>
            <a:picLocks noChangeAspect="1"/>
          </p:cNvPicPr>
          <p:nvPr/>
        </p:nvPicPr>
        <p:blipFill>
          <a:blip r:embed="rId4"/>
          <a:stretch>
            <a:fillRect/>
          </a:stretch>
        </p:blipFill>
        <p:spPr>
          <a:xfrm>
            <a:off x="5526323" y="1160975"/>
            <a:ext cx="2166002" cy="2117600"/>
          </a:xfrm>
          <a:prstGeom prst="rect">
            <a:avLst/>
          </a:prstGeom>
        </p:spPr>
      </p:pic>
      <p:pic>
        <p:nvPicPr>
          <p:cNvPr id="5" name="Picture 4">
            <a:extLst>
              <a:ext uri="{FF2B5EF4-FFF2-40B4-BE49-F238E27FC236}">
                <a16:creationId xmlns:a16="http://schemas.microsoft.com/office/drawing/2014/main" id="{EF0781CD-9904-0845-9FA1-08F62018BCBE}"/>
              </a:ext>
            </a:extLst>
          </p:cNvPr>
          <p:cNvPicPr>
            <a:picLocks noChangeAspect="1"/>
          </p:cNvPicPr>
          <p:nvPr/>
        </p:nvPicPr>
        <p:blipFill>
          <a:blip r:embed="rId5"/>
          <a:stretch>
            <a:fillRect/>
          </a:stretch>
        </p:blipFill>
        <p:spPr>
          <a:xfrm>
            <a:off x="654742" y="2928399"/>
            <a:ext cx="4794143" cy="965430"/>
          </a:xfrm>
          <a:prstGeom prst="rect">
            <a:avLst/>
          </a:prstGeom>
        </p:spPr>
      </p:pic>
      <p:sp>
        <p:nvSpPr>
          <p:cNvPr id="6" name="Rectangle 5">
            <a:extLst>
              <a:ext uri="{FF2B5EF4-FFF2-40B4-BE49-F238E27FC236}">
                <a16:creationId xmlns:a16="http://schemas.microsoft.com/office/drawing/2014/main" id="{DE8685F2-4EAF-EF4E-9C5E-C1A50A1771A8}"/>
              </a:ext>
            </a:extLst>
          </p:cNvPr>
          <p:cNvSpPr/>
          <p:nvPr/>
        </p:nvSpPr>
        <p:spPr>
          <a:xfrm>
            <a:off x="694353" y="1746271"/>
            <a:ext cx="710827" cy="196183"/>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8" name="Straight Arrow Connector 7">
            <a:extLst>
              <a:ext uri="{FF2B5EF4-FFF2-40B4-BE49-F238E27FC236}">
                <a16:creationId xmlns:a16="http://schemas.microsoft.com/office/drawing/2014/main" id="{2D6A4CEB-7EB1-BF45-BFDF-B7FEF0E78B66}"/>
              </a:ext>
            </a:extLst>
          </p:cNvPr>
          <p:cNvCxnSpPr>
            <a:stCxn id="6" idx="3"/>
          </p:cNvCxnSpPr>
          <p:nvPr/>
        </p:nvCxnSpPr>
        <p:spPr>
          <a:xfrm>
            <a:off x="1405180" y="1844363"/>
            <a:ext cx="4251701" cy="510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7995C80-F514-1B4D-8AFC-86035B511866}"/>
              </a:ext>
            </a:extLst>
          </p:cNvPr>
          <p:cNvSpPr/>
          <p:nvPr/>
        </p:nvSpPr>
        <p:spPr>
          <a:xfrm>
            <a:off x="5693044" y="2696704"/>
            <a:ext cx="167899" cy="124369"/>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2" name="Rectangle 11">
            <a:extLst>
              <a:ext uri="{FF2B5EF4-FFF2-40B4-BE49-F238E27FC236}">
                <a16:creationId xmlns:a16="http://schemas.microsoft.com/office/drawing/2014/main" id="{692D153F-DBB1-7E48-AFF8-BFC8FF0F3C12}"/>
              </a:ext>
            </a:extLst>
          </p:cNvPr>
          <p:cNvSpPr/>
          <p:nvPr/>
        </p:nvSpPr>
        <p:spPr>
          <a:xfrm>
            <a:off x="887033" y="3324388"/>
            <a:ext cx="321835" cy="18200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TextBox 12">
            <a:extLst>
              <a:ext uri="{FF2B5EF4-FFF2-40B4-BE49-F238E27FC236}">
                <a16:creationId xmlns:a16="http://schemas.microsoft.com/office/drawing/2014/main" id="{347EDF37-F5E1-2F47-8C23-F13189789A28}"/>
              </a:ext>
            </a:extLst>
          </p:cNvPr>
          <p:cNvSpPr txBox="1"/>
          <p:nvPr/>
        </p:nvSpPr>
        <p:spPr>
          <a:xfrm>
            <a:off x="592749" y="3951535"/>
            <a:ext cx="4733502" cy="769441"/>
          </a:xfrm>
          <a:prstGeom prst="rect">
            <a:avLst/>
          </a:prstGeom>
          <a:noFill/>
        </p:spPr>
        <p:txBody>
          <a:bodyPr wrap="square" rtlCol="0">
            <a:spAutoFit/>
          </a:bodyPr>
          <a:lstStyle/>
          <a:p>
            <a:r>
              <a:rPr lang="en-US" sz="1100">
                <a:latin typeface="+mn-lt"/>
              </a:rPr>
              <a:t>If </a:t>
            </a:r>
            <a:r>
              <a:rPr lang="en-US" sz="1100" b="1">
                <a:latin typeface="+mn-lt"/>
              </a:rPr>
              <a:t>Set as Default Version</a:t>
            </a:r>
            <a:r>
              <a:rPr lang="en-US" sz="1100">
                <a:latin typeface="+mn-lt"/>
              </a:rPr>
              <a:t> is checked, all execution will use version 2 if no version is specified.</a:t>
            </a:r>
          </a:p>
          <a:p>
            <a:r>
              <a:rPr lang="en-US" sz="1100">
                <a:latin typeface="+mn-lt"/>
              </a:rPr>
              <a:t>You can execute specific version of the workflow or set any existing version as the default</a:t>
            </a:r>
          </a:p>
        </p:txBody>
      </p:sp>
      <p:cxnSp>
        <p:nvCxnSpPr>
          <p:cNvPr id="14" name="Straight Arrow Connector 13">
            <a:extLst>
              <a:ext uri="{FF2B5EF4-FFF2-40B4-BE49-F238E27FC236}">
                <a16:creationId xmlns:a16="http://schemas.microsoft.com/office/drawing/2014/main" id="{F9251E89-535A-164C-A57A-C1BB97F5A644}"/>
              </a:ext>
            </a:extLst>
          </p:cNvPr>
          <p:cNvCxnSpPr>
            <a:cxnSpLocks/>
          </p:cNvCxnSpPr>
          <p:nvPr/>
        </p:nvCxnSpPr>
        <p:spPr>
          <a:xfrm flipH="1">
            <a:off x="5212597" y="3000030"/>
            <a:ext cx="387458" cy="2785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0A5315F-831E-F848-B99C-5DD582C16878}"/>
              </a:ext>
            </a:extLst>
          </p:cNvPr>
          <p:cNvPicPr>
            <a:picLocks noChangeAspect="1"/>
          </p:cNvPicPr>
          <p:nvPr/>
        </p:nvPicPr>
        <p:blipFill>
          <a:blip r:embed="rId6"/>
          <a:stretch>
            <a:fillRect/>
          </a:stretch>
        </p:blipFill>
        <p:spPr>
          <a:xfrm>
            <a:off x="5526323" y="3450925"/>
            <a:ext cx="3513214" cy="1001221"/>
          </a:xfrm>
          <a:prstGeom prst="rect">
            <a:avLst/>
          </a:prstGeom>
        </p:spPr>
      </p:pic>
      <p:sp>
        <p:nvSpPr>
          <p:cNvPr id="20" name="Rectangle 19">
            <a:extLst>
              <a:ext uri="{FF2B5EF4-FFF2-40B4-BE49-F238E27FC236}">
                <a16:creationId xmlns:a16="http://schemas.microsoft.com/office/drawing/2014/main" id="{22DC375E-ABEC-4A40-8E2D-014DBAF751EE}"/>
              </a:ext>
            </a:extLst>
          </p:cNvPr>
          <p:cNvSpPr/>
          <p:nvPr/>
        </p:nvSpPr>
        <p:spPr>
          <a:xfrm>
            <a:off x="8622336" y="4007808"/>
            <a:ext cx="361515" cy="25422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5801796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808D-2F4D-9F42-9019-E8808C1528E7}"/>
              </a:ext>
            </a:extLst>
          </p:cNvPr>
          <p:cNvSpPr>
            <a:spLocks noGrp="1"/>
          </p:cNvSpPr>
          <p:nvPr>
            <p:ph type="ctrTitle"/>
          </p:nvPr>
        </p:nvSpPr>
        <p:spPr/>
        <p:txBody>
          <a:bodyPr/>
          <a:lstStyle/>
          <a:p>
            <a:r>
              <a:rPr lang="en-IT" dirty="0"/>
              <a:t>Transformations</a:t>
            </a:r>
          </a:p>
        </p:txBody>
      </p:sp>
    </p:spTree>
    <p:extLst>
      <p:ext uri="{BB962C8B-B14F-4D97-AF65-F5344CB8AC3E}">
        <p14:creationId xmlns:p14="http://schemas.microsoft.com/office/powerpoint/2010/main" val="14382127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B3561-FE6A-0844-9656-87B588462F82}"/>
              </a:ext>
            </a:extLst>
          </p:cNvPr>
          <p:cNvSpPr>
            <a:spLocks noGrp="1"/>
          </p:cNvSpPr>
          <p:nvPr>
            <p:ph type="title"/>
          </p:nvPr>
        </p:nvSpPr>
        <p:spPr/>
        <p:txBody>
          <a:bodyPr/>
          <a:lstStyle/>
          <a:p>
            <a:r>
              <a:rPr lang="en-IT" dirty="0"/>
              <a:t>Input Transformations</a:t>
            </a:r>
          </a:p>
        </p:txBody>
      </p:sp>
      <p:pic>
        <p:nvPicPr>
          <p:cNvPr id="3" name="Picture 2">
            <a:extLst>
              <a:ext uri="{FF2B5EF4-FFF2-40B4-BE49-F238E27FC236}">
                <a16:creationId xmlns:a16="http://schemas.microsoft.com/office/drawing/2014/main" id="{8A4F7518-25B9-A948-BCA2-C167AC893411}"/>
              </a:ext>
            </a:extLst>
          </p:cNvPr>
          <p:cNvPicPr>
            <a:picLocks noChangeAspect="1"/>
          </p:cNvPicPr>
          <p:nvPr/>
        </p:nvPicPr>
        <p:blipFill>
          <a:blip r:embed="rId3"/>
          <a:stretch>
            <a:fillRect/>
          </a:stretch>
        </p:blipFill>
        <p:spPr>
          <a:xfrm>
            <a:off x="537274" y="1073150"/>
            <a:ext cx="3693757" cy="3250079"/>
          </a:xfrm>
          <a:prstGeom prst="rect">
            <a:avLst/>
          </a:prstGeom>
        </p:spPr>
      </p:pic>
      <p:pic>
        <p:nvPicPr>
          <p:cNvPr id="4" name="Picture 3">
            <a:extLst>
              <a:ext uri="{FF2B5EF4-FFF2-40B4-BE49-F238E27FC236}">
                <a16:creationId xmlns:a16="http://schemas.microsoft.com/office/drawing/2014/main" id="{66D14F6A-8859-924C-9961-C0A16BC2DCB5}"/>
              </a:ext>
            </a:extLst>
          </p:cNvPr>
          <p:cNvPicPr>
            <a:picLocks noChangeAspect="1"/>
          </p:cNvPicPr>
          <p:nvPr/>
        </p:nvPicPr>
        <p:blipFill>
          <a:blip r:embed="rId4"/>
          <a:stretch>
            <a:fillRect/>
          </a:stretch>
        </p:blipFill>
        <p:spPr>
          <a:xfrm>
            <a:off x="4346338" y="1073150"/>
            <a:ext cx="3263054" cy="1442203"/>
          </a:xfrm>
          <a:prstGeom prst="rect">
            <a:avLst/>
          </a:prstGeom>
        </p:spPr>
      </p:pic>
      <p:sp>
        <p:nvSpPr>
          <p:cNvPr id="5" name="TextBox 4">
            <a:extLst>
              <a:ext uri="{FF2B5EF4-FFF2-40B4-BE49-F238E27FC236}">
                <a16:creationId xmlns:a16="http://schemas.microsoft.com/office/drawing/2014/main" id="{7DB3CEF6-8139-704F-87C3-CD45D120346C}"/>
              </a:ext>
            </a:extLst>
          </p:cNvPr>
          <p:cNvSpPr txBox="1"/>
          <p:nvPr/>
        </p:nvSpPr>
        <p:spPr>
          <a:xfrm>
            <a:off x="4330539" y="2628148"/>
            <a:ext cx="3278853" cy="1446550"/>
          </a:xfrm>
          <a:prstGeom prst="rect">
            <a:avLst/>
          </a:prstGeom>
          <a:noFill/>
        </p:spPr>
        <p:txBody>
          <a:bodyPr wrap="square" rtlCol="0">
            <a:spAutoFit/>
          </a:bodyPr>
          <a:lstStyle/>
          <a:p>
            <a:r>
              <a:rPr lang="en-US" sz="1100" b="1">
                <a:latin typeface="+mn-lt"/>
              </a:rPr>
              <a:t>Scenario</a:t>
            </a:r>
            <a:r>
              <a:rPr lang="en-US" sz="1100">
                <a:latin typeface="+mn-lt"/>
              </a:rPr>
              <a:t>:</a:t>
            </a:r>
          </a:p>
          <a:p>
            <a:r>
              <a:rPr lang="en-US" sz="1100">
                <a:latin typeface="+mn-lt"/>
              </a:rPr>
              <a:t>The input ‘units’ for the task ‘Get Forecast’ is currently set as a </a:t>
            </a:r>
            <a:r>
              <a:rPr lang="en-US" sz="1100" b="1">
                <a:latin typeface="+mn-lt"/>
              </a:rPr>
              <a:t>Direct Mapping </a:t>
            </a:r>
            <a:r>
              <a:rPr lang="en-US" sz="1100">
                <a:latin typeface="+mn-lt"/>
              </a:rPr>
              <a:t>to the ‘units’ workflow input.</a:t>
            </a:r>
          </a:p>
          <a:p>
            <a:r>
              <a:rPr lang="en-US" sz="1100">
                <a:latin typeface="+mn-lt"/>
              </a:rPr>
              <a:t>We want to manipulate this input before it get processed by the ‘Get Forecast’ task.</a:t>
            </a:r>
          </a:p>
          <a:p>
            <a:endParaRPr lang="en-US" sz="1100">
              <a:latin typeface="+mn-lt"/>
            </a:endParaRPr>
          </a:p>
          <a:p>
            <a:r>
              <a:rPr lang="en-US" sz="1100">
                <a:latin typeface="+mn-lt"/>
              </a:rPr>
              <a:t>To do so, we need to use </a:t>
            </a:r>
            <a:r>
              <a:rPr lang="en-US" sz="1100" b="1" err="1">
                <a:latin typeface="+mn-lt"/>
              </a:rPr>
              <a:t>Trasformed</a:t>
            </a:r>
            <a:r>
              <a:rPr lang="en-US" sz="1100" b="1">
                <a:latin typeface="+mn-lt"/>
              </a:rPr>
              <a:t> Mapping</a:t>
            </a:r>
            <a:endParaRPr lang="en-US" sz="1100">
              <a:latin typeface="+mn-lt"/>
            </a:endParaRPr>
          </a:p>
        </p:txBody>
      </p:sp>
    </p:spTree>
    <p:extLst>
      <p:ext uri="{BB962C8B-B14F-4D97-AF65-F5344CB8AC3E}">
        <p14:creationId xmlns:p14="http://schemas.microsoft.com/office/powerpoint/2010/main" val="7956955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B3561-FE6A-0844-9656-87B588462F82}"/>
              </a:ext>
            </a:extLst>
          </p:cNvPr>
          <p:cNvSpPr>
            <a:spLocks noGrp="1"/>
          </p:cNvSpPr>
          <p:nvPr>
            <p:ph type="title"/>
          </p:nvPr>
        </p:nvSpPr>
        <p:spPr/>
        <p:txBody>
          <a:bodyPr/>
          <a:lstStyle/>
          <a:p>
            <a:r>
              <a:rPr lang="en-IT" dirty="0"/>
              <a:t>Input Transformations</a:t>
            </a:r>
          </a:p>
        </p:txBody>
      </p:sp>
      <p:sp>
        <p:nvSpPr>
          <p:cNvPr id="5" name="TextBox 4">
            <a:extLst>
              <a:ext uri="{FF2B5EF4-FFF2-40B4-BE49-F238E27FC236}">
                <a16:creationId xmlns:a16="http://schemas.microsoft.com/office/drawing/2014/main" id="{7DB3CEF6-8139-704F-87C3-CD45D120346C}"/>
              </a:ext>
            </a:extLst>
          </p:cNvPr>
          <p:cNvSpPr txBox="1"/>
          <p:nvPr/>
        </p:nvSpPr>
        <p:spPr>
          <a:xfrm>
            <a:off x="4888592" y="1003268"/>
            <a:ext cx="3278853" cy="2970044"/>
          </a:xfrm>
          <a:prstGeom prst="rect">
            <a:avLst/>
          </a:prstGeom>
          <a:noFill/>
        </p:spPr>
        <p:txBody>
          <a:bodyPr wrap="square" rtlCol="0">
            <a:spAutoFit/>
          </a:bodyPr>
          <a:lstStyle/>
          <a:p>
            <a:endParaRPr lang="en-US" sz="1100">
              <a:latin typeface="+mn-lt"/>
            </a:endParaRPr>
          </a:p>
          <a:p>
            <a:endParaRPr lang="en-US" sz="1100">
              <a:latin typeface="+mn-lt"/>
            </a:endParaRPr>
          </a:p>
          <a:p>
            <a:endParaRPr lang="en-US" sz="1100">
              <a:latin typeface="+mn-lt"/>
            </a:endParaRPr>
          </a:p>
          <a:p>
            <a:r>
              <a:rPr lang="en-US" sz="1100">
                <a:latin typeface="+mn-lt"/>
              </a:rPr>
              <a:t>You can add one or multiple </a:t>
            </a:r>
          </a:p>
          <a:p>
            <a:r>
              <a:rPr lang="en-US" sz="1100" b="1">
                <a:latin typeface="+mn-lt"/>
              </a:rPr>
              <a:t>Transformation Stages.</a:t>
            </a:r>
          </a:p>
          <a:p>
            <a:endParaRPr lang="en-US" sz="1100">
              <a:latin typeface="+mn-lt"/>
            </a:endParaRPr>
          </a:p>
          <a:p>
            <a:endParaRPr lang="en-US" sz="1100">
              <a:latin typeface="+mn-lt"/>
            </a:endParaRPr>
          </a:p>
          <a:p>
            <a:endParaRPr lang="en-US" sz="1100">
              <a:latin typeface="+mn-lt"/>
            </a:endParaRPr>
          </a:p>
          <a:p>
            <a:endParaRPr lang="en-US" sz="1100">
              <a:latin typeface="+mn-lt"/>
            </a:endParaRPr>
          </a:p>
          <a:p>
            <a:r>
              <a:rPr lang="en-US" sz="1100">
                <a:latin typeface="+mn-lt"/>
              </a:rPr>
              <a:t>Arbitrary Name - less than 64 characters and can only contains letters (a-</a:t>
            </a:r>
            <a:r>
              <a:rPr lang="en-US" sz="1100" err="1">
                <a:latin typeface="+mn-lt"/>
              </a:rPr>
              <a:t>z,A</a:t>
            </a:r>
            <a:r>
              <a:rPr lang="en-US" sz="1100">
                <a:latin typeface="+mn-lt"/>
              </a:rPr>
              <a:t>-Z) or numbers</a:t>
            </a:r>
          </a:p>
          <a:p>
            <a:endParaRPr lang="en-US" sz="1100">
              <a:latin typeface="+mn-lt"/>
            </a:endParaRPr>
          </a:p>
          <a:p>
            <a:endParaRPr lang="en-US" sz="1100">
              <a:latin typeface="+mn-lt"/>
            </a:endParaRPr>
          </a:p>
          <a:p>
            <a:endParaRPr lang="en-US" sz="1100">
              <a:latin typeface="+mn-lt"/>
            </a:endParaRPr>
          </a:p>
          <a:p>
            <a:endParaRPr lang="en-US" sz="1100">
              <a:latin typeface="+mn-lt"/>
            </a:endParaRPr>
          </a:p>
          <a:p>
            <a:r>
              <a:rPr lang="en-US" sz="1100">
                <a:latin typeface="+mn-lt"/>
              </a:rPr>
              <a:t>Select a </a:t>
            </a:r>
          </a:p>
          <a:p>
            <a:r>
              <a:rPr lang="en-US" sz="1100" b="1">
                <a:latin typeface="+mn-lt"/>
              </a:rPr>
              <a:t>Transformation Function</a:t>
            </a:r>
          </a:p>
        </p:txBody>
      </p:sp>
      <p:pic>
        <p:nvPicPr>
          <p:cNvPr id="7" name="Picture 6">
            <a:extLst>
              <a:ext uri="{FF2B5EF4-FFF2-40B4-BE49-F238E27FC236}">
                <a16:creationId xmlns:a16="http://schemas.microsoft.com/office/drawing/2014/main" id="{F197B92C-B06A-E148-9BA1-EF5912D7B95B}"/>
              </a:ext>
            </a:extLst>
          </p:cNvPr>
          <p:cNvPicPr>
            <a:picLocks noChangeAspect="1"/>
          </p:cNvPicPr>
          <p:nvPr/>
        </p:nvPicPr>
        <p:blipFill>
          <a:blip r:embed="rId3"/>
          <a:stretch>
            <a:fillRect/>
          </a:stretch>
        </p:blipFill>
        <p:spPr>
          <a:xfrm>
            <a:off x="564777" y="1003268"/>
            <a:ext cx="4097742" cy="3420814"/>
          </a:xfrm>
          <a:prstGeom prst="rect">
            <a:avLst/>
          </a:prstGeom>
        </p:spPr>
      </p:pic>
      <p:sp>
        <p:nvSpPr>
          <p:cNvPr id="8" name="Rectangle 7">
            <a:extLst>
              <a:ext uri="{FF2B5EF4-FFF2-40B4-BE49-F238E27FC236}">
                <a16:creationId xmlns:a16="http://schemas.microsoft.com/office/drawing/2014/main" id="{08018858-953B-D945-B010-EA4E8C502D39}"/>
              </a:ext>
            </a:extLst>
          </p:cNvPr>
          <p:cNvSpPr/>
          <p:nvPr/>
        </p:nvSpPr>
        <p:spPr>
          <a:xfrm>
            <a:off x="4950348" y="2552432"/>
            <a:ext cx="1013423" cy="196183"/>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6941B4BB-6E23-7447-83CB-44351B2A9CD1}"/>
              </a:ext>
            </a:extLst>
          </p:cNvPr>
          <p:cNvSpPr/>
          <p:nvPr/>
        </p:nvSpPr>
        <p:spPr>
          <a:xfrm>
            <a:off x="4956013" y="3719846"/>
            <a:ext cx="1572005" cy="196183"/>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3" name="Straight Arrow Connector 12">
            <a:extLst>
              <a:ext uri="{FF2B5EF4-FFF2-40B4-BE49-F238E27FC236}">
                <a16:creationId xmlns:a16="http://schemas.microsoft.com/office/drawing/2014/main" id="{C17CF119-4445-F846-A195-8D80589992C6}"/>
              </a:ext>
            </a:extLst>
          </p:cNvPr>
          <p:cNvCxnSpPr>
            <a:cxnSpLocks/>
            <a:stCxn id="8" idx="1"/>
          </p:cNvCxnSpPr>
          <p:nvPr/>
        </p:nvCxnSpPr>
        <p:spPr>
          <a:xfrm flipH="1">
            <a:off x="1526241" y="2650524"/>
            <a:ext cx="3424107" cy="14646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39B1015-8EE8-9F46-99CD-8CC9204B71A8}"/>
              </a:ext>
            </a:extLst>
          </p:cNvPr>
          <p:cNvSpPr/>
          <p:nvPr/>
        </p:nvSpPr>
        <p:spPr>
          <a:xfrm>
            <a:off x="4956374" y="1710753"/>
            <a:ext cx="1504241" cy="17183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6" name="Straight Arrow Connector 15">
            <a:extLst>
              <a:ext uri="{FF2B5EF4-FFF2-40B4-BE49-F238E27FC236}">
                <a16:creationId xmlns:a16="http://schemas.microsoft.com/office/drawing/2014/main" id="{FB400391-6842-0644-B1D3-55F0AE980996}"/>
              </a:ext>
            </a:extLst>
          </p:cNvPr>
          <p:cNvCxnSpPr>
            <a:cxnSpLocks/>
            <a:stCxn id="15" idx="1"/>
          </p:cNvCxnSpPr>
          <p:nvPr/>
        </p:nvCxnSpPr>
        <p:spPr>
          <a:xfrm flipH="1">
            <a:off x="2346514" y="1796671"/>
            <a:ext cx="2609860" cy="31249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B0816B8-617A-9747-A573-31640407C057}"/>
              </a:ext>
            </a:extLst>
          </p:cNvPr>
          <p:cNvCxnSpPr>
            <a:cxnSpLocks/>
          </p:cNvCxnSpPr>
          <p:nvPr/>
        </p:nvCxnSpPr>
        <p:spPr>
          <a:xfrm flipH="1" flipV="1">
            <a:off x="1425388" y="3719846"/>
            <a:ext cx="3530986" cy="11503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078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60407-CC48-954B-AA7A-1527E951484D}"/>
              </a:ext>
            </a:extLst>
          </p:cNvPr>
          <p:cNvPicPr>
            <a:picLocks noChangeAspect="1"/>
          </p:cNvPicPr>
          <p:nvPr/>
        </p:nvPicPr>
        <p:blipFill>
          <a:blip r:embed="rId3"/>
          <a:stretch>
            <a:fillRect/>
          </a:stretch>
        </p:blipFill>
        <p:spPr>
          <a:xfrm>
            <a:off x="437766" y="1003268"/>
            <a:ext cx="3956695" cy="3541838"/>
          </a:xfrm>
          <a:prstGeom prst="rect">
            <a:avLst/>
          </a:prstGeom>
        </p:spPr>
      </p:pic>
      <p:sp>
        <p:nvSpPr>
          <p:cNvPr id="2" name="Title 1">
            <a:extLst>
              <a:ext uri="{FF2B5EF4-FFF2-40B4-BE49-F238E27FC236}">
                <a16:creationId xmlns:a16="http://schemas.microsoft.com/office/drawing/2014/main" id="{04FB3561-FE6A-0844-9656-87B588462F82}"/>
              </a:ext>
            </a:extLst>
          </p:cNvPr>
          <p:cNvSpPr>
            <a:spLocks noGrp="1"/>
          </p:cNvSpPr>
          <p:nvPr>
            <p:ph type="title"/>
          </p:nvPr>
        </p:nvSpPr>
        <p:spPr/>
        <p:txBody>
          <a:bodyPr/>
          <a:lstStyle/>
          <a:p>
            <a:r>
              <a:rPr lang="en-IT" dirty="0"/>
              <a:t>Input Transformations</a:t>
            </a:r>
          </a:p>
        </p:txBody>
      </p:sp>
      <p:sp>
        <p:nvSpPr>
          <p:cNvPr id="5" name="TextBox 4">
            <a:extLst>
              <a:ext uri="{FF2B5EF4-FFF2-40B4-BE49-F238E27FC236}">
                <a16:creationId xmlns:a16="http://schemas.microsoft.com/office/drawing/2014/main" id="{7DB3CEF6-8139-704F-87C3-CD45D120346C}"/>
              </a:ext>
            </a:extLst>
          </p:cNvPr>
          <p:cNvSpPr txBox="1"/>
          <p:nvPr/>
        </p:nvSpPr>
        <p:spPr>
          <a:xfrm>
            <a:off x="4444839" y="929309"/>
            <a:ext cx="4389879" cy="430887"/>
          </a:xfrm>
          <a:prstGeom prst="rect">
            <a:avLst/>
          </a:prstGeom>
          <a:noFill/>
        </p:spPr>
        <p:txBody>
          <a:bodyPr wrap="square" rtlCol="0">
            <a:spAutoFit/>
          </a:bodyPr>
          <a:lstStyle/>
          <a:p>
            <a:r>
              <a:rPr lang="en-US" sz="1100">
                <a:latin typeface="+mn-lt"/>
              </a:rPr>
              <a:t>Select the </a:t>
            </a:r>
            <a:r>
              <a:rPr lang="en-US" sz="1100" b="1" err="1">
                <a:latin typeface="+mn-lt"/>
              </a:rPr>
              <a:t>UpperCase</a:t>
            </a:r>
            <a:r>
              <a:rPr lang="en-US" sz="1100">
                <a:latin typeface="+mn-lt"/>
              </a:rPr>
              <a:t> transformation function and the </a:t>
            </a:r>
            <a:r>
              <a:rPr lang="en-US" sz="1100" b="1" err="1">
                <a:latin typeface="+mn-lt"/>
              </a:rPr>
              <a:t>StringInput</a:t>
            </a:r>
            <a:r>
              <a:rPr lang="en-US" sz="1100">
                <a:latin typeface="+mn-lt"/>
              </a:rPr>
              <a:t>. </a:t>
            </a:r>
          </a:p>
          <a:p>
            <a:r>
              <a:rPr lang="en-US" sz="1100">
                <a:latin typeface="+mn-lt"/>
              </a:rPr>
              <a:t>This could be either one of the input/outputs or a </a:t>
            </a:r>
            <a:r>
              <a:rPr lang="en-US" sz="1100" b="1">
                <a:latin typeface="+mn-lt"/>
              </a:rPr>
              <a:t>Custom Value.</a:t>
            </a:r>
          </a:p>
        </p:txBody>
      </p:sp>
      <p:sp>
        <p:nvSpPr>
          <p:cNvPr id="14" name="Rectangle 13">
            <a:extLst>
              <a:ext uri="{FF2B5EF4-FFF2-40B4-BE49-F238E27FC236}">
                <a16:creationId xmlns:a16="http://schemas.microsoft.com/office/drawing/2014/main" id="{A748F070-AE6F-DA47-961E-85DB49EC3692}"/>
              </a:ext>
            </a:extLst>
          </p:cNvPr>
          <p:cNvSpPr/>
          <p:nvPr/>
        </p:nvSpPr>
        <p:spPr>
          <a:xfrm>
            <a:off x="707105" y="3236994"/>
            <a:ext cx="946884" cy="17183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6" name="Picture 5">
            <a:extLst>
              <a:ext uri="{FF2B5EF4-FFF2-40B4-BE49-F238E27FC236}">
                <a16:creationId xmlns:a16="http://schemas.microsoft.com/office/drawing/2014/main" id="{3D953F85-9E9D-6D4F-8482-419BBA0C655C}"/>
              </a:ext>
            </a:extLst>
          </p:cNvPr>
          <p:cNvPicPr>
            <a:picLocks noChangeAspect="1"/>
          </p:cNvPicPr>
          <p:nvPr/>
        </p:nvPicPr>
        <p:blipFill>
          <a:blip r:embed="rId4"/>
          <a:stretch>
            <a:fillRect/>
          </a:stretch>
        </p:blipFill>
        <p:spPr>
          <a:xfrm>
            <a:off x="4565904" y="1474831"/>
            <a:ext cx="2638256" cy="2308474"/>
          </a:xfrm>
          <a:prstGeom prst="rect">
            <a:avLst/>
          </a:prstGeom>
        </p:spPr>
      </p:pic>
      <p:sp>
        <p:nvSpPr>
          <p:cNvPr id="10" name="TextBox 9">
            <a:extLst>
              <a:ext uri="{FF2B5EF4-FFF2-40B4-BE49-F238E27FC236}">
                <a16:creationId xmlns:a16="http://schemas.microsoft.com/office/drawing/2014/main" id="{CE0281A3-D3F8-9941-A637-78AB0F7499BD}"/>
              </a:ext>
            </a:extLst>
          </p:cNvPr>
          <p:cNvSpPr txBox="1"/>
          <p:nvPr/>
        </p:nvSpPr>
        <p:spPr>
          <a:xfrm>
            <a:off x="4483155" y="3863468"/>
            <a:ext cx="4313246" cy="938719"/>
          </a:xfrm>
          <a:prstGeom prst="rect">
            <a:avLst/>
          </a:prstGeom>
          <a:noFill/>
        </p:spPr>
        <p:txBody>
          <a:bodyPr wrap="square" rtlCol="0">
            <a:spAutoFit/>
          </a:bodyPr>
          <a:lstStyle/>
          <a:p>
            <a:r>
              <a:rPr lang="en-US" sz="1100">
                <a:latin typeface="+mn-lt"/>
              </a:rPr>
              <a:t>In this example, we picked the ‘units’ workflow input (.</a:t>
            </a:r>
            <a:r>
              <a:rPr lang="en-US" sz="1100" err="1">
                <a:latin typeface="+mn-lt"/>
              </a:rPr>
              <a:t>global.workflow.input.units</a:t>
            </a:r>
            <a:r>
              <a:rPr lang="en-US" sz="1100">
                <a:latin typeface="+mn-lt"/>
              </a:rPr>
              <a:t>)</a:t>
            </a:r>
          </a:p>
          <a:p>
            <a:r>
              <a:rPr lang="en-US" sz="1100">
                <a:latin typeface="+mn-lt"/>
              </a:rPr>
              <a:t>You can </a:t>
            </a:r>
            <a:r>
              <a:rPr lang="en-US" sz="1100" b="1">
                <a:latin typeface="+mn-lt"/>
              </a:rPr>
              <a:t>Test</a:t>
            </a:r>
            <a:r>
              <a:rPr lang="en-US" sz="1100">
                <a:latin typeface="+mn-lt"/>
              </a:rPr>
              <a:t> the results in real time and </a:t>
            </a:r>
            <a:r>
              <a:rPr lang="en-US" sz="1100" b="1">
                <a:latin typeface="+mn-lt"/>
              </a:rPr>
              <a:t>Preview</a:t>
            </a:r>
            <a:r>
              <a:rPr lang="en-US" sz="1100">
                <a:latin typeface="+mn-lt"/>
              </a:rPr>
              <a:t> the corresponding Go Template</a:t>
            </a:r>
          </a:p>
          <a:p>
            <a:endParaRPr lang="en-IT" sz="1100">
              <a:latin typeface="+mn-lt"/>
            </a:endParaRPr>
          </a:p>
        </p:txBody>
      </p:sp>
    </p:spTree>
    <p:extLst>
      <p:ext uri="{BB962C8B-B14F-4D97-AF65-F5344CB8AC3E}">
        <p14:creationId xmlns:p14="http://schemas.microsoft.com/office/powerpoint/2010/main" val="31800767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998E9066-B89B-2F4D-8276-166893715930}"/>
              </a:ext>
            </a:extLst>
          </p:cNvPr>
          <p:cNvSpPr/>
          <p:nvPr/>
        </p:nvSpPr>
        <p:spPr>
          <a:xfrm>
            <a:off x="1830904" y="2504770"/>
            <a:ext cx="1710725" cy="322729"/>
          </a:xfrm>
          <a:prstGeom prst="round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71E3B265-6B7E-634D-ACC5-F3FFFC510F2F}"/>
              </a:ext>
            </a:extLst>
          </p:cNvPr>
          <p:cNvSpPr>
            <a:spLocks noGrp="1"/>
          </p:cNvSpPr>
          <p:nvPr>
            <p:ph type="title"/>
          </p:nvPr>
        </p:nvSpPr>
        <p:spPr/>
        <p:txBody>
          <a:bodyPr/>
          <a:lstStyle/>
          <a:p>
            <a:r>
              <a:rPr lang="en-IT" dirty="0"/>
              <a:t>Verify Input Transformation</a:t>
            </a:r>
          </a:p>
        </p:txBody>
      </p:sp>
      <p:pic>
        <p:nvPicPr>
          <p:cNvPr id="3" name="Picture 2">
            <a:extLst>
              <a:ext uri="{FF2B5EF4-FFF2-40B4-BE49-F238E27FC236}">
                <a16:creationId xmlns:a16="http://schemas.microsoft.com/office/drawing/2014/main" id="{8B632701-D567-7245-85D5-132390698356}"/>
              </a:ext>
            </a:extLst>
          </p:cNvPr>
          <p:cNvPicPr>
            <a:picLocks noChangeAspect="1"/>
          </p:cNvPicPr>
          <p:nvPr/>
        </p:nvPicPr>
        <p:blipFill>
          <a:blip r:embed="rId3"/>
          <a:stretch>
            <a:fillRect/>
          </a:stretch>
        </p:blipFill>
        <p:spPr>
          <a:xfrm>
            <a:off x="4444253" y="1003654"/>
            <a:ext cx="3132534" cy="3601963"/>
          </a:xfrm>
          <a:prstGeom prst="rect">
            <a:avLst/>
          </a:prstGeom>
        </p:spPr>
      </p:pic>
      <p:sp>
        <p:nvSpPr>
          <p:cNvPr id="4" name="Rectangle 3">
            <a:extLst>
              <a:ext uri="{FF2B5EF4-FFF2-40B4-BE49-F238E27FC236}">
                <a16:creationId xmlns:a16="http://schemas.microsoft.com/office/drawing/2014/main" id="{C4890B3A-2DDF-2345-9A53-AE185BD09E9D}"/>
              </a:ext>
            </a:extLst>
          </p:cNvPr>
          <p:cNvSpPr/>
          <p:nvPr/>
        </p:nvSpPr>
        <p:spPr>
          <a:xfrm>
            <a:off x="4734499" y="1615953"/>
            <a:ext cx="536748" cy="17250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Rectangle 4">
            <a:extLst>
              <a:ext uri="{FF2B5EF4-FFF2-40B4-BE49-F238E27FC236}">
                <a16:creationId xmlns:a16="http://schemas.microsoft.com/office/drawing/2014/main" id="{2BE82B4E-549C-434F-805E-E7F2E447ACC6}"/>
              </a:ext>
            </a:extLst>
          </p:cNvPr>
          <p:cNvSpPr/>
          <p:nvPr/>
        </p:nvSpPr>
        <p:spPr>
          <a:xfrm>
            <a:off x="4947411" y="4215718"/>
            <a:ext cx="536748" cy="17250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TextBox 5">
            <a:extLst>
              <a:ext uri="{FF2B5EF4-FFF2-40B4-BE49-F238E27FC236}">
                <a16:creationId xmlns:a16="http://schemas.microsoft.com/office/drawing/2014/main" id="{D2AA5549-0F92-4241-994F-A7AAA7CD8A1A}"/>
              </a:ext>
            </a:extLst>
          </p:cNvPr>
          <p:cNvSpPr txBox="1"/>
          <p:nvPr/>
        </p:nvSpPr>
        <p:spPr>
          <a:xfrm>
            <a:off x="1854534" y="2523903"/>
            <a:ext cx="1710725" cy="276999"/>
          </a:xfrm>
          <a:prstGeom prst="rect">
            <a:avLst/>
          </a:prstGeom>
          <a:noFill/>
        </p:spPr>
        <p:txBody>
          <a:bodyPr wrap="none" rtlCol="0">
            <a:spAutoFit/>
          </a:bodyPr>
          <a:lstStyle/>
          <a:p>
            <a:r>
              <a:rPr lang="en-IT" sz="1200">
                <a:solidFill>
                  <a:schemeClr val="bg2"/>
                </a:solidFill>
                <a:latin typeface="+mn-lt"/>
              </a:rPr>
              <a:t>Transformed Mapping</a:t>
            </a:r>
          </a:p>
        </p:txBody>
      </p:sp>
      <p:cxnSp>
        <p:nvCxnSpPr>
          <p:cNvPr id="11" name="Straight Arrow Connector 10">
            <a:extLst>
              <a:ext uri="{FF2B5EF4-FFF2-40B4-BE49-F238E27FC236}">
                <a16:creationId xmlns:a16="http://schemas.microsoft.com/office/drawing/2014/main" id="{CAB85BD7-5047-6F4B-A18F-EBED16A8D779}"/>
              </a:ext>
            </a:extLst>
          </p:cNvPr>
          <p:cNvCxnSpPr>
            <a:cxnSpLocks/>
          </p:cNvCxnSpPr>
          <p:nvPr/>
        </p:nvCxnSpPr>
        <p:spPr>
          <a:xfrm flipH="1">
            <a:off x="2898475" y="1699404"/>
            <a:ext cx="1836024" cy="74187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D6F608-49C8-3244-A4FA-2550F952D030}"/>
              </a:ext>
            </a:extLst>
          </p:cNvPr>
          <p:cNvCxnSpPr>
            <a:cxnSpLocks/>
          </p:cNvCxnSpPr>
          <p:nvPr/>
        </p:nvCxnSpPr>
        <p:spPr>
          <a:xfrm>
            <a:off x="2898475" y="2889849"/>
            <a:ext cx="1923691" cy="132586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6316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2B5B-F13D-5D42-B744-CD1D3A5AA29D}"/>
              </a:ext>
            </a:extLst>
          </p:cNvPr>
          <p:cNvSpPr>
            <a:spLocks noGrp="1"/>
          </p:cNvSpPr>
          <p:nvPr>
            <p:ph type="title"/>
          </p:nvPr>
        </p:nvSpPr>
        <p:spPr/>
        <p:txBody>
          <a:bodyPr/>
          <a:lstStyle/>
          <a:p>
            <a:r>
              <a:rPr lang="en-IT" dirty="0"/>
              <a:t>Transformation Functions 1/2</a:t>
            </a:r>
          </a:p>
        </p:txBody>
      </p:sp>
      <p:sp>
        <p:nvSpPr>
          <p:cNvPr id="3" name="Rectangle 2">
            <a:extLst>
              <a:ext uri="{FF2B5EF4-FFF2-40B4-BE49-F238E27FC236}">
                <a16:creationId xmlns:a16="http://schemas.microsoft.com/office/drawing/2014/main" id="{C2042AE3-4A8E-EF4F-8E73-BB5EFF618968}"/>
              </a:ext>
            </a:extLst>
          </p:cNvPr>
          <p:cNvSpPr/>
          <p:nvPr/>
        </p:nvSpPr>
        <p:spPr>
          <a:xfrm>
            <a:off x="505727" y="933542"/>
            <a:ext cx="8073497" cy="3939540"/>
          </a:xfrm>
          <a:prstGeom prst="rect">
            <a:avLst/>
          </a:prstGeom>
        </p:spPr>
        <p:txBody>
          <a:bodyPr wrap="square">
            <a:spAutoFit/>
          </a:bodyPr>
          <a:lstStyle/>
          <a:p>
            <a:r>
              <a:rPr lang="en-US" sz="1000" dirty="0" err="1">
                <a:latin typeface="Courier" pitchFamily="2" charset="0"/>
              </a:rPr>
              <a:t>FindAllString</a:t>
            </a:r>
            <a:r>
              <a:rPr lang="en-US" sz="1000" dirty="0">
                <a:latin typeface="+mn-lt"/>
              </a:rPr>
              <a:t> returns a slice of all substrings that match given regular expression in given string.</a:t>
            </a:r>
          </a:p>
          <a:p>
            <a:endParaRPr lang="en-US" sz="1000" dirty="0">
              <a:latin typeface="+mn-lt"/>
            </a:endParaRPr>
          </a:p>
          <a:p>
            <a:r>
              <a:rPr lang="en-US" sz="1000" dirty="0" err="1">
                <a:latin typeface="Courier" pitchFamily="2" charset="0"/>
              </a:rPr>
              <a:t>TrimSpace</a:t>
            </a:r>
            <a:r>
              <a:rPr lang="en-US" sz="1000" dirty="0">
                <a:latin typeface="+mn-lt"/>
              </a:rPr>
              <a:t> returns a slice of the string s, with all leading and trailing white space removed, as defined by Unicode.</a:t>
            </a:r>
          </a:p>
          <a:p>
            <a:endParaRPr lang="en-US" sz="1000" dirty="0">
              <a:latin typeface="+mn-lt"/>
            </a:endParaRPr>
          </a:p>
          <a:p>
            <a:r>
              <a:rPr lang="en-US" sz="1000" dirty="0" err="1">
                <a:latin typeface="Courier" pitchFamily="2" charset="0"/>
              </a:rPr>
              <a:t>ContainsString</a:t>
            </a:r>
            <a:r>
              <a:rPr lang="en-US" sz="1000" dirty="0">
                <a:latin typeface="+mn-lt"/>
              </a:rPr>
              <a:t> reports whether </a:t>
            </a:r>
            <a:r>
              <a:rPr lang="en-US" sz="1000" dirty="0" err="1">
                <a:latin typeface="+mn-lt"/>
              </a:rPr>
              <a:t>substr</a:t>
            </a:r>
            <a:r>
              <a:rPr lang="en-US" sz="1000" dirty="0">
                <a:latin typeface="+mn-lt"/>
              </a:rPr>
              <a:t> is within s.</a:t>
            </a:r>
          </a:p>
          <a:p>
            <a:endParaRPr lang="en-US" sz="1000" dirty="0">
              <a:latin typeface="+mn-lt"/>
            </a:endParaRPr>
          </a:p>
          <a:p>
            <a:r>
              <a:rPr lang="en-US" sz="1000" dirty="0" err="1">
                <a:latin typeface="Courier" pitchFamily="2" charset="0"/>
              </a:rPr>
              <a:t>Atoi</a:t>
            </a:r>
            <a:r>
              <a:rPr lang="en-US" sz="1000" dirty="0">
                <a:latin typeface="+mn-lt"/>
              </a:rPr>
              <a:t> is equivalent to </a:t>
            </a:r>
            <a:r>
              <a:rPr lang="en-US" sz="1000" dirty="0" err="1">
                <a:latin typeface="+mn-lt"/>
              </a:rPr>
              <a:t>ParseInt</a:t>
            </a:r>
            <a:r>
              <a:rPr lang="en-US" sz="1000" dirty="0">
                <a:latin typeface="+mn-lt"/>
              </a:rPr>
              <a:t>(s, 10, 0), converts provided string to Type int.</a:t>
            </a:r>
          </a:p>
          <a:p>
            <a:endParaRPr lang="en-US" sz="1000" dirty="0">
              <a:latin typeface="+mn-lt"/>
            </a:endParaRPr>
          </a:p>
          <a:p>
            <a:r>
              <a:rPr lang="en-US" sz="1000" dirty="0" err="1">
                <a:latin typeface="Courier" pitchFamily="2" charset="0"/>
              </a:rPr>
              <a:t>StringReplace</a:t>
            </a:r>
            <a:r>
              <a:rPr lang="en-US" sz="1000" dirty="0">
                <a:latin typeface="+mn-lt"/>
              </a:rPr>
              <a:t> returns a copy of the string s with the first n non-overlapping instances of old replaced by new. If old is empty, it matches at the beginning of the string and after each UTF-8 sequence, yielding up to k+1 replacements for a k-rune string. If n &lt; 0, there is no limit on the number of replacements.</a:t>
            </a:r>
          </a:p>
          <a:p>
            <a:endParaRPr lang="en-US" sz="1000" dirty="0">
              <a:latin typeface="+mn-lt"/>
            </a:endParaRPr>
          </a:p>
          <a:p>
            <a:r>
              <a:rPr lang="en-US" sz="1000" dirty="0" err="1">
                <a:latin typeface="Courier" pitchFamily="2" charset="0"/>
              </a:rPr>
              <a:t>UpperCase</a:t>
            </a:r>
            <a:r>
              <a:rPr lang="en-US" sz="1000" dirty="0">
                <a:latin typeface="+mn-lt"/>
              </a:rPr>
              <a:t> returns s with all Unicode letters mapped to their upper case.</a:t>
            </a:r>
          </a:p>
          <a:p>
            <a:endParaRPr lang="en-US" sz="1000" dirty="0">
              <a:latin typeface="+mn-lt"/>
            </a:endParaRPr>
          </a:p>
          <a:p>
            <a:r>
              <a:rPr lang="en-US" sz="1000" dirty="0" err="1">
                <a:latin typeface="Courier" pitchFamily="2" charset="0"/>
              </a:rPr>
              <a:t>LowerCase</a:t>
            </a:r>
            <a:r>
              <a:rPr lang="en-US" sz="1000" dirty="0">
                <a:latin typeface="+mn-lt"/>
              </a:rPr>
              <a:t> returns s with all Unicode letters mapped to their lower case.</a:t>
            </a:r>
          </a:p>
          <a:p>
            <a:endParaRPr lang="en-US" sz="1000" dirty="0">
              <a:latin typeface="+mn-lt"/>
            </a:endParaRPr>
          </a:p>
          <a:p>
            <a:r>
              <a:rPr lang="en-US" sz="1000" dirty="0" err="1">
                <a:latin typeface="Courier" pitchFamily="2" charset="0"/>
              </a:rPr>
              <a:t>ToJson</a:t>
            </a:r>
            <a:r>
              <a:rPr lang="en-US" sz="1000" dirty="0">
                <a:latin typeface="+mn-lt"/>
              </a:rPr>
              <a:t> returns the json format of given value that can be a number, slice, object and any </a:t>
            </a:r>
            <a:r>
              <a:rPr lang="en-US" sz="1000" dirty="0" err="1">
                <a:latin typeface="+mn-lt"/>
              </a:rPr>
              <a:t>golang</a:t>
            </a:r>
            <a:r>
              <a:rPr lang="en-US" sz="1000" dirty="0">
                <a:latin typeface="+mn-lt"/>
              </a:rPr>
              <a:t> Type that can be marshalled into json.</a:t>
            </a:r>
          </a:p>
          <a:p>
            <a:endParaRPr lang="en-US" sz="1000" dirty="0">
              <a:latin typeface="+mn-lt"/>
            </a:endParaRPr>
          </a:p>
          <a:p>
            <a:r>
              <a:rPr lang="en-US" sz="1000" dirty="0" err="1">
                <a:latin typeface="Courier" pitchFamily="2" charset="0"/>
              </a:rPr>
              <a:t>Ftoa</a:t>
            </a:r>
            <a:r>
              <a:rPr lang="en-US" sz="1000" dirty="0">
                <a:latin typeface="+mn-lt"/>
              </a:rPr>
              <a:t> returns the given value as string with given precision. By default </a:t>
            </a:r>
            <a:r>
              <a:rPr lang="en-US" sz="1000" dirty="0" err="1">
                <a:latin typeface="+mn-lt"/>
              </a:rPr>
              <a:t>golang</a:t>
            </a:r>
            <a:r>
              <a:rPr lang="en-US" sz="1000" dirty="0">
                <a:latin typeface="+mn-lt"/>
              </a:rPr>
              <a:t> uses the E-notation for large float64 values. This function allows the float64 numbers to be replaced with proper floating point notation.</a:t>
            </a:r>
          </a:p>
          <a:p>
            <a:endParaRPr lang="en-US" sz="1000" dirty="0">
              <a:latin typeface="+mn-lt"/>
            </a:endParaRPr>
          </a:p>
          <a:p>
            <a:r>
              <a:rPr lang="en-US" sz="1000" dirty="0" err="1">
                <a:latin typeface="Courier" pitchFamily="2" charset="0"/>
              </a:rPr>
              <a:t>Itoa</a:t>
            </a:r>
            <a:r>
              <a:rPr lang="en-US" sz="1000" dirty="0">
                <a:latin typeface="+mn-lt"/>
              </a:rPr>
              <a:t> converts the given int value in base 10 as string.</a:t>
            </a:r>
          </a:p>
          <a:p>
            <a:endParaRPr lang="en-US" sz="1000" dirty="0">
              <a:latin typeface="+mn-lt"/>
            </a:endParaRPr>
          </a:p>
          <a:p>
            <a:r>
              <a:rPr lang="en-US" sz="1000" dirty="0" err="1">
                <a:latin typeface="Courier" pitchFamily="2" charset="0"/>
              </a:rPr>
              <a:t>Atof</a:t>
            </a:r>
            <a:r>
              <a:rPr lang="en-US" sz="1000" dirty="0">
                <a:latin typeface="+mn-lt"/>
              </a:rPr>
              <a:t> converts the given string to a floating point number.</a:t>
            </a:r>
          </a:p>
          <a:p>
            <a:r>
              <a:rPr lang="en-US" sz="1000" dirty="0">
                <a:latin typeface="+mn-lt"/>
              </a:rPr>
              <a:t>  </a:t>
            </a:r>
          </a:p>
        </p:txBody>
      </p:sp>
    </p:spTree>
    <p:extLst>
      <p:ext uri="{BB962C8B-B14F-4D97-AF65-F5344CB8AC3E}">
        <p14:creationId xmlns:p14="http://schemas.microsoft.com/office/powerpoint/2010/main" val="1205908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B43D-C810-0041-9213-E024153D3305}"/>
              </a:ext>
            </a:extLst>
          </p:cNvPr>
          <p:cNvSpPr>
            <a:spLocks noGrp="1"/>
          </p:cNvSpPr>
          <p:nvPr>
            <p:ph type="title"/>
          </p:nvPr>
        </p:nvSpPr>
        <p:spPr/>
        <p:txBody>
          <a:bodyPr/>
          <a:lstStyle/>
          <a:p>
            <a:r>
              <a:rPr lang="en-IT" dirty="0"/>
              <a:t>Custom Data Types</a:t>
            </a:r>
          </a:p>
        </p:txBody>
      </p:sp>
      <p:sp>
        <p:nvSpPr>
          <p:cNvPr id="3" name="TextBox 2">
            <a:extLst>
              <a:ext uri="{FF2B5EF4-FFF2-40B4-BE49-F238E27FC236}">
                <a16:creationId xmlns:a16="http://schemas.microsoft.com/office/drawing/2014/main" id="{17E323DF-77CA-9747-8FF5-9F17DB22D14A}"/>
              </a:ext>
            </a:extLst>
          </p:cNvPr>
          <p:cNvSpPr txBox="1"/>
          <p:nvPr/>
        </p:nvSpPr>
        <p:spPr>
          <a:xfrm>
            <a:off x="618315" y="1330553"/>
            <a:ext cx="2442734" cy="2893100"/>
          </a:xfrm>
          <a:prstGeom prst="rect">
            <a:avLst/>
          </a:prstGeom>
          <a:noFill/>
        </p:spPr>
        <p:txBody>
          <a:bodyPr wrap="square" rtlCol="0">
            <a:spAutoFit/>
          </a:bodyPr>
          <a:lstStyle/>
          <a:p>
            <a:pPr marL="285750" indent="-285750">
              <a:buFont typeface="Arial" panose="020B0604020202020204" pitchFamily="34" charset="0"/>
              <a:buChar char="•"/>
            </a:pPr>
            <a:r>
              <a:rPr lang="en-IT" sz="1600">
                <a:latin typeface="+mn-lt"/>
              </a:rPr>
              <a:t>Define types and associated constraints and validations</a:t>
            </a:r>
          </a:p>
          <a:p>
            <a:pPr marL="285750" indent="-285750">
              <a:buFont typeface="Arial" panose="020B0604020202020204" pitchFamily="34" charset="0"/>
              <a:buChar char="•"/>
            </a:pPr>
            <a:endParaRPr lang="en-IT" sz="1600">
              <a:latin typeface="+mn-lt"/>
            </a:endParaRPr>
          </a:p>
          <a:p>
            <a:pPr marL="285750" indent="-285750">
              <a:buFont typeface="Arial" panose="020B0604020202020204" pitchFamily="34" charset="0"/>
              <a:buChar char="•"/>
            </a:pPr>
            <a:r>
              <a:rPr lang="en-IT" sz="1600">
                <a:latin typeface="+mn-lt"/>
              </a:rPr>
              <a:t>Needed when no other data type fits (i.e. string, int, etc.)</a:t>
            </a:r>
          </a:p>
          <a:p>
            <a:pPr marL="285750" indent="-285750">
              <a:buFont typeface="Arial" panose="020B0604020202020204" pitchFamily="34" charset="0"/>
              <a:buChar char="•"/>
            </a:pPr>
            <a:endParaRPr lang="en-IT" sz="1600">
              <a:latin typeface="+mn-lt"/>
            </a:endParaRPr>
          </a:p>
          <a:p>
            <a:pPr marL="285750" indent="-285750">
              <a:buFont typeface="Arial" panose="020B0604020202020204" pitchFamily="34" charset="0"/>
              <a:buChar char="•"/>
            </a:pPr>
            <a:r>
              <a:rPr lang="en-IT" sz="1600">
                <a:latin typeface="+mn-lt"/>
              </a:rPr>
              <a:t>Can be used as workflow inputs</a:t>
            </a:r>
          </a:p>
        </p:txBody>
      </p:sp>
      <p:pic>
        <p:nvPicPr>
          <p:cNvPr id="4" name="Picture 3">
            <a:extLst>
              <a:ext uri="{FF2B5EF4-FFF2-40B4-BE49-F238E27FC236}">
                <a16:creationId xmlns:a16="http://schemas.microsoft.com/office/drawing/2014/main" id="{A682B976-BD62-1E48-BFD6-D94F5BB36CDA}"/>
              </a:ext>
            </a:extLst>
          </p:cNvPr>
          <p:cNvPicPr>
            <a:picLocks noChangeAspect="1"/>
          </p:cNvPicPr>
          <p:nvPr/>
        </p:nvPicPr>
        <p:blipFill>
          <a:blip r:embed="rId3"/>
          <a:stretch>
            <a:fillRect/>
          </a:stretch>
        </p:blipFill>
        <p:spPr>
          <a:xfrm>
            <a:off x="3416434" y="1073150"/>
            <a:ext cx="5366820" cy="3539425"/>
          </a:xfrm>
          <a:prstGeom prst="rect">
            <a:avLst/>
          </a:prstGeom>
        </p:spPr>
      </p:pic>
    </p:spTree>
    <p:extLst>
      <p:ext uri="{BB962C8B-B14F-4D97-AF65-F5344CB8AC3E}">
        <p14:creationId xmlns:p14="http://schemas.microsoft.com/office/powerpoint/2010/main" val="34587348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2B5B-F13D-5D42-B744-CD1D3A5AA29D}"/>
              </a:ext>
            </a:extLst>
          </p:cNvPr>
          <p:cNvSpPr>
            <a:spLocks noGrp="1"/>
          </p:cNvSpPr>
          <p:nvPr>
            <p:ph type="title"/>
          </p:nvPr>
        </p:nvSpPr>
        <p:spPr/>
        <p:txBody>
          <a:bodyPr/>
          <a:lstStyle/>
          <a:p>
            <a:r>
              <a:rPr lang="en-IT" dirty="0"/>
              <a:t>Transformation Functions 2/2</a:t>
            </a:r>
          </a:p>
        </p:txBody>
      </p:sp>
      <p:sp>
        <p:nvSpPr>
          <p:cNvPr id="3" name="Rectangle 2">
            <a:extLst>
              <a:ext uri="{FF2B5EF4-FFF2-40B4-BE49-F238E27FC236}">
                <a16:creationId xmlns:a16="http://schemas.microsoft.com/office/drawing/2014/main" id="{C2042AE3-4A8E-EF4F-8E73-BB5EFF618968}"/>
              </a:ext>
            </a:extLst>
          </p:cNvPr>
          <p:cNvSpPr/>
          <p:nvPr/>
        </p:nvSpPr>
        <p:spPr>
          <a:xfrm>
            <a:off x="519979" y="862647"/>
            <a:ext cx="8181062" cy="3939540"/>
          </a:xfrm>
          <a:prstGeom prst="rect">
            <a:avLst/>
          </a:prstGeom>
        </p:spPr>
        <p:txBody>
          <a:bodyPr wrap="square">
            <a:spAutoFit/>
          </a:bodyPr>
          <a:lstStyle/>
          <a:p>
            <a:r>
              <a:rPr lang="en-US" sz="1000" err="1">
                <a:latin typeface="Courier" pitchFamily="2" charset="0"/>
              </a:rPr>
              <a:t>Ftoi</a:t>
            </a:r>
            <a:r>
              <a:rPr lang="en-US" sz="1000">
                <a:latin typeface="+mn-lt"/>
              </a:rPr>
              <a:t> converts the given float to an integer.</a:t>
            </a:r>
          </a:p>
          <a:p>
            <a:endParaRPr lang="en-US" sz="1000">
              <a:latin typeface="+mn-lt"/>
            </a:endParaRPr>
          </a:p>
          <a:p>
            <a:r>
              <a:rPr lang="en-US" sz="1000" err="1">
                <a:latin typeface="Courier" pitchFamily="2" charset="0"/>
              </a:rPr>
              <a:t>Itof</a:t>
            </a:r>
            <a:r>
              <a:rPr lang="en-US" sz="1000">
                <a:latin typeface="+mn-lt"/>
              </a:rPr>
              <a:t> converts the integer to a floating point number.</a:t>
            </a:r>
          </a:p>
          <a:p>
            <a:endParaRPr lang="en-US" sz="1000">
              <a:latin typeface="+mn-lt"/>
            </a:endParaRPr>
          </a:p>
          <a:p>
            <a:r>
              <a:rPr lang="en-US" sz="1000" err="1">
                <a:latin typeface="Courier" pitchFamily="2" charset="0"/>
              </a:rPr>
              <a:t>IntToBool</a:t>
            </a:r>
            <a:r>
              <a:rPr lang="en-US" sz="1000">
                <a:latin typeface="+mn-lt"/>
              </a:rPr>
              <a:t> converts 0 and 1 to false and true respectively.</a:t>
            </a:r>
          </a:p>
          <a:p>
            <a:endParaRPr lang="en-US" sz="1000">
              <a:latin typeface="+mn-lt"/>
            </a:endParaRPr>
          </a:p>
          <a:p>
            <a:r>
              <a:rPr lang="en-US" sz="1000" err="1">
                <a:latin typeface="Courier" pitchFamily="2" charset="0"/>
              </a:rPr>
              <a:t>BoolToInt</a:t>
            </a:r>
            <a:r>
              <a:rPr lang="en-US" sz="1000">
                <a:latin typeface="+mn-lt"/>
              </a:rPr>
              <a:t> converts true and false to 1 and 0 respectively.</a:t>
            </a:r>
          </a:p>
          <a:p>
            <a:endParaRPr lang="en-US" sz="1000">
              <a:latin typeface="+mn-lt"/>
            </a:endParaRPr>
          </a:p>
          <a:p>
            <a:r>
              <a:rPr lang="en-US" sz="1000" err="1">
                <a:latin typeface="Courier" pitchFamily="2" charset="0"/>
              </a:rPr>
              <a:t>Atob</a:t>
            </a:r>
            <a:r>
              <a:rPr lang="en-US" sz="1000">
                <a:latin typeface="+mn-lt"/>
              </a:rPr>
              <a:t> converts string values of true and false to </a:t>
            </a:r>
            <a:r>
              <a:rPr lang="en-US" sz="1000" err="1">
                <a:latin typeface="+mn-lt"/>
              </a:rPr>
              <a:t>boolean</a:t>
            </a:r>
            <a:r>
              <a:rPr lang="en-US" sz="1000">
                <a:latin typeface="+mn-lt"/>
              </a:rPr>
              <a:t>.</a:t>
            </a:r>
          </a:p>
          <a:p>
            <a:endParaRPr lang="en-US" sz="1000">
              <a:latin typeface="+mn-lt"/>
            </a:endParaRPr>
          </a:p>
          <a:p>
            <a:r>
              <a:rPr lang="en-US" sz="1000" err="1">
                <a:latin typeface="Courier" pitchFamily="2" charset="0"/>
              </a:rPr>
              <a:t>Btoa</a:t>
            </a:r>
            <a:r>
              <a:rPr lang="en-US" sz="1000">
                <a:latin typeface="+mn-lt"/>
              </a:rPr>
              <a:t> Converts </a:t>
            </a:r>
            <a:r>
              <a:rPr lang="en-US" sz="1000" err="1">
                <a:latin typeface="+mn-lt"/>
              </a:rPr>
              <a:t>boolean</a:t>
            </a:r>
            <a:r>
              <a:rPr lang="en-US" sz="1000">
                <a:latin typeface="+mn-lt"/>
              </a:rPr>
              <a:t> value to a string.</a:t>
            </a:r>
          </a:p>
          <a:p>
            <a:endParaRPr lang="en-US" sz="1000">
              <a:latin typeface="+mn-lt"/>
            </a:endParaRPr>
          </a:p>
          <a:p>
            <a:r>
              <a:rPr lang="en-US" sz="1000">
                <a:latin typeface="Courier" pitchFamily="2" charset="0"/>
              </a:rPr>
              <a:t>Substring</a:t>
            </a:r>
            <a:r>
              <a:rPr lang="en-US" sz="1000">
                <a:latin typeface="+mn-lt"/>
              </a:rPr>
              <a:t> returns the substring within the given index bounds of the given string.</a:t>
            </a:r>
          </a:p>
          <a:p>
            <a:endParaRPr lang="en-US" sz="1000">
              <a:latin typeface="+mn-lt"/>
            </a:endParaRPr>
          </a:p>
          <a:p>
            <a:r>
              <a:rPr lang="en-US" sz="1000" err="1">
                <a:latin typeface="Courier" pitchFamily="2" charset="0"/>
              </a:rPr>
              <a:t>IpToCidr</a:t>
            </a:r>
            <a:r>
              <a:rPr lang="en-US" sz="1000">
                <a:latin typeface="+mn-lt"/>
              </a:rPr>
              <a:t> retrieve CIDR notation for Ipv4.</a:t>
            </a:r>
          </a:p>
          <a:p>
            <a:endParaRPr lang="en-US" sz="1000">
              <a:latin typeface="+mn-lt"/>
            </a:endParaRPr>
          </a:p>
          <a:p>
            <a:r>
              <a:rPr lang="en-US" sz="1000" err="1">
                <a:latin typeface="Courier" pitchFamily="2" charset="0"/>
              </a:rPr>
              <a:t>CalculateDate</a:t>
            </a:r>
            <a:r>
              <a:rPr lang="en-US" sz="1000">
                <a:latin typeface="+mn-lt"/>
              </a:rPr>
              <a:t> takes a datetime input in string, and returns a new datetime in standard RFC3339 format with an adjustment in seconds based on a </a:t>
            </a:r>
            <a:r>
              <a:rPr lang="en-US" sz="1000" err="1">
                <a:latin typeface="+mn-lt"/>
              </a:rPr>
              <a:t>time.Duration</a:t>
            </a:r>
            <a:r>
              <a:rPr lang="en-US" sz="1000">
                <a:latin typeface="+mn-lt"/>
              </a:rPr>
              <a:t> input. Both positive and negative increments can be handled.</a:t>
            </a:r>
          </a:p>
          <a:p>
            <a:endParaRPr lang="en-US" sz="1000">
              <a:latin typeface="+mn-lt"/>
            </a:endParaRPr>
          </a:p>
          <a:p>
            <a:r>
              <a:rPr lang="en-US" sz="1000" err="1">
                <a:latin typeface="Courier" pitchFamily="2" charset="0"/>
              </a:rPr>
              <a:t>CalculateDateDifference</a:t>
            </a:r>
            <a:r>
              <a:rPr lang="en-US" sz="1000">
                <a:latin typeface="+mn-lt"/>
              </a:rPr>
              <a:t> takes two datetime Inputs as strings, a base date and a date to be adjusted against, and returns the difference in duration between the two in seconds. It can return a positive or negative value, depending on the relation between the two datetime values.</a:t>
            </a:r>
          </a:p>
          <a:p>
            <a:endParaRPr lang="en-US" sz="1000">
              <a:latin typeface="+mn-lt"/>
            </a:endParaRPr>
          </a:p>
          <a:p>
            <a:r>
              <a:rPr lang="en-US" sz="1000" err="1">
                <a:latin typeface="Courier" pitchFamily="2" charset="0"/>
              </a:rPr>
              <a:t>FormatDate</a:t>
            </a:r>
            <a:r>
              <a:rPr lang="en-US" sz="1000">
                <a:latin typeface="+mn-lt"/>
              </a:rPr>
              <a:t> takes two datetime Inputs, one being the input date and another containing the reference layout string to which the input date has to be converted. All reference datetimes in Go follow the same format with an error being</a:t>
            </a:r>
          </a:p>
        </p:txBody>
      </p:sp>
    </p:spTree>
    <p:extLst>
      <p:ext uri="{BB962C8B-B14F-4D97-AF65-F5344CB8AC3E}">
        <p14:creationId xmlns:p14="http://schemas.microsoft.com/office/powerpoint/2010/main" val="6982384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7830E-EA33-9544-BC3C-43BF369E4B09}"/>
              </a:ext>
            </a:extLst>
          </p:cNvPr>
          <p:cNvSpPr>
            <a:spLocks noGrp="1"/>
          </p:cNvSpPr>
          <p:nvPr>
            <p:ph type="ctrTitle"/>
          </p:nvPr>
        </p:nvSpPr>
        <p:spPr/>
        <p:txBody>
          <a:bodyPr/>
          <a:lstStyle/>
          <a:p>
            <a:r>
              <a:rPr lang="en-IT" dirty="0"/>
              <a:t>Rollback Tasks </a:t>
            </a:r>
            <a:br>
              <a:rPr lang="en-IT" dirty="0"/>
            </a:br>
            <a:r>
              <a:rPr lang="en-IT" dirty="0"/>
              <a:t>(Task Designer)</a:t>
            </a:r>
          </a:p>
        </p:txBody>
      </p:sp>
    </p:spTree>
    <p:extLst>
      <p:ext uri="{BB962C8B-B14F-4D97-AF65-F5344CB8AC3E}">
        <p14:creationId xmlns:p14="http://schemas.microsoft.com/office/powerpoint/2010/main" val="7165581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77ED-3317-AC4B-9D5C-5BFE72F6C5D1}"/>
              </a:ext>
            </a:extLst>
          </p:cNvPr>
          <p:cNvSpPr>
            <a:spLocks noGrp="1"/>
          </p:cNvSpPr>
          <p:nvPr>
            <p:ph type="title"/>
          </p:nvPr>
        </p:nvSpPr>
        <p:spPr/>
        <p:txBody>
          <a:bodyPr/>
          <a:lstStyle/>
          <a:p>
            <a:r>
              <a:rPr lang="en-IT" dirty="0"/>
              <a:t>Concept</a:t>
            </a:r>
          </a:p>
        </p:txBody>
      </p:sp>
      <p:sp>
        <p:nvSpPr>
          <p:cNvPr id="3" name="TextBox 2">
            <a:extLst>
              <a:ext uri="{FF2B5EF4-FFF2-40B4-BE49-F238E27FC236}">
                <a16:creationId xmlns:a16="http://schemas.microsoft.com/office/drawing/2014/main" id="{8A553E42-010B-4F05-A6DF-E6EF22390CCE}"/>
              </a:ext>
            </a:extLst>
          </p:cNvPr>
          <p:cNvSpPr txBox="1"/>
          <p:nvPr/>
        </p:nvSpPr>
        <p:spPr>
          <a:xfrm>
            <a:off x="4091852" y="2330098"/>
            <a:ext cx="4813752" cy="1107996"/>
          </a:xfrm>
          <a:prstGeom prst="rect">
            <a:avLst/>
          </a:prstGeom>
          <a:noFill/>
        </p:spPr>
        <p:txBody>
          <a:bodyPr wrap="square" rtlCol="0">
            <a:spAutoFit/>
          </a:bodyPr>
          <a:lstStyle/>
          <a:p>
            <a:r>
              <a:rPr lang="en-US" sz="1100">
                <a:latin typeface="+mn-lt"/>
              </a:rPr>
              <a:t>When creating a custom task using the </a:t>
            </a:r>
            <a:r>
              <a:rPr lang="en-US" sz="1100" b="1">
                <a:latin typeface="+mn-lt"/>
              </a:rPr>
              <a:t>Web API Request</a:t>
            </a:r>
            <a:r>
              <a:rPr lang="en-US" sz="1100">
                <a:latin typeface="+mn-lt"/>
              </a:rPr>
              <a:t> executor, you can optionally select a </a:t>
            </a:r>
            <a:r>
              <a:rPr lang="en-US" sz="1100" b="1">
                <a:latin typeface="+mn-lt"/>
              </a:rPr>
              <a:t>Rollback Task</a:t>
            </a:r>
            <a:r>
              <a:rPr lang="en-US" sz="1100">
                <a:latin typeface="+mn-lt"/>
              </a:rPr>
              <a:t>.</a:t>
            </a:r>
          </a:p>
          <a:p>
            <a:endParaRPr lang="en-US" sz="1100">
              <a:latin typeface="+mn-lt"/>
            </a:endParaRPr>
          </a:p>
          <a:p>
            <a:r>
              <a:rPr lang="en-US" sz="1100">
                <a:latin typeface="+mn-lt"/>
              </a:rPr>
              <a:t>After the execution of a task, you will be given the opportunity to rollback the changes. </a:t>
            </a:r>
          </a:p>
          <a:p>
            <a:r>
              <a:rPr lang="en-US" sz="1100" u="sng">
                <a:latin typeface="+mn-lt"/>
              </a:rPr>
              <a:t>It is user responsibility to create a working logic to rollback a custom task </a:t>
            </a:r>
          </a:p>
        </p:txBody>
      </p:sp>
      <p:sp>
        <p:nvSpPr>
          <p:cNvPr id="4" name="Rounded Rectangle 6">
            <a:extLst>
              <a:ext uri="{FF2B5EF4-FFF2-40B4-BE49-F238E27FC236}">
                <a16:creationId xmlns:a16="http://schemas.microsoft.com/office/drawing/2014/main" id="{0E016C87-0A83-4820-9A40-2734B96E1386}"/>
              </a:ext>
            </a:extLst>
          </p:cNvPr>
          <p:cNvSpPr/>
          <p:nvPr/>
        </p:nvSpPr>
        <p:spPr>
          <a:xfrm>
            <a:off x="507365" y="1405042"/>
            <a:ext cx="1710725" cy="660627"/>
          </a:xfrm>
          <a:prstGeom prst="round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T"/>
          </a:p>
        </p:txBody>
      </p:sp>
      <p:sp>
        <p:nvSpPr>
          <p:cNvPr id="5" name="TextBox 4">
            <a:extLst>
              <a:ext uri="{FF2B5EF4-FFF2-40B4-BE49-F238E27FC236}">
                <a16:creationId xmlns:a16="http://schemas.microsoft.com/office/drawing/2014/main" id="{E8D19637-4E86-4CD6-A691-651C5DDB9533}"/>
              </a:ext>
            </a:extLst>
          </p:cNvPr>
          <p:cNvSpPr txBox="1"/>
          <p:nvPr/>
        </p:nvSpPr>
        <p:spPr>
          <a:xfrm>
            <a:off x="737811" y="1596855"/>
            <a:ext cx="1249829" cy="276999"/>
          </a:xfrm>
          <a:prstGeom prst="rect">
            <a:avLst/>
          </a:prstGeom>
          <a:noFill/>
        </p:spPr>
        <p:txBody>
          <a:bodyPr wrap="none" rtlCol="0">
            <a:spAutoFit/>
          </a:bodyPr>
          <a:lstStyle/>
          <a:p>
            <a:r>
              <a:rPr lang="en-GB" sz="1200">
                <a:solidFill>
                  <a:schemeClr val="bg2"/>
                </a:solidFill>
                <a:latin typeface="+mn-lt"/>
              </a:rPr>
              <a:t>Provisioning Task</a:t>
            </a:r>
            <a:endParaRPr lang="en-IT" sz="1200">
              <a:solidFill>
                <a:schemeClr val="bg2"/>
              </a:solidFill>
              <a:latin typeface="+mn-lt"/>
            </a:endParaRPr>
          </a:p>
        </p:txBody>
      </p:sp>
      <p:sp>
        <p:nvSpPr>
          <p:cNvPr id="6" name="Rounded Rectangle 6">
            <a:extLst>
              <a:ext uri="{FF2B5EF4-FFF2-40B4-BE49-F238E27FC236}">
                <a16:creationId xmlns:a16="http://schemas.microsoft.com/office/drawing/2014/main" id="{6FFB9490-80D9-49A8-9C87-4393E587558D}"/>
              </a:ext>
            </a:extLst>
          </p:cNvPr>
          <p:cNvSpPr/>
          <p:nvPr/>
        </p:nvSpPr>
        <p:spPr>
          <a:xfrm>
            <a:off x="507365" y="3157470"/>
            <a:ext cx="1710725" cy="660627"/>
          </a:xfrm>
          <a:prstGeom prst="round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T"/>
          </a:p>
        </p:txBody>
      </p:sp>
      <p:sp>
        <p:nvSpPr>
          <p:cNvPr id="7" name="TextBox 6">
            <a:extLst>
              <a:ext uri="{FF2B5EF4-FFF2-40B4-BE49-F238E27FC236}">
                <a16:creationId xmlns:a16="http://schemas.microsoft.com/office/drawing/2014/main" id="{704A34B0-0A06-4652-86E9-CE9781F9833C}"/>
              </a:ext>
            </a:extLst>
          </p:cNvPr>
          <p:cNvSpPr txBox="1"/>
          <p:nvPr/>
        </p:nvSpPr>
        <p:spPr>
          <a:xfrm>
            <a:off x="857202" y="3368712"/>
            <a:ext cx="1011046" cy="276999"/>
          </a:xfrm>
          <a:prstGeom prst="rect">
            <a:avLst/>
          </a:prstGeom>
          <a:noFill/>
        </p:spPr>
        <p:txBody>
          <a:bodyPr wrap="none" rtlCol="0">
            <a:spAutoFit/>
          </a:bodyPr>
          <a:lstStyle/>
          <a:p>
            <a:r>
              <a:rPr lang="en-GB" sz="1200">
                <a:solidFill>
                  <a:schemeClr val="bg2"/>
                </a:solidFill>
                <a:latin typeface="+mn-lt"/>
              </a:rPr>
              <a:t>Rollback Task</a:t>
            </a:r>
            <a:endParaRPr lang="en-IT" sz="1200">
              <a:solidFill>
                <a:schemeClr val="bg2"/>
              </a:solidFill>
              <a:latin typeface="+mn-lt"/>
            </a:endParaRPr>
          </a:p>
        </p:txBody>
      </p:sp>
      <p:sp>
        <p:nvSpPr>
          <p:cNvPr id="8" name="Rounded Rectangle 6">
            <a:extLst>
              <a:ext uri="{FF2B5EF4-FFF2-40B4-BE49-F238E27FC236}">
                <a16:creationId xmlns:a16="http://schemas.microsoft.com/office/drawing/2014/main" id="{D0843BC3-DB6C-4DB6-A6A2-54C22E61AD07}"/>
              </a:ext>
            </a:extLst>
          </p:cNvPr>
          <p:cNvSpPr/>
          <p:nvPr/>
        </p:nvSpPr>
        <p:spPr>
          <a:xfrm>
            <a:off x="4215020" y="1405042"/>
            <a:ext cx="1710725" cy="660627"/>
          </a:xfrm>
          <a:prstGeom prst="round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T"/>
          </a:p>
        </p:txBody>
      </p:sp>
      <p:sp>
        <p:nvSpPr>
          <p:cNvPr id="9" name="TextBox 8">
            <a:extLst>
              <a:ext uri="{FF2B5EF4-FFF2-40B4-BE49-F238E27FC236}">
                <a16:creationId xmlns:a16="http://schemas.microsoft.com/office/drawing/2014/main" id="{D365FDCA-ACCA-491A-A2B3-CE8D4FBFC527}"/>
              </a:ext>
            </a:extLst>
          </p:cNvPr>
          <p:cNvSpPr txBox="1"/>
          <p:nvPr/>
        </p:nvSpPr>
        <p:spPr>
          <a:xfrm>
            <a:off x="4785015" y="1596854"/>
            <a:ext cx="570734" cy="276999"/>
          </a:xfrm>
          <a:prstGeom prst="rect">
            <a:avLst/>
          </a:prstGeom>
          <a:noFill/>
        </p:spPr>
        <p:txBody>
          <a:bodyPr wrap="none" rtlCol="0">
            <a:spAutoFit/>
          </a:bodyPr>
          <a:lstStyle/>
          <a:p>
            <a:r>
              <a:rPr lang="en-GB" sz="1200">
                <a:solidFill>
                  <a:schemeClr val="bg2"/>
                </a:solidFill>
                <a:latin typeface="+mn-lt"/>
              </a:rPr>
              <a:t>Target</a:t>
            </a:r>
            <a:endParaRPr lang="en-IT" sz="1200">
              <a:solidFill>
                <a:schemeClr val="bg2"/>
              </a:solidFill>
              <a:latin typeface="+mn-lt"/>
            </a:endParaRPr>
          </a:p>
        </p:txBody>
      </p:sp>
      <p:cxnSp>
        <p:nvCxnSpPr>
          <p:cNvPr id="11" name="Straight Arrow Connector 10">
            <a:extLst>
              <a:ext uri="{FF2B5EF4-FFF2-40B4-BE49-F238E27FC236}">
                <a16:creationId xmlns:a16="http://schemas.microsoft.com/office/drawing/2014/main" id="{60BCD3CC-E9FC-4FC8-92C7-63A0DC08CA23}"/>
              </a:ext>
            </a:extLst>
          </p:cNvPr>
          <p:cNvCxnSpPr>
            <a:cxnSpLocks/>
          </p:cNvCxnSpPr>
          <p:nvPr/>
        </p:nvCxnSpPr>
        <p:spPr>
          <a:xfrm>
            <a:off x="2254750" y="1596854"/>
            <a:ext cx="1894114"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A9AC5B-6E5D-48E7-8D6F-C0505822565A}"/>
              </a:ext>
            </a:extLst>
          </p:cNvPr>
          <p:cNvSpPr txBox="1"/>
          <p:nvPr/>
        </p:nvSpPr>
        <p:spPr>
          <a:xfrm>
            <a:off x="2739102" y="1347392"/>
            <a:ext cx="671804" cy="261610"/>
          </a:xfrm>
          <a:prstGeom prst="rect">
            <a:avLst/>
          </a:prstGeom>
          <a:noFill/>
        </p:spPr>
        <p:txBody>
          <a:bodyPr wrap="square" rtlCol="0">
            <a:spAutoFit/>
          </a:bodyPr>
          <a:lstStyle/>
          <a:p>
            <a:r>
              <a:rPr lang="en-US" sz="1100">
                <a:latin typeface="+mn-lt"/>
              </a:rPr>
              <a:t>Create</a:t>
            </a:r>
          </a:p>
        </p:txBody>
      </p:sp>
      <p:cxnSp>
        <p:nvCxnSpPr>
          <p:cNvPr id="13" name="Straight Arrow Connector 12">
            <a:extLst>
              <a:ext uri="{FF2B5EF4-FFF2-40B4-BE49-F238E27FC236}">
                <a16:creationId xmlns:a16="http://schemas.microsoft.com/office/drawing/2014/main" id="{24B1794E-E13E-4EA1-9208-151A0AE70312}"/>
              </a:ext>
            </a:extLst>
          </p:cNvPr>
          <p:cNvCxnSpPr>
            <a:cxnSpLocks/>
          </p:cNvCxnSpPr>
          <p:nvPr/>
        </p:nvCxnSpPr>
        <p:spPr>
          <a:xfrm flipH="1">
            <a:off x="2269408" y="1959429"/>
            <a:ext cx="1822444"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49F89E8-4B85-464D-8B34-C717B2D6089B}"/>
              </a:ext>
            </a:extLst>
          </p:cNvPr>
          <p:cNvSpPr txBox="1"/>
          <p:nvPr/>
        </p:nvSpPr>
        <p:spPr>
          <a:xfrm>
            <a:off x="2665195" y="1725811"/>
            <a:ext cx="862141" cy="261610"/>
          </a:xfrm>
          <a:prstGeom prst="rect">
            <a:avLst/>
          </a:prstGeom>
          <a:noFill/>
        </p:spPr>
        <p:txBody>
          <a:bodyPr wrap="square" rtlCol="0">
            <a:spAutoFit/>
          </a:bodyPr>
          <a:lstStyle/>
          <a:p>
            <a:r>
              <a:rPr lang="en-US" sz="1100">
                <a:latin typeface="+mn-lt"/>
              </a:rPr>
              <a:t>Response</a:t>
            </a:r>
          </a:p>
        </p:txBody>
      </p:sp>
      <p:sp>
        <p:nvSpPr>
          <p:cNvPr id="20" name="Rounded Rectangle 6">
            <a:extLst>
              <a:ext uri="{FF2B5EF4-FFF2-40B4-BE49-F238E27FC236}">
                <a16:creationId xmlns:a16="http://schemas.microsoft.com/office/drawing/2014/main" id="{5FD186AB-A89D-4A70-AD50-1D1FF8A49535}"/>
              </a:ext>
            </a:extLst>
          </p:cNvPr>
          <p:cNvSpPr/>
          <p:nvPr/>
        </p:nvSpPr>
        <p:spPr>
          <a:xfrm>
            <a:off x="954470" y="1940589"/>
            <a:ext cx="825760" cy="400109"/>
          </a:xfrm>
          <a:prstGeom prst="roundRect">
            <a:avLst/>
          </a:prstGeom>
          <a:solidFill>
            <a:schemeClr val="tx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T">
              <a:solidFill>
                <a:schemeClr val="bg2"/>
              </a:solidFill>
            </a:endParaRPr>
          </a:p>
        </p:txBody>
      </p:sp>
      <p:sp>
        <p:nvSpPr>
          <p:cNvPr id="21" name="TextBox 20">
            <a:extLst>
              <a:ext uri="{FF2B5EF4-FFF2-40B4-BE49-F238E27FC236}">
                <a16:creationId xmlns:a16="http://schemas.microsoft.com/office/drawing/2014/main" id="{6C676F2B-827A-4A59-9FFD-FE0122165B81}"/>
              </a:ext>
            </a:extLst>
          </p:cNvPr>
          <p:cNvSpPr txBox="1"/>
          <p:nvPr/>
        </p:nvSpPr>
        <p:spPr>
          <a:xfrm>
            <a:off x="988652" y="1940588"/>
            <a:ext cx="776175" cy="400110"/>
          </a:xfrm>
          <a:prstGeom prst="rect">
            <a:avLst/>
          </a:prstGeom>
          <a:noFill/>
        </p:spPr>
        <p:txBody>
          <a:bodyPr wrap="none" rtlCol="0">
            <a:spAutoFit/>
          </a:bodyPr>
          <a:lstStyle/>
          <a:p>
            <a:pPr algn="ctr"/>
            <a:r>
              <a:rPr lang="en-GB" sz="1000">
                <a:solidFill>
                  <a:schemeClr val="bg2"/>
                </a:solidFill>
                <a:latin typeface="+mn-lt"/>
              </a:rPr>
              <a:t>Output:</a:t>
            </a:r>
          </a:p>
          <a:p>
            <a:pPr algn="ctr"/>
            <a:r>
              <a:rPr lang="en-GB" sz="1000" err="1">
                <a:solidFill>
                  <a:schemeClr val="bg2"/>
                </a:solidFill>
                <a:latin typeface="+mn-lt"/>
              </a:rPr>
              <a:t>ResourceID</a:t>
            </a:r>
            <a:endParaRPr lang="en-IT" sz="1000">
              <a:solidFill>
                <a:schemeClr val="bg2"/>
              </a:solidFill>
              <a:latin typeface="+mn-lt"/>
            </a:endParaRPr>
          </a:p>
        </p:txBody>
      </p:sp>
      <p:sp>
        <p:nvSpPr>
          <p:cNvPr id="22" name="Rounded Rectangle 6">
            <a:extLst>
              <a:ext uri="{FF2B5EF4-FFF2-40B4-BE49-F238E27FC236}">
                <a16:creationId xmlns:a16="http://schemas.microsoft.com/office/drawing/2014/main" id="{8CE3062E-1B78-49C0-B4C1-CFD3DF4318D8}"/>
              </a:ext>
            </a:extLst>
          </p:cNvPr>
          <p:cNvSpPr/>
          <p:nvPr/>
        </p:nvSpPr>
        <p:spPr>
          <a:xfrm>
            <a:off x="954470" y="2820776"/>
            <a:ext cx="825760" cy="400109"/>
          </a:xfrm>
          <a:prstGeom prst="roundRect">
            <a:avLst/>
          </a:prstGeom>
          <a:solidFill>
            <a:schemeClr val="tx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T">
              <a:solidFill>
                <a:schemeClr val="bg2"/>
              </a:solidFill>
            </a:endParaRPr>
          </a:p>
        </p:txBody>
      </p:sp>
      <p:sp>
        <p:nvSpPr>
          <p:cNvPr id="23" name="TextBox 22">
            <a:extLst>
              <a:ext uri="{FF2B5EF4-FFF2-40B4-BE49-F238E27FC236}">
                <a16:creationId xmlns:a16="http://schemas.microsoft.com/office/drawing/2014/main" id="{2651F84E-E406-4AC6-822E-302E6D2E5EDA}"/>
              </a:ext>
            </a:extLst>
          </p:cNvPr>
          <p:cNvSpPr txBox="1"/>
          <p:nvPr/>
        </p:nvSpPr>
        <p:spPr>
          <a:xfrm>
            <a:off x="988652" y="2820775"/>
            <a:ext cx="776175" cy="400110"/>
          </a:xfrm>
          <a:prstGeom prst="rect">
            <a:avLst/>
          </a:prstGeom>
          <a:noFill/>
        </p:spPr>
        <p:txBody>
          <a:bodyPr wrap="none" rtlCol="0">
            <a:spAutoFit/>
          </a:bodyPr>
          <a:lstStyle/>
          <a:p>
            <a:pPr algn="ctr"/>
            <a:r>
              <a:rPr lang="en-GB" sz="1000">
                <a:solidFill>
                  <a:schemeClr val="bg2"/>
                </a:solidFill>
                <a:latin typeface="+mn-lt"/>
              </a:rPr>
              <a:t>Input:</a:t>
            </a:r>
          </a:p>
          <a:p>
            <a:pPr algn="ctr"/>
            <a:r>
              <a:rPr lang="en-GB" sz="1000" err="1">
                <a:solidFill>
                  <a:schemeClr val="bg2"/>
                </a:solidFill>
                <a:latin typeface="+mn-lt"/>
              </a:rPr>
              <a:t>ResourceID</a:t>
            </a:r>
            <a:endParaRPr lang="en-IT" sz="1000">
              <a:solidFill>
                <a:schemeClr val="bg2"/>
              </a:solidFill>
              <a:latin typeface="+mn-lt"/>
            </a:endParaRPr>
          </a:p>
        </p:txBody>
      </p:sp>
      <p:cxnSp>
        <p:nvCxnSpPr>
          <p:cNvPr id="24" name="Straight Arrow Connector 23">
            <a:extLst>
              <a:ext uri="{FF2B5EF4-FFF2-40B4-BE49-F238E27FC236}">
                <a16:creationId xmlns:a16="http://schemas.microsoft.com/office/drawing/2014/main" id="{983976D4-6C03-4F2E-A64C-4D4CDF6DC076}"/>
              </a:ext>
            </a:extLst>
          </p:cNvPr>
          <p:cNvCxnSpPr>
            <a:cxnSpLocks/>
            <a:stCxn id="21" idx="2"/>
            <a:endCxn id="23" idx="0"/>
          </p:cNvCxnSpPr>
          <p:nvPr/>
        </p:nvCxnSpPr>
        <p:spPr>
          <a:xfrm>
            <a:off x="1376740" y="2340698"/>
            <a:ext cx="0" cy="48007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275C48-49C1-46D2-A100-DF291F5BCCC8}"/>
              </a:ext>
            </a:extLst>
          </p:cNvPr>
          <p:cNvCxnSpPr>
            <a:cxnSpLocks/>
          </p:cNvCxnSpPr>
          <p:nvPr/>
        </p:nvCxnSpPr>
        <p:spPr>
          <a:xfrm flipV="1">
            <a:off x="2254750" y="2113384"/>
            <a:ext cx="1894114" cy="1198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69B23AB-F2CA-47A1-9FDC-19F2B8019CDD}"/>
              </a:ext>
            </a:extLst>
          </p:cNvPr>
          <p:cNvSpPr txBox="1"/>
          <p:nvPr/>
        </p:nvSpPr>
        <p:spPr>
          <a:xfrm rot="19608954">
            <a:off x="2754283" y="2521190"/>
            <a:ext cx="691821" cy="261610"/>
          </a:xfrm>
          <a:prstGeom prst="rect">
            <a:avLst/>
          </a:prstGeom>
          <a:noFill/>
        </p:spPr>
        <p:txBody>
          <a:bodyPr wrap="square" rtlCol="0">
            <a:spAutoFit/>
          </a:bodyPr>
          <a:lstStyle/>
          <a:p>
            <a:r>
              <a:rPr lang="en-US" sz="1100">
                <a:latin typeface="+mn-lt"/>
              </a:rPr>
              <a:t>Delete</a:t>
            </a:r>
          </a:p>
        </p:txBody>
      </p:sp>
      <p:pic>
        <p:nvPicPr>
          <p:cNvPr id="31" name="Picture 30">
            <a:extLst>
              <a:ext uri="{FF2B5EF4-FFF2-40B4-BE49-F238E27FC236}">
                <a16:creationId xmlns:a16="http://schemas.microsoft.com/office/drawing/2014/main" id="{89BAF78E-8DF7-44EC-A451-481C7E808D54}"/>
              </a:ext>
            </a:extLst>
          </p:cNvPr>
          <p:cNvPicPr>
            <a:picLocks noChangeAspect="1"/>
          </p:cNvPicPr>
          <p:nvPr/>
        </p:nvPicPr>
        <p:blipFill>
          <a:blip r:embed="rId3"/>
          <a:stretch>
            <a:fillRect/>
          </a:stretch>
        </p:blipFill>
        <p:spPr>
          <a:xfrm>
            <a:off x="4215019" y="3616496"/>
            <a:ext cx="1717139" cy="459317"/>
          </a:xfrm>
          <a:prstGeom prst="rect">
            <a:avLst/>
          </a:prstGeom>
        </p:spPr>
      </p:pic>
    </p:spTree>
    <p:extLst>
      <p:ext uri="{BB962C8B-B14F-4D97-AF65-F5344CB8AC3E}">
        <p14:creationId xmlns:p14="http://schemas.microsoft.com/office/powerpoint/2010/main" val="23673050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4416-F258-5D44-8989-DBB5ED1E8D12}"/>
              </a:ext>
            </a:extLst>
          </p:cNvPr>
          <p:cNvSpPr>
            <a:spLocks noGrp="1"/>
          </p:cNvSpPr>
          <p:nvPr>
            <p:ph type="title"/>
          </p:nvPr>
        </p:nvSpPr>
        <p:spPr/>
        <p:txBody>
          <a:bodyPr/>
          <a:lstStyle/>
          <a:p>
            <a:r>
              <a:rPr lang="en-IT" dirty="0"/>
              <a:t>Example Scenario</a:t>
            </a:r>
          </a:p>
        </p:txBody>
      </p:sp>
      <p:sp>
        <p:nvSpPr>
          <p:cNvPr id="3" name="TextBox 2">
            <a:extLst>
              <a:ext uri="{FF2B5EF4-FFF2-40B4-BE49-F238E27FC236}">
                <a16:creationId xmlns:a16="http://schemas.microsoft.com/office/drawing/2014/main" id="{5FC520FB-0CFD-D34D-855F-45D5FF98D051}"/>
              </a:ext>
            </a:extLst>
          </p:cNvPr>
          <p:cNvSpPr txBox="1"/>
          <p:nvPr/>
        </p:nvSpPr>
        <p:spPr>
          <a:xfrm>
            <a:off x="490959" y="1199295"/>
            <a:ext cx="3131199" cy="2292935"/>
          </a:xfrm>
          <a:prstGeom prst="rect">
            <a:avLst/>
          </a:prstGeom>
          <a:noFill/>
        </p:spPr>
        <p:txBody>
          <a:bodyPr wrap="square" rtlCol="0">
            <a:spAutoFit/>
          </a:bodyPr>
          <a:lstStyle/>
          <a:p>
            <a:r>
              <a:rPr lang="en-US" sz="1100" b="1">
                <a:latin typeface="+mn-lt"/>
              </a:rPr>
              <a:t>Scenario:</a:t>
            </a:r>
          </a:p>
          <a:p>
            <a:r>
              <a:rPr lang="en-US" sz="1100">
                <a:latin typeface="+mn-lt"/>
              </a:rPr>
              <a:t>Claim an HTTP endpoint in </a:t>
            </a:r>
            <a:r>
              <a:rPr lang="en-US" sz="1100" err="1">
                <a:latin typeface="+mn-lt"/>
              </a:rPr>
              <a:t>Intersight</a:t>
            </a:r>
            <a:r>
              <a:rPr lang="en-US" sz="1100">
                <a:latin typeface="+mn-lt"/>
              </a:rPr>
              <a:t> using the API and rollback execution</a:t>
            </a:r>
          </a:p>
          <a:p>
            <a:endParaRPr lang="en-US" sz="1100">
              <a:latin typeface="+mn-lt"/>
            </a:endParaRPr>
          </a:p>
          <a:p>
            <a:r>
              <a:rPr lang="en-US" sz="1100" b="1">
                <a:latin typeface="+mn-lt"/>
              </a:rPr>
              <a:t>Web API Request Target:</a:t>
            </a:r>
          </a:p>
          <a:p>
            <a:r>
              <a:rPr lang="en-US" sz="1100" err="1">
                <a:latin typeface="+mn-lt"/>
              </a:rPr>
              <a:t>Intersight</a:t>
            </a:r>
            <a:endParaRPr lang="en-US" sz="1100">
              <a:latin typeface="+mn-lt"/>
            </a:endParaRPr>
          </a:p>
          <a:p>
            <a:endParaRPr lang="en-US" sz="1100">
              <a:latin typeface="+mn-lt"/>
            </a:endParaRPr>
          </a:p>
          <a:p>
            <a:r>
              <a:rPr lang="en-US" sz="1100" b="1">
                <a:latin typeface="+mn-lt"/>
              </a:rPr>
              <a:t>HTTP Target:</a:t>
            </a:r>
          </a:p>
          <a:p>
            <a:r>
              <a:rPr lang="en-US" sz="1100">
                <a:latin typeface="+mn-lt"/>
              </a:rPr>
              <a:t>Endpoint: </a:t>
            </a:r>
            <a:r>
              <a:rPr lang="en-US" sz="1100">
                <a:latin typeface="+mn-lt"/>
                <a:hlinkClick r:id="rId3"/>
              </a:rPr>
              <a:t>https://httpbin.org</a:t>
            </a:r>
            <a:endParaRPr lang="en-US" sz="1100">
              <a:latin typeface="+mn-lt"/>
            </a:endParaRPr>
          </a:p>
          <a:p>
            <a:r>
              <a:rPr lang="en-US" sz="1100">
                <a:latin typeface="+mn-lt"/>
              </a:rPr>
              <a:t>Name: </a:t>
            </a:r>
            <a:r>
              <a:rPr lang="en-US" sz="1100" err="1">
                <a:latin typeface="+mn-lt"/>
              </a:rPr>
              <a:t>httpbin</a:t>
            </a:r>
            <a:endParaRPr lang="en-US" sz="1100">
              <a:latin typeface="+mn-lt"/>
            </a:endParaRPr>
          </a:p>
          <a:p>
            <a:r>
              <a:rPr lang="en-US" sz="1100">
                <a:latin typeface="+mn-lt"/>
              </a:rPr>
              <a:t>Unauthenticated</a:t>
            </a:r>
          </a:p>
          <a:p>
            <a:r>
              <a:rPr lang="en-US" sz="1100">
                <a:latin typeface="+mn-lt"/>
              </a:rPr>
              <a:t>Direct connection (no </a:t>
            </a:r>
            <a:r>
              <a:rPr lang="en-US" sz="1100" err="1">
                <a:latin typeface="+mn-lt"/>
              </a:rPr>
              <a:t>Intersight</a:t>
            </a:r>
            <a:r>
              <a:rPr lang="en-US" sz="1100">
                <a:latin typeface="+mn-lt"/>
              </a:rPr>
              <a:t> Assist)</a:t>
            </a:r>
          </a:p>
          <a:p>
            <a:endParaRPr lang="en-US" sz="1100">
              <a:latin typeface="+mn-lt"/>
            </a:endParaRPr>
          </a:p>
        </p:txBody>
      </p:sp>
      <p:pic>
        <p:nvPicPr>
          <p:cNvPr id="4" name="Picture 3">
            <a:extLst>
              <a:ext uri="{FF2B5EF4-FFF2-40B4-BE49-F238E27FC236}">
                <a16:creationId xmlns:a16="http://schemas.microsoft.com/office/drawing/2014/main" id="{992B7336-53E6-324C-B362-83F24D7ECD34}"/>
              </a:ext>
            </a:extLst>
          </p:cNvPr>
          <p:cNvPicPr>
            <a:picLocks noChangeAspect="1"/>
          </p:cNvPicPr>
          <p:nvPr/>
        </p:nvPicPr>
        <p:blipFill>
          <a:blip r:embed="rId4"/>
          <a:stretch>
            <a:fillRect/>
          </a:stretch>
        </p:blipFill>
        <p:spPr>
          <a:xfrm>
            <a:off x="3843047" y="1199295"/>
            <a:ext cx="4719317" cy="2744909"/>
          </a:xfrm>
          <a:prstGeom prst="rect">
            <a:avLst/>
          </a:prstGeom>
        </p:spPr>
      </p:pic>
    </p:spTree>
    <p:extLst>
      <p:ext uri="{BB962C8B-B14F-4D97-AF65-F5344CB8AC3E}">
        <p14:creationId xmlns:p14="http://schemas.microsoft.com/office/powerpoint/2010/main" val="1664315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FAA5-F526-1D44-BB75-184E90BF01B0}"/>
              </a:ext>
            </a:extLst>
          </p:cNvPr>
          <p:cNvSpPr>
            <a:spLocks noGrp="1"/>
          </p:cNvSpPr>
          <p:nvPr>
            <p:ph type="title"/>
          </p:nvPr>
        </p:nvSpPr>
        <p:spPr/>
        <p:txBody>
          <a:bodyPr/>
          <a:lstStyle/>
          <a:p>
            <a:r>
              <a:rPr lang="en-IT" dirty="0"/>
              <a:t>REST API Call to Claim a Target in Intersight</a:t>
            </a:r>
          </a:p>
        </p:txBody>
      </p:sp>
      <p:sp>
        <p:nvSpPr>
          <p:cNvPr id="3" name="TextBox 2">
            <a:extLst>
              <a:ext uri="{FF2B5EF4-FFF2-40B4-BE49-F238E27FC236}">
                <a16:creationId xmlns:a16="http://schemas.microsoft.com/office/drawing/2014/main" id="{35A1E902-C83E-F048-8216-2E2F2CACB778}"/>
              </a:ext>
            </a:extLst>
          </p:cNvPr>
          <p:cNvSpPr txBox="1"/>
          <p:nvPr/>
        </p:nvSpPr>
        <p:spPr>
          <a:xfrm>
            <a:off x="437766" y="1022086"/>
            <a:ext cx="3967627" cy="3647152"/>
          </a:xfrm>
          <a:prstGeom prst="rect">
            <a:avLst/>
          </a:prstGeom>
          <a:noFill/>
        </p:spPr>
        <p:txBody>
          <a:bodyPr wrap="square" rtlCol="0">
            <a:spAutoFit/>
          </a:bodyPr>
          <a:lstStyle/>
          <a:p>
            <a:r>
              <a:rPr lang="en-US" sz="1100" b="1">
                <a:latin typeface="+mn-lt"/>
              </a:rPr>
              <a:t>Method: </a:t>
            </a:r>
            <a:r>
              <a:rPr lang="en-US" sz="1100">
                <a:latin typeface="+mn-lt"/>
              </a:rPr>
              <a:t>POST</a:t>
            </a:r>
          </a:p>
          <a:p>
            <a:r>
              <a:rPr lang="en-US" sz="1100" b="1">
                <a:latin typeface="+mn-lt"/>
              </a:rPr>
              <a:t>Path: </a:t>
            </a:r>
            <a:r>
              <a:rPr lang="en-US" sz="1100">
                <a:latin typeface="+mn-lt"/>
              </a:rPr>
              <a:t>/</a:t>
            </a:r>
            <a:r>
              <a:rPr lang="en-US" sz="1100" err="1">
                <a:latin typeface="+mn-lt"/>
              </a:rPr>
              <a:t>api</a:t>
            </a:r>
            <a:r>
              <a:rPr lang="en-US" sz="1100">
                <a:latin typeface="+mn-lt"/>
              </a:rPr>
              <a:t>/v1/asset/Targets</a:t>
            </a:r>
          </a:p>
          <a:p>
            <a:r>
              <a:rPr lang="en-US" sz="1100" b="1">
                <a:latin typeface="+mn-lt"/>
              </a:rPr>
              <a:t>JSON Payload:</a:t>
            </a:r>
          </a:p>
          <a:p>
            <a:endParaRPr lang="en-US" sz="1100" b="1">
              <a:latin typeface="+mn-lt"/>
            </a:endParaRPr>
          </a:p>
          <a:p>
            <a:r>
              <a:rPr lang="en-US" sz="1100">
                <a:latin typeface="Courier" pitchFamily="2" charset="0"/>
              </a:rPr>
              <a:t>{</a:t>
            </a:r>
          </a:p>
          <a:p>
            <a:r>
              <a:rPr lang="en-US" sz="1100">
                <a:latin typeface="Courier" pitchFamily="2" charset="0"/>
              </a:rPr>
              <a:t>  "Connections": [</a:t>
            </a:r>
          </a:p>
          <a:p>
            <a:r>
              <a:rPr lang="en-US" sz="1100">
                <a:latin typeface="Courier" pitchFamily="2" charset="0"/>
              </a:rPr>
              <a:t>    {</a:t>
            </a:r>
          </a:p>
          <a:p>
            <a:r>
              <a:rPr lang="en-US" sz="1100">
                <a:latin typeface="Courier" pitchFamily="2" charset="0"/>
              </a:rPr>
              <a:t>      "</a:t>
            </a:r>
            <a:r>
              <a:rPr lang="en-US" sz="1100" err="1">
                <a:latin typeface="Courier" pitchFamily="2" charset="0"/>
              </a:rPr>
              <a:t>ManagementAddress</a:t>
            </a:r>
            <a:r>
              <a:rPr lang="en-US" sz="1100">
                <a:latin typeface="Courier" pitchFamily="2" charset="0"/>
              </a:rPr>
              <a:t>": "</a:t>
            </a:r>
            <a:r>
              <a:rPr lang="en-US" sz="1100" err="1">
                <a:latin typeface="Courier" pitchFamily="2" charset="0"/>
              </a:rPr>
              <a:t>httpbin.org</a:t>
            </a:r>
            <a:r>
              <a:rPr lang="en-US" sz="1100">
                <a:latin typeface="Courier" pitchFamily="2" charset="0"/>
              </a:rPr>
              <a:t>",</a:t>
            </a:r>
          </a:p>
          <a:p>
            <a:r>
              <a:rPr lang="en-US" sz="1100">
                <a:latin typeface="Courier" pitchFamily="2" charset="0"/>
              </a:rPr>
              <a:t>      "Port": 443,</a:t>
            </a:r>
          </a:p>
          <a:p>
            <a:r>
              <a:rPr lang="en-US" sz="1100">
                <a:latin typeface="Courier" pitchFamily="2" charset="0"/>
              </a:rPr>
              <a:t>      "</a:t>
            </a:r>
            <a:r>
              <a:rPr lang="en-US" sz="1100" err="1">
                <a:latin typeface="Courier" pitchFamily="2" charset="0"/>
              </a:rPr>
              <a:t>IsSecure</a:t>
            </a:r>
            <a:r>
              <a:rPr lang="en-US" sz="1100">
                <a:latin typeface="Courier" pitchFamily="2" charset="0"/>
              </a:rPr>
              <a:t>": true,</a:t>
            </a:r>
          </a:p>
          <a:p>
            <a:r>
              <a:rPr lang="en-US" sz="1100">
                <a:latin typeface="Courier" pitchFamily="2" charset="0"/>
              </a:rPr>
              <a:t>      "Credential": {</a:t>
            </a:r>
          </a:p>
          <a:p>
            <a:r>
              <a:rPr lang="en-US" sz="1100">
                <a:latin typeface="Courier" pitchFamily="2" charset="0"/>
              </a:rPr>
              <a:t>        "</a:t>
            </a:r>
            <a:r>
              <a:rPr lang="en-US" sz="1100" err="1">
                <a:latin typeface="Courier" pitchFamily="2" charset="0"/>
              </a:rPr>
              <a:t>ObjectType</a:t>
            </a:r>
            <a:r>
              <a:rPr lang="en-US" sz="1100">
                <a:latin typeface="Courier" pitchFamily="2" charset="0"/>
              </a:rPr>
              <a:t>": "</a:t>
            </a:r>
            <a:r>
              <a:rPr lang="en-US" sz="1100" err="1">
                <a:latin typeface="Courier" pitchFamily="2" charset="0"/>
              </a:rPr>
              <a:t>asset.NoAuthenticationCredential</a:t>
            </a:r>
            <a:r>
              <a:rPr lang="en-US" sz="1100">
                <a:latin typeface="Courier" pitchFamily="2" charset="0"/>
              </a:rPr>
              <a:t>"</a:t>
            </a:r>
          </a:p>
          <a:p>
            <a:r>
              <a:rPr lang="en-US" sz="1100">
                <a:latin typeface="Courier" pitchFamily="2" charset="0"/>
              </a:rPr>
              <a:t>      },</a:t>
            </a:r>
          </a:p>
          <a:p>
            <a:r>
              <a:rPr lang="en-US" sz="1100">
                <a:latin typeface="Courier" pitchFamily="2" charset="0"/>
              </a:rPr>
              <a:t>      "</a:t>
            </a:r>
            <a:r>
              <a:rPr lang="en-US" sz="1100" err="1">
                <a:latin typeface="Courier" pitchFamily="2" charset="0"/>
              </a:rPr>
              <a:t>ObjectType</a:t>
            </a:r>
            <a:r>
              <a:rPr lang="en-US" sz="1100">
                <a:latin typeface="Courier" pitchFamily="2" charset="0"/>
              </a:rPr>
              <a:t>": "</a:t>
            </a:r>
            <a:r>
              <a:rPr lang="en-US" sz="1100" err="1">
                <a:latin typeface="Courier" pitchFamily="2" charset="0"/>
              </a:rPr>
              <a:t>asset.HttpConnection</a:t>
            </a:r>
            <a:r>
              <a:rPr lang="en-US" sz="1100">
                <a:latin typeface="Courier" pitchFamily="2" charset="0"/>
              </a:rPr>
              <a:t>"</a:t>
            </a:r>
          </a:p>
          <a:p>
            <a:r>
              <a:rPr lang="en-US" sz="1100">
                <a:latin typeface="Courier" pitchFamily="2" charset="0"/>
              </a:rPr>
              <a:t>    }</a:t>
            </a:r>
          </a:p>
          <a:p>
            <a:r>
              <a:rPr lang="en-US" sz="1100">
                <a:latin typeface="Courier" pitchFamily="2" charset="0"/>
              </a:rPr>
              <a:t>  ],</a:t>
            </a:r>
          </a:p>
          <a:p>
            <a:r>
              <a:rPr lang="en-US" sz="1100">
                <a:latin typeface="Courier" pitchFamily="2" charset="0"/>
              </a:rPr>
              <a:t>  "</a:t>
            </a:r>
            <a:r>
              <a:rPr lang="en-US" sz="1100" err="1">
                <a:latin typeface="Courier" pitchFamily="2" charset="0"/>
              </a:rPr>
              <a:t>TargetType</a:t>
            </a:r>
            <a:r>
              <a:rPr lang="en-US" sz="1100">
                <a:latin typeface="Courier" pitchFamily="2" charset="0"/>
              </a:rPr>
              <a:t>": "</a:t>
            </a:r>
            <a:r>
              <a:rPr lang="en-US" sz="1100" err="1">
                <a:latin typeface="Courier" pitchFamily="2" charset="0"/>
              </a:rPr>
              <a:t>HTTPEndpoint</a:t>
            </a:r>
            <a:r>
              <a:rPr lang="en-US" sz="1100">
                <a:latin typeface="Courier" pitchFamily="2" charset="0"/>
              </a:rPr>
              <a:t>",</a:t>
            </a:r>
          </a:p>
          <a:p>
            <a:r>
              <a:rPr lang="en-US" sz="1100">
                <a:latin typeface="Courier" pitchFamily="2" charset="0"/>
              </a:rPr>
              <a:t>  "</a:t>
            </a:r>
            <a:r>
              <a:rPr lang="en-US" sz="1100" err="1">
                <a:latin typeface="Courier" pitchFamily="2" charset="0"/>
              </a:rPr>
              <a:t>ManagementLocation</a:t>
            </a:r>
            <a:r>
              <a:rPr lang="en-US" sz="1100">
                <a:latin typeface="Courier" pitchFamily="2" charset="0"/>
              </a:rPr>
              <a:t>": "</a:t>
            </a:r>
            <a:r>
              <a:rPr lang="en-US" sz="1100" err="1">
                <a:latin typeface="Courier" pitchFamily="2" charset="0"/>
              </a:rPr>
              <a:t>Intersight</a:t>
            </a:r>
            <a:r>
              <a:rPr lang="en-US" sz="1100">
                <a:latin typeface="Courier" pitchFamily="2" charset="0"/>
              </a:rPr>
              <a:t>",</a:t>
            </a:r>
          </a:p>
          <a:p>
            <a:r>
              <a:rPr lang="en-US" sz="1100">
                <a:latin typeface="Courier" pitchFamily="2" charset="0"/>
              </a:rPr>
              <a:t>  "Name": "</a:t>
            </a:r>
            <a:r>
              <a:rPr lang="en-US" sz="1100" err="1">
                <a:latin typeface="Courier" pitchFamily="2" charset="0"/>
              </a:rPr>
              <a:t>httpbin</a:t>
            </a:r>
            <a:r>
              <a:rPr lang="en-US" sz="1100">
                <a:latin typeface="Courier" pitchFamily="2" charset="0"/>
              </a:rPr>
              <a:t>"</a:t>
            </a:r>
          </a:p>
          <a:p>
            <a:r>
              <a:rPr lang="en-US" sz="1100">
                <a:latin typeface="Courier" pitchFamily="2" charset="0"/>
              </a:rPr>
              <a:t>}</a:t>
            </a:r>
          </a:p>
        </p:txBody>
      </p:sp>
      <p:sp>
        <p:nvSpPr>
          <p:cNvPr id="4" name="TextBox 3">
            <a:extLst>
              <a:ext uri="{FF2B5EF4-FFF2-40B4-BE49-F238E27FC236}">
                <a16:creationId xmlns:a16="http://schemas.microsoft.com/office/drawing/2014/main" id="{09530FB5-CE11-6949-8184-FF5BA491EE25}"/>
              </a:ext>
            </a:extLst>
          </p:cNvPr>
          <p:cNvSpPr txBox="1"/>
          <p:nvPr/>
        </p:nvSpPr>
        <p:spPr>
          <a:xfrm>
            <a:off x="4738607" y="1065154"/>
            <a:ext cx="3967627" cy="3647152"/>
          </a:xfrm>
          <a:prstGeom prst="rect">
            <a:avLst/>
          </a:prstGeom>
          <a:noFill/>
        </p:spPr>
        <p:txBody>
          <a:bodyPr wrap="square" rtlCol="0">
            <a:spAutoFit/>
          </a:bodyPr>
          <a:lstStyle/>
          <a:p>
            <a:r>
              <a:rPr lang="en-US" sz="1100" b="1">
                <a:latin typeface="+mn-lt"/>
              </a:rPr>
              <a:t>Sample Response </a:t>
            </a:r>
            <a:r>
              <a:rPr lang="en-US" sz="1100">
                <a:latin typeface="+mn-lt"/>
              </a:rPr>
              <a:t>(partial information shown)</a:t>
            </a:r>
          </a:p>
          <a:p>
            <a:endParaRPr lang="en-US" sz="1100" b="1">
              <a:latin typeface="+mn-lt"/>
            </a:endParaRPr>
          </a:p>
          <a:p>
            <a:r>
              <a:rPr lang="en-US" sz="1100">
                <a:latin typeface="Courier" pitchFamily="2" charset="0"/>
              </a:rPr>
              <a:t>{</a:t>
            </a:r>
          </a:p>
          <a:p>
            <a:r>
              <a:rPr lang="en-US" sz="1100">
                <a:latin typeface="Courier" pitchFamily="2" charset="0"/>
              </a:rPr>
              <a:t>  "</a:t>
            </a:r>
            <a:r>
              <a:rPr lang="en-US" sz="1100" err="1">
                <a:latin typeface="Courier" pitchFamily="2" charset="0"/>
              </a:rPr>
              <a:t>Moid</a:t>
            </a:r>
            <a:r>
              <a:rPr lang="en-US" sz="1100">
                <a:latin typeface="Courier" pitchFamily="2" charset="0"/>
              </a:rPr>
              <a:t>": "60d25b3e6f72612d316c836f",</a:t>
            </a:r>
          </a:p>
          <a:p>
            <a:r>
              <a:rPr lang="en-US" sz="1100">
                <a:latin typeface="Courier" pitchFamily="2" charset="0"/>
              </a:rPr>
              <a:t>  "</a:t>
            </a:r>
            <a:r>
              <a:rPr lang="en-US" sz="1100" err="1">
                <a:latin typeface="Courier" pitchFamily="2" charset="0"/>
              </a:rPr>
              <a:t>ObjectType</a:t>
            </a:r>
            <a:r>
              <a:rPr lang="en-US" sz="1100">
                <a:latin typeface="Courier" pitchFamily="2" charset="0"/>
              </a:rPr>
              <a:t>": "</a:t>
            </a:r>
            <a:r>
              <a:rPr lang="en-US" sz="1100" err="1">
                <a:latin typeface="Courier" pitchFamily="2" charset="0"/>
              </a:rPr>
              <a:t>asset.Target</a:t>
            </a:r>
            <a:r>
              <a:rPr lang="en-US" sz="1100">
                <a:latin typeface="Courier" pitchFamily="2" charset="0"/>
              </a:rPr>
              <a:t>",</a:t>
            </a:r>
          </a:p>
          <a:p>
            <a:r>
              <a:rPr lang="en-US" sz="1100">
                <a:latin typeface="Courier" pitchFamily="2" charset="0"/>
              </a:rPr>
              <a:t>  "</a:t>
            </a:r>
            <a:r>
              <a:rPr lang="en-US" sz="1100" err="1">
                <a:latin typeface="Courier" pitchFamily="2" charset="0"/>
              </a:rPr>
              <a:t>ClassId</a:t>
            </a:r>
            <a:r>
              <a:rPr lang="en-US" sz="1100">
                <a:latin typeface="Courier" pitchFamily="2" charset="0"/>
              </a:rPr>
              <a:t>": "</a:t>
            </a:r>
            <a:r>
              <a:rPr lang="en-US" sz="1100" err="1">
                <a:latin typeface="Courier" pitchFamily="2" charset="0"/>
              </a:rPr>
              <a:t>asset.Target</a:t>
            </a:r>
            <a:r>
              <a:rPr lang="en-US" sz="1100">
                <a:latin typeface="Courier" pitchFamily="2" charset="0"/>
              </a:rPr>
              <a:t>",</a:t>
            </a:r>
          </a:p>
          <a:p>
            <a:r>
              <a:rPr lang="en-US" sz="1100">
                <a:latin typeface="Courier" pitchFamily="2" charset="0"/>
              </a:rPr>
              <a:t>  […]</a:t>
            </a:r>
          </a:p>
          <a:p>
            <a:r>
              <a:rPr lang="en-US" sz="1100">
                <a:latin typeface="Courier" pitchFamily="2" charset="0"/>
              </a:rPr>
              <a:t>  "Connections": [</a:t>
            </a:r>
          </a:p>
          <a:p>
            <a:r>
              <a:rPr lang="en-US" sz="1100">
                <a:latin typeface="Courier" pitchFamily="2" charset="0"/>
              </a:rPr>
              <a:t>    {</a:t>
            </a:r>
          </a:p>
          <a:p>
            <a:r>
              <a:rPr lang="en-US" sz="1100">
                <a:latin typeface="Courier" pitchFamily="2" charset="0"/>
              </a:rPr>
              <a:t>      "</a:t>
            </a:r>
            <a:r>
              <a:rPr lang="en-US" sz="1100" err="1">
                <a:latin typeface="Courier" pitchFamily="2" charset="0"/>
              </a:rPr>
              <a:t>ClassId</a:t>
            </a:r>
            <a:r>
              <a:rPr lang="en-US" sz="1100">
                <a:latin typeface="Courier" pitchFamily="2" charset="0"/>
              </a:rPr>
              <a:t>": "",</a:t>
            </a:r>
          </a:p>
          <a:p>
            <a:r>
              <a:rPr lang="en-US" sz="1100">
                <a:latin typeface="Courier" pitchFamily="2" charset="0"/>
              </a:rPr>
              <a:t>      "</a:t>
            </a:r>
            <a:r>
              <a:rPr lang="en-US" sz="1100" err="1">
                <a:latin typeface="Courier" pitchFamily="2" charset="0"/>
              </a:rPr>
              <a:t>ObjectType</a:t>
            </a:r>
            <a:r>
              <a:rPr lang="en-US" sz="1100">
                <a:latin typeface="Courier" pitchFamily="2" charset="0"/>
              </a:rPr>
              <a:t>": "</a:t>
            </a:r>
            <a:r>
              <a:rPr lang="en-US" sz="1100" err="1">
                <a:latin typeface="Courier" pitchFamily="2" charset="0"/>
              </a:rPr>
              <a:t>asset.HttpConnection</a:t>
            </a:r>
            <a:r>
              <a:rPr lang="en-US" sz="1100">
                <a:latin typeface="Courier" pitchFamily="2" charset="0"/>
              </a:rPr>
              <a:t>",</a:t>
            </a:r>
          </a:p>
          <a:p>
            <a:r>
              <a:rPr lang="en-US" sz="1100">
                <a:latin typeface="Courier" pitchFamily="2" charset="0"/>
              </a:rPr>
              <a:t>      "Credential": {</a:t>
            </a:r>
          </a:p>
          <a:p>
            <a:r>
              <a:rPr lang="en-US" sz="1100">
                <a:latin typeface="Courier" pitchFamily="2" charset="0"/>
              </a:rPr>
              <a:t>        "</a:t>
            </a:r>
            <a:r>
              <a:rPr lang="en-US" sz="1100" err="1">
                <a:latin typeface="Courier" pitchFamily="2" charset="0"/>
              </a:rPr>
              <a:t>ClassId</a:t>
            </a:r>
            <a:r>
              <a:rPr lang="en-US" sz="1100">
                <a:latin typeface="Courier" pitchFamily="2" charset="0"/>
              </a:rPr>
              <a:t>": "</a:t>
            </a:r>
            <a:r>
              <a:rPr lang="en-US" sz="1100" err="1">
                <a:latin typeface="Courier" pitchFamily="2" charset="0"/>
              </a:rPr>
              <a:t>asset.NoAuthenticationCredential</a:t>
            </a:r>
            <a:r>
              <a:rPr lang="en-US" sz="1100">
                <a:latin typeface="Courier" pitchFamily="2" charset="0"/>
              </a:rPr>
              <a:t>",</a:t>
            </a:r>
          </a:p>
          <a:p>
            <a:r>
              <a:rPr lang="en-US" sz="1100">
                <a:latin typeface="Courier" pitchFamily="2" charset="0"/>
              </a:rPr>
              <a:t>        "</a:t>
            </a:r>
            <a:r>
              <a:rPr lang="en-US" sz="1100" err="1">
                <a:latin typeface="Courier" pitchFamily="2" charset="0"/>
              </a:rPr>
              <a:t>ObjectType</a:t>
            </a:r>
            <a:r>
              <a:rPr lang="en-US" sz="1100">
                <a:latin typeface="Courier" pitchFamily="2" charset="0"/>
              </a:rPr>
              <a:t>": "</a:t>
            </a:r>
            <a:r>
              <a:rPr lang="en-US" sz="1100" err="1">
                <a:latin typeface="Courier" pitchFamily="2" charset="0"/>
              </a:rPr>
              <a:t>asset.NoAuthenticationCredential</a:t>
            </a:r>
            <a:r>
              <a:rPr lang="en-US" sz="1100">
                <a:latin typeface="Courier" pitchFamily="2" charset="0"/>
              </a:rPr>
              <a:t>"</a:t>
            </a:r>
          </a:p>
          <a:p>
            <a:r>
              <a:rPr lang="en-US" sz="1100">
                <a:latin typeface="Courier" pitchFamily="2" charset="0"/>
              </a:rPr>
              <a:t>      },</a:t>
            </a:r>
          </a:p>
          <a:p>
            <a:r>
              <a:rPr lang="en-US" sz="1100">
                <a:latin typeface="Courier" pitchFamily="2" charset="0"/>
              </a:rPr>
              <a:t>  […]</a:t>
            </a:r>
          </a:p>
          <a:p>
            <a:r>
              <a:rPr lang="en-US" sz="1100">
                <a:latin typeface="Courier" pitchFamily="2" charset="0"/>
              </a:rPr>
              <a:t>  "Assist": null,</a:t>
            </a:r>
          </a:p>
          <a:p>
            <a:r>
              <a:rPr lang="en-US" sz="1100">
                <a:latin typeface="Courier" pitchFamily="2" charset="0"/>
              </a:rPr>
              <a:t>  "</a:t>
            </a:r>
            <a:r>
              <a:rPr lang="en-US" sz="1100" err="1">
                <a:latin typeface="Courier" pitchFamily="2" charset="0"/>
              </a:rPr>
              <a:t>RegisteredDevice</a:t>
            </a:r>
            <a:r>
              <a:rPr lang="en-US" sz="1100">
                <a:latin typeface="Courier" pitchFamily="2" charset="0"/>
              </a:rPr>
              <a:t>": null</a:t>
            </a:r>
          </a:p>
          <a:p>
            <a:r>
              <a:rPr lang="en-US" sz="1100">
                <a:latin typeface="Courier" pitchFamily="2" charset="0"/>
              </a:rPr>
              <a:t>}</a:t>
            </a:r>
          </a:p>
        </p:txBody>
      </p:sp>
      <p:cxnSp>
        <p:nvCxnSpPr>
          <p:cNvPr id="6" name="Straight Connector 5">
            <a:extLst>
              <a:ext uri="{FF2B5EF4-FFF2-40B4-BE49-F238E27FC236}">
                <a16:creationId xmlns:a16="http://schemas.microsoft.com/office/drawing/2014/main" id="{66F7A209-410E-B44D-BD61-C6CB4D29D477}"/>
              </a:ext>
            </a:extLst>
          </p:cNvPr>
          <p:cNvCxnSpPr/>
          <p:nvPr/>
        </p:nvCxnSpPr>
        <p:spPr>
          <a:xfrm>
            <a:off x="4405393" y="1141228"/>
            <a:ext cx="0" cy="343786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9615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FAA5-F526-1D44-BB75-184E90BF01B0}"/>
              </a:ext>
            </a:extLst>
          </p:cNvPr>
          <p:cNvSpPr>
            <a:spLocks noGrp="1"/>
          </p:cNvSpPr>
          <p:nvPr>
            <p:ph type="title"/>
          </p:nvPr>
        </p:nvSpPr>
        <p:spPr/>
        <p:txBody>
          <a:bodyPr/>
          <a:lstStyle/>
          <a:p>
            <a:r>
              <a:rPr lang="en-IT" dirty="0"/>
              <a:t>REST API Call to Unclaim a Target in Intersight</a:t>
            </a:r>
          </a:p>
        </p:txBody>
      </p:sp>
      <p:sp>
        <p:nvSpPr>
          <p:cNvPr id="3" name="TextBox 2">
            <a:extLst>
              <a:ext uri="{FF2B5EF4-FFF2-40B4-BE49-F238E27FC236}">
                <a16:creationId xmlns:a16="http://schemas.microsoft.com/office/drawing/2014/main" id="{35A1E902-C83E-F048-8216-2E2F2CACB778}"/>
              </a:ext>
            </a:extLst>
          </p:cNvPr>
          <p:cNvSpPr txBox="1"/>
          <p:nvPr/>
        </p:nvSpPr>
        <p:spPr>
          <a:xfrm>
            <a:off x="437766" y="1022086"/>
            <a:ext cx="3967627" cy="430887"/>
          </a:xfrm>
          <a:prstGeom prst="rect">
            <a:avLst/>
          </a:prstGeom>
          <a:noFill/>
        </p:spPr>
        <p:txBody>
          <a:bodyPr wrap="square" rtlCol="0">
            <a:spAutoFit/>
          </a:bodyPr>
          <a:lstStyle/>
          <a:p>
            <a:r>
              <a:rPr lang="en-US" sz="1100" b="1">
                <a:latin typeface="+mn-lt"/>
              </a:rPr>
              <a:t>Method: </a:t>
            </a:r>
            <a:r>
              <a:rPr lang="en-US" sz="1100">
                <a:latin typeface="+mn-lt"/>
              </a:rPr>
              <a:t>DELETE</a:t>
            </a:r>
          </a:p>
          <a:p>
            <a:r>
              <a:rPr lang="en-US" sz="1100" b="1">
                <a:latin typeface="+mn-lt"/>
              </a:rPr>
              <a:t>Path: </a:t>
            </a:r>
            <a:r>
              <a:rPr lang="en-US" sz="1100">
                <a:latin typeface="+mn-lt"/>
              </a:rPr>
              <a:t>/</a:t>
            </a:r>
            <a:r>
              <a:rPr lang="en-US" sz="1100" err="1">
                <a:latin typeface="+mn-lt"/>
              </a:rPr>
              <a:t>api</a:t>
            </a:r>
            <a:r>
              <a:rPr lang="en-US" sz="1100">
                <a:latin typeface="+mn-lt"/>
              </a:rPr>
              <a:t>/v1/asset/Targets/&lt;Target MOID&gt;</a:t>
            </a:r>
          </a:p>
        </p:txBody>
      </p:sp>
      <p:sp>
        <p:nvSpPr>
          <p:cNvPr id="4" name="TextBox 3">
            <a:extLst>
              <a:ext uri="{FF2B5EF4-FFF2-40B4-BE49-F238E27FC236}">
                <a16:creationId xmlns:a16="http://schemas.microsoft.com/office/drawing/2014/main" id="{09530FB5-CE11-6949-8184-FF5BA491EE25}"/>
              </a:ext>
            </a:extLst>
          </p:cNvPr>
          <p:cNvSpPr txBox="1"/>
          <p:nvPr/>
        </p:nvSpPr>
        <p:spPr>
          <a:xfrm>
            <a:off x="4738607" y="1065154"/>
            <a:ext cx="3967627" cy="261610"/>
          </a:xfrm>
          <a:prstGeom prst="rect">
            <a:avLst/>
          </a:prstGeom>
          <a:noFill/>
        </p:spPr>
        <p:txBody>
          <a:bodyPr wrap="square" rtlCol="0">
            <a:spAutoFit/>
          </a:bodyPr>
          <a:lstStyle/>
          <a:p>
            <a:r>
              <a:rPr lang="en-US" sz="1100" b="1">
                <a:latin typeface="+mn-lt"/>
              </a:rPr>
              <a:t>No Response provided</a:t>
            </a:r>
            <a:endParaRPr lang="en-US" sz="1100">
              <a:latin typeface="Courier" pitchFamily="2" charset="0"/>
            </a:endParaRPr>
          </a:p>
        </p:txBody>
      </p:sp>
      <p:cxnSp>
        <p:nvCxnSpPr>
          <p:cNvPr id="6" name="Straight Connector 5">
            <a:extLst>
              <a:ext uri="{FF2B5EF4-FFF2-40B4-BE49-F238E27FC236}">
                <a16:creationId xmlns:a16="http://schemas.microsoft.com/office/drawing/2014/main" id="{66F7A209-410E-B44D-BD61-C6CB4D29D477}"/>
              </a:ext>
            </a:extLst>
          </p:cNvPr>
          <p:cNvCxnSpPr/>
          <p:nvPr/>
        </p:nvCxnSpPr>
        <p:spPr>
          <a:xfrm>
            <a:off x="4405393" y="1141228"/>
            <a:ext cx="0" cy="343786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2302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B705-41FC-CA45-B92A-4C0879625C02}"/>
              </a:ext>
            </a:extLst>
          </p:cNvPr>
          <p:cNvSpPr>
            <a:spLocks noGrp="1"/>
          </p:cNvSpPr>
          <p:nvPr>
            <p:ph type="title"/>
          </p:nvPr>
        </p:nvSpPr>
        <p:spPr/>
        <p:txBody>
          <a:bodyPr/>
          <a:lstStyle/>
          <a:p>
            <a:r>
              <a:rPr lang="en-IT" dirty="0"/>
              <a:t>Creating the HTTP Endpoint Claim Task</a:t>
            </a:r>
          </a:p>
        </p:txBody>
      </p:sp>
      <p:pic>
        <p:nvPicPr>
          <p:cNvPr id="3" name="Picture 2">
            <a:extLst>
              <a:ext uri="{FF2B5EF4-FFF2-40B4-BE49-F238E27FC236}">
                <a16:creationId xmlns:a16="http://schemas.microsoft.com/office/drawing/2014/main" id="{FB61011A-5DD6-CC47-A33F-D67476E2D1F8}"/>
              </a:ext>
            </a:extLst>
          </p:cNvPr>
          <p:cNvPicPr>
            <a:picLocks noChangeAspect="1"/>
          </p:cNvPicPr>
          <p:nvPr/>
        </p:nvPicPr>
        <p:blipFill rotWithShape="1">
          <a:blip r:embed="rId3"/>
          <a:srcRect l="24169"/>
          <a:stretch/>
        </p:blipFill>
        <p:spPr>
          <a:xfrm>
            <a:off x="360746" y="1067744"/>
            <a:ext cx="3271245" cy="3367576"/>
          </a:xfrm>
          <a:prstGeom prst="rect">
            <a:avLst/>
          </a:prstGeom>
        </p:spPr>
      </p:pic>
      <p:sp>
        <p:nvSpPr>
          <p:cNvPr id="5" name="TextBox 4">
            <a:extLst>
              <a:ext uri="{FF2B5EF4-FFF2-40B4-BE49-F238E27FC236}">
                <a16:creationId xmlns:a16="http://schemas.microsoft.com/office/drawing/2014/main" id="{C9B7048B-7319-D542-A10A-7801500771D0}"/>
              </a:ext>
            </a:extLst>
          </p:cNvPr>
          <p:cNvSpPr txBox="1"/>
          <p:nvPr/>
        </p:nvSpPr>
        <p:spPr>
          <a:xfrm>
            <a:off x="3754343" y="1022614"/>
            <a:ext cx="2267534" cy="2970044"/>
          </a:xfrm>
          <a:prstGeom prst="rect">
            <a:avLst/>
          </a:prstGeom>
          <a:noFill/>
        </p:spPr>
        <p:txBody>
          <a:bodyPr wrap="square" rtlCol="0">
            <a:spAutoFit/>
          </a:bodyPr>
          <a:lstStyle/>
          <a:p>
            <a:r>
              <a:rPr lang="en-US" sz="1100" b="1">
                <a:latin typeface="+mn-lt"/>
              </a:rPr>
              <a:t>Task Properties - General</a:t>
            </a:r>
          </a:p>
          <a:p>
            <a:r>
              <a:rPr lang="en-US" sz="1100">
                <a:latin typeface="+mn-lt"/>
              </a:rPr>
              <a:t>Name: Claim HTTP Target</a:t>
            </a:r>
          </a:p>
          <a:p>
            <a:endParaRPr lang="en-US" sz="1100">
              <a:latin typeface="+mn-lt"/>
            </a:endParaRPr>
          </a:p>
          <a:p>
            <a:endParaRPr lang="en-US" sz="1100" b="1">
              <a:latin typeface="+mn-lt"/>
            </a:endParaRPr>
          </a:p>
          <a:p>
            <a:endParaRPr lang="en-US" sz="1100" b="1">
              <a:latin typeface="+mn-lt"/>
            </a:endParaRPr>
          </a:p>
          <a:p>
            <a:endParaRPr lang="en-US" sz="1100" b="1">
              <a:latin typeface="+mn-lt"/>
            </a:endParaRPr>
          </a:p>
          <a:p>
            <a:r>
              <a:rPr lang="en-US" sz="1100" b="1">
                <a:latin typeface="+mn-lt"/>
              </a:rPr>
              <a:t>Task Properties – Inputs</a:t>
            </a:r>
          </a:p>
          <a:p>
            <a:r>
              <a:rPr lang="en-US" sz="1100" i="1">
                <a:latin typeface="+mn-lt"/>
              </a:rPr>
              <a:t>name</a:t>
            </a:r>
            <a:r>
              <a:rPr lang="en-US" sz="1100">
                <a:latin typeface="+mn-lt"/>
              </a:rPr>
              <a:t> – String, Required</a:t>
            </a:r>
          </a:p>
          <a:p>
            <a:r>
              <a:rPr lang="en-US" sz="1100" i="1">
                <a:latin typeface="+mn-lt"/>
              </a:rPr>
              <a:t>endpoint</a:t>
            </a:r>
            <a:r>
              <a:rPr lang="en-US" sz="1100">
                <a:latin typeface="+mn-lt"/>
              </a:rPr>
              <a:t> – String, Required</a:t>
            </a:r>
          </a:p>
          <a:p>
            <a:endParaRPr lang="en-US" sz="1100">
              <a:latin typeface="+mn-lt"/>
            </a:endParaRPr>
          </a:p>
          <a:p>
            <a:endParaRPr lang="en-US" sz="1100">
              <a:latin typeface="+mn-lt"/>
            </a:endParaRPr>
          </a:p>
          <a:p>
            <a:endParaRPr lang="en-US" sz="1100">
              <a:latin typeface="+mn-lt"/>
            </a:endParaRPr>
          </a:p>
          <a:p>
            <a:endParaRPr lang="en-US" sz="1100" b="1">
              <a:latin typeface="+mn-lt"/>
            </a:endParaRPr>
          </a:p>
          <a:p>
            <a:r>
              <a:rPr lang="en-US" sz="1100" b="1">
                <a:latin typeface="+mn-lt"/>
              </a:rPr>
              <a:t>Task Properties – Outputs</a:t>
            </a:r>
          </a:p>
          <a:p>
            <a:r>
              <a:rPr lang="en-US" sz="1100" i="1" err="1">
                <a:latin typeface="+mn-lt"/>
              </a:rPr>
              <a:t>moid</a:t>
            </a:r>
            <a:r>
              <a:rPr lang="en-US" sz="1100">
                <a:latin typeface="+mn-lt"/>
              </a:rPr>
              <a:t> – String, Map to Task Output: ‘Parameters | Invoke Web API Request’</a:t>
            </a:r>
          </a:p>
        </p:txBody>
      </p:sp>
      <p:pic>
        <p:nvPicPr>
          <p:cNvPr id="4" name="Picture 3">
            <a:extLst>
              <a:ext uri="{FF2B5EF4-FFF2-40B4-BE49-F238E27FC236}">
                <a16:creationId xmlns:a16="http://schemas.microsoft.com/office/drawing/2014/main" id="{B783BD4A-53A0-8247-BE6B-FF07B2655D71}"/>
              </a:ext>
            </a:extLst>
          </p:cNvPr>
          <p:cNvPicPr>
            <a:picLocks noChangeAspect="1"/>
          </p:cNvPicPr>
          <p:nvPr/>
        </p:nvPicPr>
        <p:blipFill>
          <a:blip r:embed="rId4"/>
          <a:stretch>
            <a:fillRect/>
          </a:stretch>
        </p:blipFill>
        <p:spPr>
          <a:xfrm>
            <a:off x="5939075" y="2939169"/>
            <a:ext cx="2191475" cy="1369672"/>
          </a:xfrm>
          <a:prstGeom prst="rect">
            <a:avLst/>
          </a:prstGeom>
        </p:spPr>
      </p:pic>
      <p:pic>
        <p:nvPicPr>
          <p:cNvPr id="6" name="Picture 5">
            <a:extLst>
              <a:ext uri="{FF2B5EF4-FFF2-40B4-BE49-F238E27FC236}">
                <a16:creationId xmlns:a16="http://schemas.microsoft.com/office/drawing/2014/main" id="{3F26961D-FE98-CF4A-BAE5-32469316AF3F}"/>
              </a:ext>
            </a:extLst>
          </p:cNvPr>
          <p:cNvPicPr>
            <a:picLocks noChangeAspect="1"/>
          </p:cNvPicPr>
          <p:nvPr/>
        </p:nvPicPr>
        <p:blipFill>
          <a:blip r:embed="rId5"/>
          <a:stretch>
            <a:fillRect/>
          </a:stretch>
        </p:blipFill>
        <p:spPr>
          <a:xfrm>
            <a:off x="5939075" y="1754451"/>
            <a:ext cx="2768600" cy="1079500"/>
          </a:xfrm>
          <a:prstGeom prst="rect">
            <a:avLst/>
          </a:prstGeom>
        </p:spPr>
      </p:pic>
    </p:spTree>
    <p:extLst>
      <p:ext uri="{BB962C8B-B14F-4D97-AF65-F5344CB8AC3E}">
        <p14:creationId xmlns:p14="http://schemas.microsoft.com/office/powerpoint/2010/main" val="32128586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B705-41FC-CA45-B92A-4C0879625C02}"/>
              </a:ext>
            </a:extLst>
          </p:cNvPr>
          <p:cNvSpPr>
            <a:spLocks noGrp="1"/>
          </p:cNvSpPr>
          <p:nvPr>
            <p:ph type="title"/>
          </p:nvPr>
        </p:nvSpPr>
        <p:spPr/>
        <p:txBody>
          <a:bodyPr/>
          <a:lstStyle/>
          <a:p>
            <a:r>
              <a:rPr lang="en-IT" dirty="0"/>
              <a:t>Creating the HTTP Endpoint Claim Task</a:t>
            </a:r>
          </a:p>
        </p:txBody>
      </p:sp>
      <p:sp>
        <p:nvSpPr>
          <p:cNvPr id="5" name="TextBox 4">
            <a:extLst>
              <a:ext uri="{FF2B5EF4-FFF2-40B4-BE49-F238E27FC236}">
                <a16:creationId xmlns:a16="http://schemas.microsoft.com/office/drawing/2014/main" id="{C9B7048B-7319-D542-A10A-7801500771D0}"/>
              </a:ext>
            </a:extLst>
          </p:cNvPr>
          <p:cNvSpPr txBox="1"/>
          <p:nvPr/>
        </p:nvSpPr>
        <p:spPr>
          <a:xfrm>
            <a:off x="437766" y="1001442"/>
            <a:ext cx="4899778" cy="3693319"/>
          </a:xfrm>
          <a:prstGeom prst="rect">
            <a:avLst/>
          </a:prstGeom>
          <a:noFill/>
        </p:spPr>
        <p:txBody>
          <a:bodyPr wrap="square" rtlCol="0">
            <a:spAutoFit/>
          </a:bodyPr>
          <a:lstStyle/>
          <a:p>
            <a:r>
              <a:rPr lang="en-US" sz="900" b="1">
                <a:latin typeface="+mn-lt"/>
              </a:rPr>
              <a:t>Executor Properties - General</a:t>
            </a:r>
          </a:p>
          <a:p>
            <a:r>
              <a:rPr lang="en-US" sz="900">
                <a:latin typeface="+mn-lt"/>
              </a:rPr>
              <a:t>Name: Claim HTTP Target</a:t>
            </a:r>
          </a:p>
          <a:p>
            <a:r>
              <a:rPr lang="en-US" sz="900">
                <a:latin typeface="+mn-lt"/>
              </a:rPr>
              <a:t>Set External Target: NO (will use </a:t>
            </a:r>
            <a:r>
              <a:rPr lang="en-US" sz="900" err="1">
                <a:latin typeface="+mn-lt"/>
              </a:rPr>
              <a:t>Intersight</a:t>
            </a:r>
            <a:r>
              <a:rPr lang="en-US" sz="900">
                <a:latin typeface="+mn-lt"/>
              </a:rPr>
              <a:t> as API target)</a:t>
            </a:r>
          </a:p>
          <a:p>
            <a:endParaRPr lang="en-US" sz="900">
              <a:latin typeface="+mn-lt"/>
            </a:endParaRPr>
          </a:p>
          <a:p>
            <a:r>
              <a:rPr lang="en-US" sz="900" b="1">
                <a:latin typeface="+mn-lt"/>
              </a:rPr>
              <a:t>Executor Properties – Inputs</a:t>
            </a:r>
          </a:p>
          <a:p>
            <a:r>
              <a:rPr lang="en-US" sz="900" i="1">
                <a:latin typeface="+mn-lt"/>
              </a:rPr>
              <a:t>Method: </a:t>
            </a:r>
            <a:r>
              <a:rPr lang="en-US" sz="900">
                <a:latin typeface="+mn-lt"/>
              </a:rPr>
              <a:t>POST</a:t>
            </a:r>
            <a:endParaRPr lang="en-US" sz="900" i="1">
              <a:latin typeface="+mn-lt"/>
            </a:endParaRPr>
          </a:p>
          <a:p>
            <a:r>
              <a:rPr lang="en-US" sz="900" i="1">
                <a:latin typeface="+mn-lt"/>
              </a:rPr>
              <a:t>URL</a:t>
            </a:r>
            <a:r>
              <a:rPr lang="en-US" sz="900">
                <a:latin typeface="+mn-lt"/>
              </a:rPr>
              <a:t>: Custom Value – </a:t>
            </a:r>
            <a:r>
              <a:rPr lang="en-GB" sz="900">
                <a:latin typeface="Courier" pitchFamily="2" charset="0"/>
              </a:rPr>
              <a:t>/</a:t>
            </a:r>
            <a:r>
              <a:rPr lang="en-GB" sz="900" err="1">
                <a:latin typeface="Courier" pitchFamily="2" charset="0"/>
              </a:rPr>
              <a:t>api</a:t>
            </a:r>
            <a:r>
              <a:rPr lang="en-GB" sz="900">
                <a:latin typeface="Courier" pitchFamily="2" charset="0"/>
              </a:rPr>
              <a:t>/v1/asset/Targets</a:t>
            </a:r>
            <a:endParaRPr lang="en-GB" sz="900"/>
          </a:p>
          <a:p>
            <a:endParaRPr lang="en-GB" sz="900" i="1">
              <a:latin typeface="+mn-lt"/>
            </a:endParaRPr>
          </a:p>
          <a:p>
            <a:r>
              <a:rPr lang="en-GB" sz="900" i="1">
                <a:latin typeface="+mn-lt"/>
              </a:rPr>
              <a:t>Body (Content Type: JSON):</a:t>
            </a:r>
          </a:p>
          <a:p>
            <a:endParaRPr lang="en-GB" sz="900">
              <a:latin typeface="+mn-lt"/>
            </a:endParaRPr>
          </a:p>
          <a:p>
            <a:r>
              <a:rPr lang="en-GB" sz="900">
                <a:latin typeface="Courier" pitchFamily="2" charset="0"/>
              </a:rPr>
              <a:t>{</a:t>
            </a:r>
          </a:p>
          <a:p>
            <a:r>
              <a:rPr lang="en-GB" sz="900">
                <a:latin typeface="Courier" pitchFamily="2" charset="0"/>
              </a:rPr>
              <a:t>  "Connections": [</a:t>
            </a:r>
          </a:p>
          <a:p>
            <a:r>
              <a:rPr lang="en-GB" sz="900">
                <a:latin typeface="Courier" pitchFamily="2" charset="0"/>
              </a:rPr>
              <a:t>    {</a:t>
            </a:r>
          </a:p>
          <a:p>
            <a:r>
              <a:rPr lang="en-GB" sz="900">
                <a:latin typeface="Courier" pitchFamily="2" charset="0"/>
              </a:rPr>
              <a:t>      "</a:t>
            </a:r>
            <a:r>
              <a:rPr lang="en-GB" sz="900" err="1">
                <a:latin typeface="Courier" pitchFamily="2" charset="0"/>
              </a:rPr>
              <a:t>ManagementAddress</a:t>
            </a:r>
            <a:r>
              <a:rPr lang="en-GB" sz="900">
                <a:latin typeface="Courier" pitchFamily="2" charset="0"/>
              </a:rPr>
              <a:t>": "{{.</a:t>
            </a:r>
            <a:r>
              <a:rPr lang="en-GB" sz="900" err="1">
                <a:latin typeface="Courier" pitchFamily="2" charset="0"/>
              </a:rPr>
              <a:t>global.task.input.endpoint</a:t>
            </a:r>
            <a:r>
              <a:rPr lang="en-GB" sz="900">
                <a:latin typeface="Courier" pitchFamily="2" charset="0"/>
              </a:rPr>
              <a:t>}}",</a:t>
            </a:r>
          </a:p>
          <a:p>
            <a:r>
              <a:rPr lang="en-GB" sz="900">
                <a:latin typeface="Courier" pitchFamily="2" charset="0"/>
              </a:rPr>
              <a:t>      "Port": 443,</a:t>
            </a:r>
          </a:p>
          <a:p>
            <a:r>
              <a:rPr lang="en-GB" sz="900">
                <a:latin typeface="Courier" pitchFamily="2" charset="0"/>
              </a:rPr>
              <a:t>      "</a:t>
            </a:r>
            <a:r>
              <a:rPr lang="en-GB" sz="900" err="1">
                <a:latin typeface="Courier" pitchFamily="2" charset="0"/>
              </a:rPr>
              <a:t>IsSecure</a:t>
            </a:r>
            <a:r>
              <a:rPr lang="en-GB" sz="900">
                <a:latin typeface="Courier" pitchFamily="2" charset="0"/>
              </a:rPr>
              <a:t>": true,</a:t>
            </a:r>
          </a:p>
          <a:p>
            <a:r>
              <a:rPr lang="en-GB" sz="900">
                <a:latin typeface="Courier" pitchFamily="2" charset="0"/>
              </a:rPr>
              <a:t>      "Credential": {</a:t>
            </a:r>
          </a:p>
          <a:p>
            <a:r>
              <a:rPr lang="en-GB" sz="900">
                <a:latin typeface="Courier" pitchFamily="2" charset="0"/>
              </a:rPr>
              <a:t>        "</a:t>
            </a:r>
            <a:r>
              <a:rPr lang="en-GB" sz="900" err="1">
                <a:latin typeface="Courier" pitchFamily="2" charset="0"/>
              </a:rPr>
              <a:t>ObjectType</a:t>
            </a:r>
            <a:r>
              <a:rPr lang="en-GB" sz="900">
                <a:latin typeface="Courier" pitchFamily="2" charset="0"/>
              </a:rPr>
              <a:t>": "</a:t>
            </a:r>
            <a:r>
              <a:rPr lang="en-GB" sz="900" err="1">
                <a:latin typeface="Courier" pitchFamily="2" charset="0"/>
              </a:rPr>
              <a:t>asset.NoAuthenticationCredential</a:t>
            </a:r>
            <a:r>
              <a:rPr lang="en-GB" sz="900">
                <a:latin typeface="Courier" pitchFamily="2" charset="0"/>
              </a:rPr>
              <a:t>"</a:t>
            </a:r>
          </a:p>
          <a:p>
            <a:r>
              <a:rPr lang="en-GB" sz="900">
                <a:latin typeface="Courier" pitchFamily="2" charset="0"/>
              </a:rPr>
              <a:t>      },</a:t>
            </a:r>
          </a:p>
          <a:p>
            <a:r>
              <a:rPr lang="en-GB" sz="900">
                <a:latin typeface="Courier" pitchFamily="2" charset="0"/>
              </a:rPr>
              <a:t>      "</a:t>
            </a:r>
            <a:r>
              <a:rPr lang="en-GB" sz="900" err="1">
                <a:latin typeface="Courier" pitchFamily="2" charset="0"/>
              </a:rPr>
              <a:t>ObjectType</a:t>
            </a:r>
            <a:r>
              <a:rPr lang="en-GB" sz="900">
                <a:latin typeface="Courier" pitchFamily="2" charset="0"/>
              </a:rPr>
              <a:t>": "</a:t>
            </a:r>
            <a:r>
              <a:rPr lang="en-GB" sz="900" err="1">
                <a:latin typeface="Courier" pitchFamily="2" charset="0"/>
              </a:rPr>
              <a:t>asset.HttpConnection</a:t>
            </a:r>
            <a:r>
              <a:rPr lang="en-GB" sz="900">
                <a:latin typeface="Courier" pitchFamily="2" charset="0"/>
              </a:rPr>
              <a:t>"</a:t>
            </a:r>
          </a:p>
          <a:p>
            <a:r>
              <a:rPr lang="en-GB" sz="900">
                <a:latin typeface="Courier" pitchFamily="2" charset="0"/>
              </a:rPr>
              <a:t>    }</a:t>
            </a:r>
          </a:p>
          <a:p>
            <a:r>
              <a:rPr lang="en-GB" sz="900">
                <a:latin typeface="Courier" pitchFamily="2" charset="0"/>
              </a:rPr>
              <a:t>  ],</a:t>
            </a:r>
          </a:p>
          <a:p>
            <a:r>
              <a:rPr lang="en-GB" sz="900">
                <a:latin typeface="Courier" pitchFamily="2" charset="0"/>
              </a:rPr>
              <a:t>  "</a:t>
            </a:r>
            <a:r>
              <a:rPr lang="en-GB" sz="900" err="1">
                <a:latin typeface="Courier" pitchFamily="2" charset="0"/>
              </a:rPr>
              <a:t>TargetType</a:t>
            </a:r>
            <a:r>
              <a:rPr lang="en-GB" sz="900">
                <a:latin typeface="Courier" pitchFamily="2" charset="0"/>
              </a:rPr>
              <a:t>": "</a:t>
            </a:r>
            <a:r>
              <a:rPr lang="en-GB" sz="900" err="1">
                <a:latin typeface="Courier" pitchFamily="2" charset="0"/>
              </a:rPr>
              <a:t>HTTPEndpoint</a:t>
            </a:r>
            <a:r>
              <a:rPr lang="en-GB" sz="900">
                <a:latin typeface="Courier" pitchFamily="2" charset="0"/>
              </a:rPr>
              <a:t>",</a:t>
            </a:r>
          </a:p>
          <a:p>
            <a:r>
              <a:rPr lang="en-GB" sz="900">
                <a:latin typeface="Courier" pitchFamily="2" charset="0"/>
              </a:rPr>
              <a:t>  "</a:t>
            </a:r>
            <a:r>
              <a:rPr lang="en-GB" sz="900" err="1">
                <a:latin typeface="Courier" pitchFamily="2" charset="0"/>
              </a:rPr>
              <a:t>ManagementLocation</a:t>
            </a:r>
            <a:r>
              <a:rPr lang="en-GB" sz="900">
                <a:latin typeface="Courier" pitchFamily="2" charset="0"/>
              </a:rPr>
              <a:t>": "</a:t>
            </a:r>
            <a:r>
              <a:rPr lang="en-GB" sz="900" err="1">
                <a:latin typeface="Courier" pitchFamily="2" charset="0"/>
              </a:rPr>
              <a:t>Intersight</a:t>
            </a:r>
            <a:r>
              <a:rPr lang="en-GB" sz="900">
                <a:latin typeface="Courier" pitchFamily="2" charset="0"/>
              </a:rPr>
              <a:t>",</a:t>
            </a:r>
          </a:p>
          <a:p>
            <a:r>
              <a:rPr lang="en-GB" sz="900">
                <a:latin typeface="Courier" pitchFamily="2" charset="0"/>
              </a:rPr>
              <a:t>  "Name": "{{.</a:t>
            </a:r>
            <a:r>
              <a:rPr lang="en-GB" sz="900" err="1">
                <a:latin typeface="Courier" pitchFamily="2" charset="0"/>
              </a:rPr>
              <a:t>global.task.input.name</a:t>
            </a:r>
            <a:r>
              <a:rPr lang="en-GB" sz="900">
                <a:latin typeface="Courier" pitchFamily="2" charset="0"/>
              </a:rPr>
              <a:t>}}"</a:t>
            </a:r>
          </a:p>
          <a:p>
            <a:r>
              <a:rPr lang="en-GB" sz="900">
                <a:latin typeface="Courier" pitchFamily="2" charset="0"/>
              </a:rPr>
              <a:t>}</a:t>
            </a:r>
          </a:p>
        </p:txBody>
      </p:sp>
      <p:sp>
        <p:nvSpPr>
          <p:cNvPr id="7" name="TextBox 6">
            <a:extLst>
              <a:ext uri="{FF2B5EF4-FFF2-40B4-BE49-F238E27FC236}">
                <a16:creationId xmlns:a16="http://schemas.microsoft.com/office/drawing/2014/main" id="{7280F00A-02E0-EA49-93E7-B9BF8298D6C1}"/>
              </a:ext>
            </a:extLst>
          </p:cNvPr>
          <p:cNvSpPr txBox="1"/>
          <p:nvPr/>
        </p:nvSpPr>
        <p:spPr>
          <a:xfrm>
            <a:off x="3960082" y="999111"/>
            <a:ext cx="3902592" cy="784830"/>
          </a:xfrm>
          <a:prstGeom prst="rect">
            <a:avLst/>
          </a:prstGeom>
          <a:noFill/>
        </p:spPr>
        <p:txBody>
          <a:bodyPr wrap="square" rtlCol="0">
            <a:spAutoFit/>
          </a:bodyPr>
          <a:lstStyle/>
          <a:p>
            <a:r>
              <a:rPr lang="en-GB" sz="900" i="1">
                <a:latin typeface="+mn-lt"/>
              </a:rPr>
              <a:t>Response Parser </a:t>
            </a:r>
            <a:r>
              <a:rPr lang="en-GB" sz="900">
                <a:latin typeface="+mn-lt"/>
              </a:rPr>
              <a:t>Parameters:</a:t>
            </a:r>
          </a:p>
          <a:p>
            <a:endParaRPr lang="en-GB" sz="900">
              <a:latin typeface="+mn-lt"/>
            </a:endParaRPr>
          </a:p>
          <a:p>
            <a:r>
              <a:rPr lang="en-GB" sz="900">
                <a:latin typeface="+mn-lt"/>
              </a:rPr>
              <a:t>Path: $.</a:t>
            </a:r>
            <a:r>
              <a:rPr lang="en-GB" sz="900" err="1">
                <a:latin typeface="+mn-lt"/>
              </a:rPr>
              <a:t>Moid</a:t>
            </a:r>
            <a:endParaRPr lang="en-GB" sz="900">
              <a:latin typeface="+mn-lt"/>
            </a:endParaRPr>
          </a:p>
          <a:p>
            <a:r>
              <a:rPr lang="en-GB" sz="900">
                <a:latin typeface="+mn-lt"/>
              </a:rPr>
              <a:t>Name: </a:t>
            </a:r>
            <a:r>
              <a:rPr lang="en-GB" sz="900" err="1">
                <a:latin typeface="+mn-lt"/>
              </a:rPr>
              <a:t>moid</a:t>
            </a:r>
            <a:endParaRPr lang="en-GB" sz="900">
              <a:latin typeface="+mn-lt"/>
            </a:endParaRPr>
          </a:p>
          <a:p>
            <a:r>
              <a:rPr lang="en-GB" sz="900">
                <a:latin typeface="+mn-lt"/>
              </a:rPr>
              <a:t>Type: String</a:t>
            </a:r>
            <a:endParaRPr lang="en-US" sz="900">
              <a:latin typeface="+mn-lt"/>
            </a:endParaRPr>
          </a:p>
        </p:txBody>
      </p:sp>
      <p:sp>
        <p:nvSpPr>
          <p:cNvPr id="8" name="Rectangle 7">
            <a:extLst>
              <a:ext uri="{FF2B5EF4-FFF2-40B4-BE49-F238E27FC236}">
                <a16:creationId xmlns:a16="http://schemas.microsoft.com/office/drawing/2014/main" id="{0872B83E-AFB4-924C-B0B5-4F6826D759DD}"/>
              </a:ext>
            </a:extLst>
          </p:cNvPr>
          <p:cNvSpPr/>
          <p:nvPr/>
        </p:nvSpPr>
        <p:spPr>
          <a:xfrm>
            <a:off x="2330751" y="2809761"/>
            <a:ext cx="2376064" cy="17183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275A40CB-7737-E845-B2F6-E3471CB4BA2C}"/>
              </a:ext>
            </a:extLst>
          </p:cNvPr>
          <p:cNvSpPr/>
          <p:nvPr/>
        </p:nvSpPr>
        <p:spPr>
          <a:xfrm>
            <a:off x="1142719" y="4327899"/>
            <a:ext cx="2157327" cy="17183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1" name="Picture 10">
            <a:extLst>
              <a:ext uri="{FF2B5EF4-FFF2-40B4-BE49-F238E27FC236}">
                <a16:creationId xmlns:a16="http://schemas.microsoft.com/office/drawing/2014/main" id="{D2A8049B-67E3-1C4E-8D00-1075A7DE70BF}"/>
              </a:ext>
            </a:extLst>
          </p:cNvPr>
          <p:cNvPicPr>
            <a:picLocks noChangeAspect="1"/>
          </p:cNvPicPr>
          <p:nvPr/>
        </p:nvPicPr>
        <p:blipFill>
          <a:blip r:embed="rId3"/>
          <a:stretch>
            <a:fillRect/>
          </a:stretch>
        </p:blipFill>
        <p:spPr>
          <a:xfrm>
            <a:off x="5429121" y="3104475"/>
            <a:ext cx="2768600" cy="1079500"/>
          </a:xfrm>
          <a:prstGeom prst="rect">
            <a:avLst/>
          </a:prstGeom>
        </p:spPr>
      </p:pic>
      <p:sp>
        <p:nvSpPr>
          <p:cNvPr id="12" name="Rectangle 11">
            <a:extLst>
              <a:ext uri="{FF2B5EF4-FFF2-40B4-BE49-F238E27FC236}">
                <a16:creationId xmlns:a16="http://schemas.microsoft.com/office/drawing/2014/main" id="{2D9ECCFE-2AF9-4C46-A3CE-8E413C325760}"/>
              </a:ext>
            </a:extLst>
          </p:cNvPr>
          <p:cNvSpPr/>
          <p:nvPr/>
        </p:nvSpPr>
        <p:spPr>
          <a:xfrm>
            <a:off x="5476017" y="3520552"/>
            <a:ext cx="561372" cy="17183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Rectangle 12">
            <a:extLst>
              <a:ext uri="{FF2B5EF4-FFF2-40B4-BE49-F238E27FC236}">
                <a16:creationId xmlns:a16="http://schemas.microsoft.com/office/drawing/2014/main" id="{5059357C-66FD-7344-BB03-776082DF13AC}"/>
              </a:ext>
            </a:extLst>
          </p:cNvPr>
          <p:cNvSpPr/>
          <p:nvPr/>
        </p:nvSpPr>
        <p:spPr>
          <a:xfrm>
            <a:off x="5481124" y="3889905"/>
            <a:ext cx="638321" cy="17183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5" name="Straight Connector 14">
            <a:extLst>
              <a:ext uri="{FF2B5EF4-FFF2-40B4-BE49-F238E27FC236}">
                <a16:creationId xmlns:a16="http://schemas.microsoft.com/office/drawing/2014/main" id="{85FCA5F9-55F4-9443-9EAC-3579071CF405}"/>
              </a:ext>
            </a:extLst>
          </p:cNvPr>
          <p:cNvCxnSpPr>
            <a:cxnSpLocks/>
            <a:stCxn id="8" idx="3"/>
            <a:endCxn id="13" idx="1"/>
          </p:cNvCxnSpPr>
          <p:nvPr/>
        </p:nvCxnSpPr>
        <p:spPr>
          <a:xfrm>
            <a:off x="4706815" y="2895679"/>
            <a:ext cx="774309" cy="1080144"/>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912926-7A13-E94E-83C8-E38CBE588A9E}"/>
              </a:ext>
            </a:extLst>
          </p:cNvPr>
          <p:cNvCxnSpPr>
            <a:cxnSpLocks/>
            <a:stCxn id="9" idx="3"/>
            <a:endCxn id="12" idx="1"/>
          </p:cNvCxnSpPr>
          <p:nvPr/>
        </p:nvCxnSpPr>
        <p:spPr>
          <a:xfrm flipV="1">
            <a:off x="3300046" y="3606470"/>
            <a:ext cx="2175971" cy="807347"/>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0EE72B-61A6-334A-B5BC-F07C539EDED7}"/>
              </a:ext>
            </a:extLst>
          </p:cNvPr>
          <p:cNvSpPr txBox="1"/>
          <p:nvPr/>
        </p:nvSpPr>
        <p:spPr>
          <a:xfrm>
            <a:off x="5337544" y="4220909"/>
            <a:ext cx="2768600" cy="369332"/>
          </a:xfrm>
          <a:prstGeom prst="rect">
            <a:avLst/>
          </a:prstGeom>
          <a:noFill/>
        </p:spPr>
        <p:txBody>
          <a:bodyPr wrap="square" rtlCol="0">
            <a:spAutoFit/>
          </a:bodyPr>
          <a:lstStyle/>
          <a:p>
            <a:r>
              <a:rPr lang="en-IT" sz="900">
                <a:latin typeface="+mn-lt"/>
              </a:rPr>
              <a:t>Using templates in the Body will get those values replaced by the Task Input values </a:t>
            </a:r>
          </a:p>
        </p:txBody>
      </p:sp>
      <p:pic>
        <p:nvPicPr>
          <p:cNvPr id="24" name="Picture 23">
            <a:extLst>
              <a:ext uri="{FF2B5EF4-FFF2-40B4-BE49-F238E27FC236}">
                <a16:creationId xmlns:a16="http://schemas.microsoft.com/office/drawing/2014/main" id="{67342617-03F7-2146-B303-E4657B542A1C}"/>
              </a:ext>
            </a:extLst>
          </p:cNvPr>
          <p:cNvPicPr>
            <a:picLocks noChangeAspect="1"/>
          </p:cNvPicPr>
          <p:nvPr/>
        </p:nvPicPr>
        <p:blipFill>
          <a:blip r:embed="rId4"/>
          <a:stretch>
            <a:fillRect/>
          </a:stretch>
        </p:blipFill>
        <p:spPr>
          <a:xfrm>
            <a:off x="4987171" y="1376884"/>
            <a:ext cx="1848413" cy="1334965"/>
          </a:xfrm>
          <a:prstGeom prst="rect">
            <a:avLst/>
          </a:prstGeom>
        </p:spPr>
      </p:pic>
      <p:sp>
        <p:nvSpPr>
          <p:cNvPr id="25" name="Rectangle 24">
            <a:extLst>
              <a:ext uri="{FF2B5EF4-FFF2-40B4-BE49-F238E27FC236}">
                <a16:creationId xmlns:a16="http://schemas.microsoft.com/office/drawing/2014/main" id="{A6143C31-C8C3-6D48-BD4B-0748CEEFBBC7}"/>
              </a:ext>
            </a:extLst>
          </p:cNvPr>
          <p:cNvSpPr/>
          <p:nvPr/>
        </p:nvSpPr>
        <p:spPr>
          <a:xfrm>
            <a:off x="4396152" y="1463872"/>
            <a:ext cx="302545" cy="13849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6" name="Rectangle 25">
            <a:extLst>
              <a:ext uri="{FF2B5EF4-FFF2-40B4-BE49-F238E27FC236}">
                <a16:creationId xmlns:a16="http://schemas.microsoft.com/office/drawing/2014/main" id="{8F187ABA-12DF-E141-A494-5D348B294AE0}"/>
              </a:ext>
            </a:extLst>
          </p:cNvPr>
          <p:cNvSpPr/>
          <p:nvPr/>
        </p:nvSpPr>
        <p:spPr>
          <a:xfrm>
            <a:off x="4987171" y="2233545"/>
            <a:ext cx="302545" cy="13849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27" name="Straight Connector 26">
            <a:extLst>
              <a:ext uri="{FF2B5EF4-FFF2-40B4-BE49-F238E27FC236}">
                <a16:creationId xmlns:a16="http://schemas.microsoft.com/office/drawing/2014/main" id="{17A7F380-5025-4A46-9E14-D10A87BB76E7}"/>
              </a:ext>
            </a:extLst>
          </p:cNvPr>
          <p:cNvCxnSpPr>
            <a:cxnSpLocks/>
            <a:endCxn id="26" idx="1"/>
          </p:cNvCxnSpPr>
          <p:nvPr/>
        </p:nvCxnSpPr>
        <p:spPr>
          <a:xfrm>
            <a:off x="4698697" y="1527051"/>
            <a:ext cx="288474" cy="77573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68D3843-4F6D-A04C-B784-3C17787786AC}"/>
              </a:ext>
            </a:extLst>
          </p:cNvPr>
          <p:cNvSpPr txBox="1"/>
          <p:nvPr/>
        </p:nvSpPr>
        <p:spPr>
          <a:xfrm>
            <a:off x="6829875" y="1669571"/>
            <a:ext cx="1953379" cy="646331"/>
          </a:xfrm>
          <a:prstGeom prst="rect">
            <a:avLst/>
          </a:prstGeom>
          <a:noFill/>
        </p:spPr>
        <p:txBody>
          <a:bodyPr wrap="square" rtlCol="0">
            <a:spAutoFit/>
          </a:bodyPr>
          <a:lstStyle/>
          <a:p>
            <a:r>
              <a:rPr lang="en-IT" sz="900">
                <a:latin typeface="+mn-lt"/>
              </a:rPr>
              <a:t>We extract the Moid from the response and output it as this will be used as an input for the rollback task</a:t>
            </a:r>
          </a:p>
        </p:txBody>
      </p:sp>
    </p:spTree>
    <p:extLst>
      <p:ext uri="{BB962C8B-B14F-4D97-AF65-F5344CB8AC3E}">
        <p14:creationId xmlns:p14="http://schemas.microsoft.com/office/powerpoint/2010/main" val="2596737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B705-41FC-CA45-B92A-4C0879625C02}"/>
              </a:ext>
            </a:extLst>
          </p:cNvPr>
          <p:cNvSpPr>
            <a:spLocks noGrp="1"/>
          </p:cNvSpPr>
          <p:nvPr>
            <p:ph type="title"/>
          </p:nvPr>
        </p:nvSpPr>
        <p:spPr/>
        <p:txBody>
          <a:bodyPr/>
          <a:lstStyle/>
          <a:p>
            <a:r>
              <a:rPr lang="en-IT" dirty="0"/>
              <a:t>Creating the HTTP Endpoint Rollback Task</a:t>
            </a:r>
          </a:p>
        </p:txBody>
      </p:sp>
      <p:sp>
        <p:nvSpPr>
          <p:cNvPr id="5" name="TextBox 4">
            <a:extLst>
              <a:ext uri="{FF2B5EF4-FFF2-40B4-BE49-F238E27FC236}">
                <a16:creationId xmlns:a16="http://schemas.microsoft.com/office/drawing/2014/main" id="{C9B7048B-7319-D542-A10A-7801500771D0}"/>
              </a:ext>
            </a:extLst>
          </p:cNvPr>
          <p:cNvSpPr txBox="1"/>
          <p:nvPr/>
        </p:nvSpPr>
        <p:spPr>
          <a:xfrm>
            <a:off x="3675091" y="1576132"/>
            <a:ext cx="2267534" cy="2462213"/>
          </a:xfrm>
          <a:prstGeom prst="rect">
            <a:avLst/>
          </a:prstGeom>
          <a:noFill/>
        </p:spPr>
        <p:txBody>
          <a:bodyPr wrap="square" rtlCol="0">
            <a:spAutoFit/>
          </a:bodyPr>
          <a:lstStyle/>
          <a:p>
            <a:r>
              <a:rPr lang="en-US" sz="1100" b="1">
                <a:latin typeface="+mn-lt"/>
              </a:rPr>
              <a:t>Task Properties - General</a:t>
            </a:r>
          </a:p>
          <a:p>
            <a:r>
              <a:rPr lang="en-US" sz="1100">
                <a:latin typeface="+mn-lt"/>
              </a:rPr>
              <a:t>Name: </a:t>
            </a:r>
            <a:r>
              <a:rPr lang="en-US" sz="1100" err="1">
                <a:latin typeface="+mn-lt"/>
              </a:rPr>
              <a:t>Unclaim</a:t>
            </a:r>
            <a:r>
              <a:rPr lang="en-US" sz="1100">
                <a:latin typeface="+mn-lt"/>
              </a:rPr>
              <a:t> HTTP Target</a:t>
            </a:r>
          </a:p>
          <a:p>
            <a:endParaRPr lang="en-US" sz="1100">
              <a:latin typeface="+mn-lt"/>
            </a:endParaRPr>
          </a:p>
          <a:p>
            <a:endParaRPr lang="en-US" sz="1100" b="1">
              <a:latin typeface="+mn-lt"/>
            </a:endParaRPr>
          </a:p>
          <a:p>
            <a:endParaRPr lang="en-US" sz="1100" b="1">
              <a:latin typeface="+mn-lt"/>
            </a:endParaRPr>
          </a:p>
          <a:p>
            <a:endParaRPr lang="en-US" sz="1100" b="1">
              <a:latin typeface="+mn-lt"/>
            </a:endParaRPr>
          </a:p>
          <a:p>
            <a:r>
              <a:rPr lang="en-US" sz="1100" b="1">
                <a:latin typeface="+mn-lt"/>
              </a:rPr>
              <a:t>Task Properties – Inputs</a:t>
            </a:r>
          </a:p>
          <a:p>
            <a:r>
              <a:rPr lang="en-US" sz="1100" i="1" err="1">
                <a:latin typeface="+mn-lt"/>
              </a:rPr>
              <a:t>moid</a:t>
            </a:r>
            <a:r>
              <a:rPr lang="en-US" sz="1100">
                <a:latin typeface="+mn-lt"/>
              </a:rPr>
              <a:t> – String, Required</a:t>
            </a:r>
          </a:p>
          <a:p>
            <a:endParaRPr lang="en-US" sz="1100">
              <a:latin typeface="+mn-lt"/>
            </a:endParaRPr>
          </a:p>
          <a:p>
            <a:endParaRPr lang="en-US" sz="1100">
              <a:latin typeface="+mn-lt"/>
            </a:endParaRPr>
          </a:p>
          <a:p>
            <a:endParaRPr lang="en-US" sz="1100">
              <a:latin typeface="+mn-lt"/>
            </a:endParaRPr>
          </a:p>
          <a:p>
            <a:endParaRPr lang="en-US" sz="1100" b="1">
              <a:latin typeface="+mn-lt"/>
            </a:endParaRPr>
          </a:p>
          <a:p>
            <a:r>
              <a:rPr lang="en-US" sz="1100" b="1">
                <a:latin typeface="+mn-lt"/>
              </a:rPr>
              <a:t>Task Properties – Outputs</a:t>
            </a:r>
          </a:p>
          <a:p>
            <a:r>
              <a:rPr lang="en-US" sz="1100">
                <a:latin typeface="+mn-lt"/>
              </a:rPr>
              <a:t>None</a:t>
            </a:r>
          </a:p>
        </p:txBody>
      </p:sp>
      <p:pic>
        <p:nvPicPr>
          <p:cNvPr id="7" name="Picture 6">
            <a:extLst>
              <a:ext uri="{FF2B5EF4-FFF2-40B4-BE49-F238E27FC236}">
                <a16:creationId xmlns:a16="http://schemas.microsoft.com/office/drawing/2014/main" id="{4D88A138-F164-004A-B3F1-6A9498614D6A}"/>
              </a:ext>
            </a:extLst>
          </p:cNvPr>
          <p:cNvPicPr>
            <a:picLocks noChangeAspect="1"/>
          </p:cNvPicPr>
          <p:nvPr/>
        </p:nvPicPr>
        <p:blipFill>
          <a:blip r:embed="rId3"/>
          <a:stretch>
            <a:fillRect/>
          </a:stretch>
        </p:blipFill>
        <p:spPr>
          <a:xfrm>
            <a:off x="563346" y="1360365"/>
            <a:ext cx="2778707" cy="2893749"/>
          </a:xfrm>
          <a:prstGeom prst="rect">
            <a:avLst/>
          </a:prstGeom>
        </p:spPr>
      </p:pic>
      <p:pic>
        <p:nvPicPr>
          <p:cNvPr id="8" name="Picture 7">
            <a:extLst>
              <a:ext uri="{FF2B5EF4-FFF2-40B4-BE49-F238E27FC236}">
                <a16:creationId xmlns:a16="http://schemas.microsoft.com/office/drawing/2014/main" id="{D646648C-4808-3247-ADED-FBA02DF29675}"/>
              </a:ext>
            </a:extLst>
          </p:cNvPr>
          <p:cNvPicPr>
            <a:picLocks noChangeAspect="1"/>
          </p:cNvPicPr>
          <p:nvPr/>
        </p:nvPicPr>
        <p:blipFill>
          <a:blip r:embed="rId4"/>
          <a:stretch>
            <a:fillRect/>
          </a:stretch>
        </p:blipFill>
        <p:spPr>
          <a:xfrm>
            <a:off x="5942625" y="2377342"/>
            <a:ext cx="2195006" cy="859795"/>
          </a:xfrm>
          <a:prstGeom prst="rect">
            <a:avLst/>
          </a:prstGeom>
        </p:spPr>
      </p:pic>
    </p:spTree>
    <p:extLst>
      <p:ext uri="{BB962C8B-B14F-4D97-AF65-F5344CB8AC3E}">
        <p14:creationId xmlns:p14="http://schemas.microsoft.com/office/powerpoint/2010/main" val="6737585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CCA323-EB58-9047-AA08-7DE15CC9C52E}"/>
              </a:ext>
            </a:extLst>
          </p:cNvPr>
          <p:cNvPicPr>
            <a:picLocks noChangeAspect="1"/>
          </p:cNvPicPr>
          <p:nvPr/>
        </p:nvPicPr>
        <p:blipFill>
          <a:blip r:embed="rId3"/>
          <a:stretch>
            <a:fillRect/>
          </a:stretch>
        </p:blipFill>
        <p:spPr>
          <a:xfrm>
            <a:off x="5624200" y="1782397"/>
            <a:ext cx="2794000" cy="1168400"/>
          </a:xfrm>
          <a:prstGeom prst="rect">
            <a:avLst/>
          </a:prstGeom>
        </p:spPr>
      </p:pic>
      <p:sp>
        <p:nvSpPr>
          <p:cNvPr id="2" name="Title 1">
            <a:extLst>
              <a:ext uri="{FF2B5EF4-FFF2-40B4-BE49-F238E27FC236}">
                <a16:creationId xmlns:a16="http://schemas.microsoft.com/office/drawing/2014/main" id="{CAC3B705-41FC-CA45-B92A-4C0879625C02}"/>
              </a:ext>
            </a:extLst>
          </p:cNvPr>
          <p:cNvSpPr>
            <a:spLocks noGrp="1"/>
          </p:cNvSpPr>
          <p:nvPr>
            <p:ph type="title"/>
          </p:nvPr>
        </p:nvSpPr>
        <p:spPr/>
        <p:txBody>
          <a:bodyPr/>
          <a:lstStyle/>
          <a:p>
            <a:r>
              <a:rPr lang="en-IT" dirty="0"/>
              <a:t>Creating the HTTP Endpoint Rollback Task</a:t>
            </a:r>
          </a:p>
        </p:txBody>
      </p:sp>
      <p:sp>
        <p:nvSpPr>
          <p:cNvPr id="5" name="TextBox 4">
            <a:extLst>
              <a:ext uri="{FF2B5EF4-FFF2-40B4-BE49-F238E27FC236}">
                <a16:creationId xmlns:a16="http://schemas.microsoft.com/office/drawing/2014/main" id="{C9B7048B-7319-D542-A10A-7801500771D0}"/>
              </a:ext>
            </a:extLst>
          </p:cNvPr>
          <p:cNvSpPr txBox="1"/>
          <p:nvPr/>
        </p:nvSpPr>
        <p:spPr>
          <a:xfrm>
            <a:off x="560859" y="1687242"/>
            <a:ext cx="4899778" cy="1061829"/>
          </a:xfrm>
          <a:prstGeom prst="rect">
            <a:avLst/>
          </a:prstGeom>
          <a:noFill/>
        </p:spPr>
        <p:txBody>
          <a:bodyPr wrap="square" rtlCol="0">
            <a:spAutoFit/>
          </a:bodyPr>
          <a:lstStyle/>
          <a:p>
            <a:r>
              <a:rPr lang="en-US" sz="900" b="1">
                <a:latin typeface="+mn-lt"/>
              </a:rPr>
              <a:t>Executor Properties - General</a:t>
            </a:r>
          </a:p>
          <a:p>
            <a:r>
              <a:rPr lang="en-US" sz="900">
                <a:latin typeface="+mn-lt"/>
              </a:rPr>
              <a:t>Name: </a:t>
            </a:r>
            <a:r>
              <a:rPr lang="en-US" sz="900" err="1">
                <a:latin typeface="+mn-lt"/>
              </a:rPr>
              <a:t>Unclaim</a:t>
            </a:r>
            <a:r>
              <a:rPr lang="en-US" sz="900">
                <a:latin typeface="+mn-lt"/>
              </a:rPr>
              <a:t> HTTP Target</a:t>
            </a:r>
          </a:p>
          <a:p>
            <a:r>
              <a:rPr lang="en-US" sz="900">
                <a:latin typeface="+mn-lt"/>
              </a:rPr>
              <a:t>Set External Target: NO (will use </a:t>
            </a:r>
            <a:r>
              <a:rPr lang="en-US" sz="900" err="1">
                <a:latin typeface="+mn-lt"/>
              </a:rPr>
              <a:t>Intersight</a:t>
            </a:r>
            <a:r>
              <a:rPr lang="en-US" sz="900">
                <a:latin typeface="+mn-lt"/>
              </a:rPr>
              <a:t> as API target)</a:t>
            </a:r>
          </a:p>
          <a:p>
            <a:endParaRPr lang="en-US" sz="900">
              <a:latin typeface="+mn-lt"/>
            </a:endParaRPr>
          </a:p>
          <a:p>
            <a:r>
              <a:rPr lang="en-US" sz="900" b="1">
                <a:latin typeface="+mn-lt"/>
              </a:rPr>
              <a:t>Executor Properties – Inputs</a:t>
            </a:r>
          </a:p>
          <a:p>
            <a:r>
              <a:rPr lang="en-US" sz="900" i="1">
                <a:latin typeface="+mn-lt"/>
              </a:rPr>
              <a:t>Method: </a:t>
            </a:r>
            <a:r>
              <a:rPr lang="en-US" sz="900">
                <a:latin typeface="+mn-lt"/>
              </a:rPr>
              <a:t>DELETE</a:t>
            </a:r>
            <a:endParaRPr lang="en-US" sz="900" i="1">
              <a:latin typeface="+mn-lt"/>
            </a:endParaRPr>
          </a:p>
          <a:p>
            <a:r>
              <a:rPr lang="en-US" sz="900" i="1">
                <a:latin typeface="+mn-lt"/>
              </a:rPr>
              <a:t>URL</a:t>
            </a:r>
            <a:r>
              <a:rPr lang="en-US" sz="900">
                <a:latin typeface="+mn-lt"/>
              </a:rPr>
              <a:t>: Custom Value – </a:t>
            </a:r>
            <a:r>
              <a:rPr lang="en-GB" sz="900">
                <a:latin typeface="Courier" pitchFamily="2" charset="0"/>
              </a:rPr>
              <a:t>/</a:t>
            </a:r>
            <a:r>
              <a:rPr lang="en-GB" sz="900" err="1">
                <a:latin typeface="Courier" pitchFamily="2" charset="0"/>
              </a:rPr>
              <a:t>api</a:t>
            </a:r>
            <a:r>
              <a:rPr lang="en-GB" sz="900">
                <a:latin typeface="Courier" pitchFamily="2" charset="0"/>
              </a:rPr>
              <a:t>/v1/asset/Targets/{{.</a:t>
            </a:r>
            <a:r>
              <a:rPr lang="en-GB" sz="900" err="1">
                <a:latin typeface="Courier" pitchFamily="2" charset="0"/>
              </a:rPr>
              <a:t>global.task.input.moid</a:t>
            </a:r>
            <a:r>
              <a:rPr lang="en-GB" sz="900">
                <a:latin typeface="Courier" pitchFamily="2" charset="0"/>
              </a:rPr>
              <a:t>}}</a:t>
            </a:r>
          </a:p>
        </p:txBody>
      </p:sp>
      <p:sp>
        <p:nvSpPr>
          <p:cNvPr id="8" name="Rectangle 7">
            <a:extLst>
              <a:ext uri="{FF2B5EF4-FFF2-40B4-BE49-F238E27FC236}">
                <a16:creationId xmlns:a16="http://schemas.microsoft.com/office/drawing/2014/main" id="{0872B83E-AFB4-924C-B0B5-4F6826D759DD}"/>
              </a:ext>
            </a:extLst>
          </p:cNvPr>
          <p:cNvSpPr/>
          <p:nvPr/>
        </p:nvSpPr>
        <p:spPr>
          <a:xfrm>
            <a:off x="3282462" y="2541854"/>
            <a:ext cx="1890580" cy="17183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Rectangle 12">
            <a:extLst>
              <a:ext uri="{FF2B5EF4-FFF2-40B4-BE49-F238E27FC236}">
                <a16:creationId xmlns:a16="http://schemas.microsoft.com/office/drawing/2014/main" id="{5059357C-66FD-7344-BB03-776082DF13AC}"/>
              </a:ext>
            </a:extLst>
          </p:cNvPr>
          <p:cNvSpPr/>
          <p:nvPr/>
        </p:nvSpPr>
        <p:spPr>
          <a:xfrm>
            <a:off x="5635924" y="2540007"/>
            <a:ext cx="638321" cy="17183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5" name="Straight Connector 14">
            <a:extLst>
              <a:ext uri="{FF2B5EF4-FFF2-40B4-BE49-F238E27FC236}">
                <a16:creationId xmlns:a16="http://schemas.microsoft.com/office/drawing/2014/main" id="{85FCA5F9-55F4-9443-9EAC-3579071CF405}"/>
              </a:ext>
            </a:extLst>
          </p:cNvPr>
          <p:cNvCxnSpPr>
            <a:cxnSpLocks/>
            <a:stCxn id="8" idx="3"/>
            <a:endCxn id="13" idx="1"/>
          </p:cNvCxnSpPr>
          <p:nvPr/>
        </p:nvCxnSpPr>
        <p:spPr>
          <a:xfrm flipV="1">
            <a:off x="5173042" y="2625925"/>
            <a:ext cx="462882" cy="1847"/>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0EE72B-61A6-334A-B5BC-F07C539EDED7}"/>
              </a:ext>
            </a:extLst>
          </p:cNvPr>
          <p:cNvSpPr txBox="1"/>
          <p:nvPr/>
        </p:nvSpPr>
        <p:spPr>
          <a:xfrm>
            <a:off x="5612476" y="2923979"/>
            <a:ext cx="2768600" cy="400110"/>
          </a:xfrm>
          <a:prstGeom prst="rect">
            <a:avLst/>
          </a:prstGeom>
          <a:noFill/>
        </p:spPr>
        <p:txBody>
          <a:bodyPr wrap="square" rtlCol="0">
            <a:spAutoFit/>
          </a:bodyPr>
          <a:lstStyle/>
          <a:p>
            <a:r>
              <a:rPr lang="en-IT" sz="1000">
                <a:latin typeface="+mn-lt"/>
              </a:rPr>
              <a:t>Part of the URL will be replaced with the value of the ‘moid’ task input</a:t>
            </a:r>
          </a:p>
        </p:txBody>
      </p:sp>
    </p:spTree>
    <p:extLst>
      <p:ext uri="{BB962C8B-B14F-4D97-AF65-F5344CB8AC3E}">
        <p14:creationId xmlns:p14="http://schemas.microsoft.com/office/powerpoint/2010/main" val="4002767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8364-03B2-C742-8BDA-F8A3AF27ABFD}"/>
              </a:ext>
            </a:extLst>
          </p:cNvPr>
          <p:cNvSpPr>
            <a:spLocks noGrp="1"/>
          </p:cNvSpPr>
          <p:nvPr>
            <p:ph type="title"/>
          </p:nvPr>
        </p:nvSpPr>
        <p:spPr/>
        <p:txBody>
          <a:bodyPr/>
          <a:lstStyle/>
          <a:p>
            <a:r>
              <a:rPr lang="en-IT" dirty="0"/>
              <a:t>Create a Custom Data Type</a:t>
            </a:r>
          </a:p>
        </p:txBody>
      </p:sp>
      <p:pic>
        <p:nvPicPr>
          <p:cNvPr id="3" name="Picture 2">
            <a:extLst>
              <a:ext uri="{FF2B5EF4-FFF2-40B4-BE49-F238E27FC236}">
                <a16:creationId xmlns:a16="http://schemas.microsoft.com/office/drawing/2014/main" id="{C03D51A2-4CAE-8F4E-B5AE-C5AB3945524E}"/>
              </a:ext>
            </a:extLst>
          </p:cNvPr>
          <p:cNvPicPr>
            <a:picLocks noChangeAspect="1"/>
          </p:cNvPicPr>
          <p:nvPr/>
        </p:nvPicPr>
        <p:blipFill>
          <a:blip r:embed="rId3"/>
          <a:stretch>
            <a:fillRect/>
          </a:stretch>
        </p:blipFill>
        <p:spPr>
          <a:xfrm>
            <a:off x="299979" y="1168679"/>
            <a:ext cx="5991981" cy="3221694"/>
          </a:xfrm>
          <a:prstGeom prst="rect">
            <a:avLst/>
          </a:prstGeom>
        </p:spPr>
      </p:pic>
      <p:sp>
        <p:nvSpPr>
          <p:cNvPr id="4" name="TextBox 3">
            <a:extLst>
              <a:ext uri="{FF2B5EF4-FFF2-40B4-BE49-F238E27FC236}">
                <a16:creationId xmlns:a16="http://schemas.microsoft.com/office/drawing/2014/main" id="{889F1D64-3523-D142-8D6F-BC7A6FBBCC64}"/>
              </a:ext>
            </a:extLst>
          </p:cNvPr>
          <p:cNvSpPr txBox="1"/>
          <p:nvPr/>
        </p:nvSpPr>
        <p:spPr>
          <a:xfrm>
            <a:off x="6513534" y="1302706"/>
            <a:ext cx="2330487" cy="2893100"/>
          </a:xfrm>
          <a:prstGeom prst="rect">
            <a:avLst/>
          </a:prstGeom>
          <a:noFill/>
        </p:spPr>
        <p:txBody>
          <a:bodyPr wrap="square" rtlCol="0">
            <a:spAutoFit/>
          </a:bodyPr>
          <a:lstStyle/>
          <a:p>
            <a:r>
              <a:rPr lang="en-IT" sz="1400">
                <a:latin typeface="+mn-lt"/>
              </a:rPr>
              <a:t>We create a new data type that can be used in our main workflow input.</a:t>
            </a:r>
          </a:p>
          <a:p>
            <a:endParaRPr lang="en-IT" sz="1400">
              <a:latin typeface="+mn-lt"/>
            </a:endParaRPr>
          </a:p>
          <a:p>
            <a:r>
              <a:rPr lang="en-IT" sz="1400">
                <a:latin typeface="+mn-lt"/>
              </a:rPr>
              <a:t>In this case, this new custom data type will include the necessary data to built the API call to openweathermap.org:</a:t>
            </a:r>
          </a:p>
          <a:p>
            <a:endParaRPr lang="en-IT" sz="1400">
              <a:latin typeface="+mn-lt"/>
            </a:endParaRPr>
          </a:p>
          <a:p>
            <a:pPr marL="285750" indent="-285750">
              <a:buFont typeface="Arial" panose="020B0604020202020204" pitchFamily="34" charset="0"/>
              <a:buChar char="•"/>
            </a:pPr>
            <a:r>
              <a:rPr lang="en-IT" sz="1400">
                <a:latin typeface="+mn-lt"/>
              </a:rPr>
              <a:t>City</a:t>
            </a:r>
          </a:p>
          <a:p>
            <a:pPr marL="285750" indent="-285750">
              <a:buFont typeface="Arial" panose="020B0604020202020204" pitchFamily="34" charset="0"/>
              <a:buChar char="•"/>
            </a:pPr>
            <a:r>
              <a:rPr lang="en-IT" sz="1400">
                <a:latin typeface="+mn-lt"/>
              </a:rPr>
              <a:t>Country</a:t>
            </a:r>
          </a:p>
          <a:p>
            <a:pPr marL="285750" indent="-285750">
              <a:buFont typeface="Arial" panose="020B0604020202020204" pitchFamily="34" charset="0"/>
              <a:buChar char="•"/>
            </a:pPr>
            <a:r>
              <a:rPr lang="en-IT" sz="1400">
                <a:latin typeface="+mn-lt"/>
              </a:rPr>
              <a:t>Units</a:t>
            </a:r>
          </a:p>
        </p:txBody>
      </p:sp>
    </p:spTree>
    <p:extLst>
      <p:ext uri="{BB962C8B-B14F-4D97-AF65-F5344CB8AC3E}">
        <p14:creationId xmlns:p14="http://schemas.microsoft.com/office/powerpoint/2010/main" val="12242565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0DA2-E211-1141-A4B7-470BE5884AFB}"/>
              </a:ext>
            </a:extLst>
          </p:cNvPr>
          <p:cNvSpPr>
            <a:spLocks noGrp="1"/>
          </p:cNvSpPr>
          <p:nvPr>
            <p:ph type="title"/>
          </p:nvPr>
        </p:nvSpPr>
        <p:spPr/>
        <p:txBody>
          <a:bodyPr/>
          <a:lstStyle/>
          <a:p>
            <a:r>
              <a:rPr lang="en-IT" dirty="0"/>
              <a:t>Link the Rollback Task to the Claim Task</a:t>
            </a:r>
          </a:p>
        </p:txBody>
      </p:sp>
      <p:pic>
        <p:nvPicPr>
          <p:cNvPr id="3" name="Picture 2">
            <a:extLst>
              <a:ext uri="{FF2B5EF4-FFF2-40B4-BE49-F238E27FC236}">
                <a16:creationId xmlns:a16="http://schemas.microsoft.com/office/drawing/2014/main" id="{61324F48-1B23-C04B-BA33-B2E2930FB9C4}"/>
              </a:ext>
            </a:extLst>
          </p:cNvPr>
          <p:cNvPicPr>
            <a:picLocks noChangeAspect="1"/>
          </p:cNvPicPr>
          <p:nvPr/>
        </p:nvPicPr>
        <p:blipFill>
          <a:blip r:embed="rId3"/>
          <a:stretch>
            <a:fillRect/>
          </a:stretch>
        </p:blipFill>
        <p:spPr>
          <a:xfrm>
            <a:off x="509953" y="1289104"/>
            <a:ext cx="4079630" cy="2458144"/>
          </a:xfrm>
          <a:prstGeom prst="rect">
            <a:avLst/>
          </a:prstGeom>
        </p:spPr>
      </p:pic>
      <p:pic>
        <p:nvPicPr>
          <p:cNvPr id="4" name="Picture 3">
            <a:extLst>
              <a:ext uri="{FF2B5EF4-FFF2-40B4-BE49-F238E27FC236}">
                <a16:creationId xmlns:a16="http://schemas.microsoft.com/office/drawing/2014/main" id="{A09070F4-956E-6F4A-934A-A1D8F3C579B4}"/>
              </a:ext>
            </a:extLst>
          </p:cNvPr>
          <p:cNvPicPr>
            <a:picLocks noChangeAspect="1"/>
          </p:cNvPicPr>
          <p:nvPr/>
        </p:nvPicPr>
        <p:blipFill>
          <a:blip r:embed="rId4"/>
          <a:stretch>
            <a:fillRect/>
          </a:stretch>
        </p:blipFill>
        <p:spPr>
          <a:xfrm>
            <a:off x="4751264" y="1289104"/>
            <a:ext cx="1971919" cy="1160507"/>
          </a:xfrm>
          <a:prstGeom prst="rect">
            <a:avLst/>
          </a:prstGeom>
        </p:spPr>
      </p:pic>
      <p:pic>
        <p:nvPicPr>
          <p:cNvPr id="5" name="Picture 4">
            <a:extLst>
              <a:ext uri="{FF2B5EF4-FFF2-40B4-BE49-F238E27FC236}">
                <a16:creationId xmlns:a16="http://schemas.microsoft.com/office/drawing/2014/main" id="{F3F57F8A-2BF4-904F-872D-463B2B270652}"/>
              </a:ext>
            </a:extLst>
          </p:cNvPr>
          <p:cNvPicPr>
            <a:picLocks noChangeAspect="1"/>
          </p:cNvPicPr>
          <p:nvPr/>
        </p:nvPicPr>
        <p:blipFill>
          <a:blip r:embed="rId5"/>
          <a:stretch>
            <a:fillRect/>
          </a:stretch>
        </p:blipFill>
        <p:spPr>
          <a:xfrm>
            <a:off x="4751264" y="2518176"/>
            <a:ext cx="1971919" cy="1685095"/>
          </a:xfrm>
          <a:prstGeom prst="rect">
            <a:avLst/>
          </a:prstGeom>
        </p:spPr>
      </p:pic>
      <p:sp>
        <p:nvSpPr>
          <p:cNvPr id="6" name="TextBox 5">
            <a:extLst>
              <a:ext uri="{FF2B5EF4-FFF2-40B4-BE49-F238E27FC236}">
                <a16:creationId xmlns:a16="http://schemas.microsoft.com/office/drawing/2014/main" id="{28E8CEB5-96AE-1C40-8887-BE98498582F5}"/>
              </a:ext>
            </a:extLst>
          </p:cNvPr>
          <p:cNvSpPr txBox="1"/>
          <p:nvPr/>
        </p:nvSpPr>
        <p:spPr>
          <a:xfrm>
            <a:off x="461650" y="3787356"/>
            <a:ext cx="3131199" cy="430887"/>
          </a:xfrm>
          <a:prstGeom prst="rect">
            <a:avLst/>
          </a:prstGeom>
          <a:noFill/>
        </p:spPr>
        <p:txBody>
          <a:bodyPr wrap="square" rtlCol="0">
            <a:spAutoFit/>
          </a:bodyPr>
          <a:lstStyle/>
          <a:p>
            <a:r>
              <a:rPr lang="en-US" sz="1100">
                <a:latin typeface="+mn-lt"/>
              </a:rPr>
              <a:t>Back in the Claim task, in the </a:t>
            </a:r>
            <a:r>
              <a:rPr lang="en-US" sz="1100" b="1">
                <a:latin typeface="+mn-lt"/>
              </a:rPr>
              <a:t>Task Properties</a:t>
            </a:r>
            <a:r>
              <a:rPr lang="en-US" sz="1100">
                <a:latin typeface="+mn-lt"/>
              </a:rPr>
              <a:t>, </a:t>
            </a:r>
            <a:r>
              <a:rPr lang="en-US" sz="1100" b="1">
                <a:latin typeface="+mn-lt"/>
              </a:rPr>
              <a:t>Enable Rollback Task</a:t>
            </a:r>
            <a:endParaRPr lang="en-US" sz="1100">
              <a:latin typeface="+mn-lt"/>
            </a:endParaRPr>
          </a:p>
        </p:txBody>
      </p:sp>
      <p:sp>
        <p:nvSpPr>
          <p:cNvPr id="7" name="TextBox 6">
            <a:extLst>
              <a:ext uri="{FF2B5EF4-FFF2-40B4-BE49-F238E27FC236}">
                <a16:creationId xmlns:a16="http://schemas.microsoft.com/office/drawing/2014/main" id="{53D57D12-6AB9-7A45-AF06-D7A2DBD2A24F}"/>
              </a:ext>
            </a:extLst>
          </p:cNvPr>
          <p:cNvSpPr txBox="1"/>
          <p:nvPr/>
        </p:nvSpPr>
        <p:spPr>
          <a:xfrm>
            <a:off x="6775937" y="1511842"/>
            <a:ext cx="2080846" cy="600164"/>
          </a:xfrm>
          <a:prstGeom prst="rect">
            <a:avLst/>
          </a:prstGeom>
          <a:noFill/>
        </p:spPr>
        <p:txBody>
          <a:bodyPr wrap="square" rtlCol="0">
            <a:spAutoFit/>
          </a:bodyPr>
          <a:lstStyle/>
          <a:p>
            <a:r>
              <a:rPr lang="en-US" sz="1100">
                <a:latin typeface="+mn-lt"/>
              </a:rPr>
              <a:t>Select a </a:t>
            </a:r>
            <a:r>
              <a:rPr lang="en-US" sz="1100" b="1">
                <a:latin typeface="+mn-lt"/>
              </a:rPr>
              <a:t>Rollback Task Name </a:t>
            </a:r>
            <a:r>
              <a:rPr lang="en-US" sz="1100">
                <a:latin typeface="+mn-lt"/>
              </a:rPr>
              <a:t>from the list (‘</a:t>
            </a:r>
            <a:r>
              <a:rPr lang="en-US" sz="1100" err="1">
                <a:latin typeface="+mn-lt"/>
              </a:rPr>
              <a:t>Unclaim</a:t>
            </a:r>
            <a:r>
              <a:rPr lang="en-US" sz="1100">
                <a:latin typeface="+mn-lt"/>
              </a:rPr>
              <a:t> HTTP Target) </a:t>
            </a:r>
          </a:p>
        </p:txBody>
      </p:sp>
      <p:sp>
        <p:nvSpPr>
          <p:cNvPr id="8" name="TextBox 7">
            <a:extLst>
              <a:ext uri="{FF2B5EF4-FFF2-40B4-BE49-F238E27FC236}">
                <a16:creationId xmlns:a16="http://schemas.microsoft.com/office/drawing/2014/main" id="{E5B4DAD0-0640-DD45-8891-8F6127DA812A}"/>
              </a:ext>
            </a:extLst>
          </p:cNvPr>
          <p:cNvSpPr txBox="1"/>
          <p:nvPr/>
        </p:nvSpPr>
        <p:spPr>
          <a:xfrm>
            <a:off x="6775937" y="2829189"/>
            <a:ext cx="2080846" cy="1107996"/>
          </a:xfrm>
          <a:prstGeom prst="rect">
            <a:avLst/>
          </a:prstGeom>
          <a:noFill/>
        </p:spPr>
        <p:txBody>
          <a:bodyPr wrap="square" rtlCol="0">
            <a:spAutoFit/>
          </a:bodyPr>
          <a:lstStyle/>
          <a:p>
            <a:r>
              <a:rPr lang="en-US" sz="1100">
                <a:latin typeface="+mn-lt"/>
              </a:rPr>
              <a:t>The rollback task requires an input (we created it).</a:t>
            </a:r>
          </a:p>
          <a:p>
            <a:endParaRPr lang="en-US" sz="1100">
              <a:latin typeface="+mn-lt"/>
            </a:endParaRPr>
          </a:p>
          <a:p>
            <a:r>
              <a:rPr lang="en-US" sz="1100">
                <a:latin typeface="+mn-lt"/>
              </a:rPr>
              <a:t>Click on </a:t>
            </a:r>
            <a:r>
              <a:rPr lang="en-US" sz="1100" b="1">
                <a:latin typeface="+mn-lt"/>
              </a:rPr>
              <a:t>edit</a:t>
            </a:r>
            <a:r>
              <a:rPr lang="en-US" sz="1100">
                <a:latin typeface="+mn-lt"/>
              </a:rPr>
              <a:t> than click on the ‘Claim HTTP Target’, ‘</a:t>
            </a:r>
            <a:r>
              <a:rPr lang="en-US" sz="1100" err="1">
                <a:latin typeface="+mn-lt"/>
              </a:rPr>
              <a:t>moid</a:t>
            </a:r>
            <a:r>
              <a:rPr lang="en-US" sz="1100">
                <a:latin typeface="+mn-lt"/>
              </a:rPr>
              <a:t>’ task output.</a:t>
            </a:r>
          </a:p>
        </p:txBody>
      </p:sp>
      <p:sp>
        <p:nvSpPr>
          <p:cNvPr id="9" name="Oval 8">
            <a:extLst>
              <a:ext uri="{FF2B5EF4-FFF2-40B4-BE49-F238E27FC236}">
                <a16:creationId xmlns:a16="http://schemas.microsoft.com/office/drawing/2014/main" id="{EF5EF87D-81C6-9A4D-9C23-F7735303F5E4}"/>
              </a:ext>
            </a:extLst>
          </p:cNvPr>
          <p:cNvSpPr/>
          <p:nvPr/>
        </p:nvSpPr>
        <p:spPr>
          <a:xfrm>
            <a:off x="394078" y="1128186"/>
            <a:ext cx="321836" cy="321836"/>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a:t>1</a:t>
            </a:r>
          </a:p>
        </p:txBody>
      </p:sp>
      <p:sp>
        <p:nvSpPr>
          <p:cNvPr id="10" name="Oval 9">
            <a:extLst>
              <a:ext uri="{FF2B5EF4-FFF2-40B4-BE49-F238E27FC236}">
                <a16:creationId xmlns:a16="http://schemas.microsoft.com/office/drawing/2014/main" id="{3475FC39-28D6-214F-92A0-5844E93B5EC6}"/>
              </a:ext>
            </a:extLst>
          </p:cNvPr>
          <p:cNvSpPr/>
          <p:nvPr/>
        </p:nvSpPr>
        <p:spPr>
          <a:xfrm>
            <a:off x="6589723" y="1152093"/>
            <a:ext cx="321836" cy="321836"/>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a:t>2</a:t>
            </a:r>
          </a:p>
        </p:txBody>
      </p:sp>
      <p:sp>
        <p:nvSpPr>
          <p:cNvPr id="11" name="Oval 10">
            <a:extLst>
              <a:ext uri="{FF2B5EF4-FFF2-40B4-BE49-F238E27FC236}">
                <a16:creationId xmlns:a16="http://schemas.microsoft.com/office/drawing/2014/main" id="{17CA91E1-B83B-B24A-A48D-34F693DE39F2}"/>
              </a:ext>
            </a:extLst>
          </p:cNvPr>
          <p:cNvSpPr/>
          <p:nvPr/>
        </p:nvSpPr>
        <p:spPr>
          <a:xfrm>
            <a:off x="6588642" y="4042353"/>
            <a:ext cx="321836" cy="321836"/>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a:t>3</a:t>
            </a:r>
          </a:p>
        </p:txBody>
      </p:sp>
    </p:spTree>
    <p:extLst>
      <p:ext uri="{BB962C8B-B14F-4D97-AF65-F5344CB8AC3E}">
        <p14:creationId xmlns:p14="http://schemas.microsoft.com/office/powerpoint/2010/main" val="26055355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4AA1-CF0A-F54F-AB90-50E9A198ABEC}"/>
              </a:ext>
            </a:extLst>
          </p:cNvPr>
          <p:cNvSpPr>
            <a:spLocks noGrp="1"/>
          </p:cNvSpPr>
          <p:nvPr>
            <p:ph type="title"/>
          </p:nvPr>
        </p:nvSpPr>
        <p:spPr/>
        <p:txBody>
          <a:bodyPr/>
          <a:lstStyle/>
          <a:p>
            <a:r>
              <a:rPr lang="en-IT" dirty="0"/>
              <a:t>Create a Workflow to Claim an HTTP Target</a:t>
            </a:r>
          </a:p>
        </p:txBody>
      </p:sp>
      <p:pic>
        <p:nvPicPr>
          <p:cNvPr id="3" name="Picture 2">
            <a:extLst>
              <a:ext uri="{FF2B5EF4-FFF2-40B4-BE49-F238E27FC236}">
                <a16:creationId xmlns:a16="http://schemas.microsoft.com/office/drawing/2014/main" id="{06C7AC5D-4AE2-9E4F-B72D-19662E11CD88}"/>
              </a:ext>
            </a:extLst>
          </p:cNvPr>
          <p:cNvPicPr>
            <a:picLocks noChangeAspect="1"/>
          </p:cNvPicPr>
          <p:nvPr/>
        </p:nvPicPr>
        <p:blipFill>
          <a:blip r:embed="rId3"/>
          <a:stretch>
            <a:fillRect/>
          </a:stretch>
        </p:blipFill>
        <p:spPr>
          <a:xfrm>
            <a:off x="867940" y="1325196"/>
            <a:ext cx="4509789" cy="2725127"/>
          </a:xfrm>
          <a:prstGeom prst="rect">
            <a:avLst/>
          </a:prstGeom>
        </p:spPr>
      </p:pic>
      <p:pic>
        <p:nvPicPr>
          <p:cNvPr id="4" name="Picture 3">
            <a:extLst>
              <a:ext uri="{FF2B5EF4-FFF2-40B4-BE49-F238E27FC236}">
                <a16:creationId xmlns:a16="http://schemas.microsoft.com/office/drawing/2014/main" id="{5C396828-B8DF-AA47-8934-77D9917B7452}"/>
              </a:ext>
            </a:extLst>
          </p:cNvPr>
          <p:cNvPicPr>
            <a:picLocks noChangeAspect="1"/>
          </p:cNvPicPr>
          <p:nvPr/>
        </p:nvPicPr>
        <p:blipFill>
          <a:blip r:embed="rId4"/>
          <a:stretch>
            <a:fillRect/>
          </a:stretch>
        </p:blipFill>
        <p:spPr>
          <a:xfrm>
            <a:off x="3797845" y="1862301"/>
            <a:ext cx="4212530" cy="1768166"/>
          </a:xfrm>
          <a:prstGeom prst="rect">
            <a:avLst/>
          </a:prstGeom>
          <a:ln>
            <a:solidFill>
              <a:schemeClr val="accent1"/>
            </a:solidFill>
          </a:ln>
        </p:spPr>
      </p:pic>
      <p:sp>
        <p:nvSpPr>
          <p:cNvPr id="5" name="Rectangle 4">
            <a:extLst>
              <a:ext uri="{FF2B5EF4-FFF2-40B4-BE49-F238E27FC236}">
                <a16:creationId xmlns:a16="http://schemas.microsoft.com/office/drawing/2014/main" id="{F43DF42F-2851-0E4E-AF4F-37A9590C5095}"/>
              </a:ext>
            </a:extLst>
          </p:cNvPr>
          <p:cNvSpPr/>
          <p:nvPr/>
        </p:nvSpPr>
        <p:spPr>
          <a:xfrm>
            <a:off x="1717429" y="3210611"/>
            <a:ext cx="556848" cy="839712"/>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TextBox 5">
            <a:extLst>
              <a:ext uri="{FF2B5EF4-FFF2-40B4-BE49-F238E27FC236}">
                <a16:creationId xmlns:a16="http://schemas.microsoft.com/office/drawing/2014/main" id="{E0B2DBD5-0510-DB47-BBAB-21349459C975}"/>
              </a:ext>
            </a:extLst>
          </p:cNvPr>
          <p:cNvSpPr txBox="1"/>
          <p:nvPr/>
        </p:nvSpPr>
        <p:spPr>
          <a:xfrm>
            <a:off x="813376" y="4050323"/>
            <a:ext cx="4086375" cy="261610"/>
          </a:xfrm>
          <a:prstGeom prst="rect">
            <a:avLst/>
          </a:prstGeom>
          <a:noFill/>
        </p:spPr>
        <p:txBody>
          <a:bodyPr wrap="none" rtlCol="0">
            <a:spAutoFit/>
          </a:bodyPr>
          <a:lstStyle/>
          <a:p>
            <a:r>
              <a:rPr lang="en-IT" sz="1100">
                <a:latin typeface="+mn-lt"/>
              </a:rPr>
              <a:t>Configure Inputs for ‘name’ and ‘endpoint’ (String, Required)</a:t>
            </a:r>
          </a:p>
        </p:txBody>
      </p:sp>
    </p:spTree>
    <p:extLst>
      <p:ext uri="{BB962C8B-B14F-4D97-AF65-F5344CB8AC3E}">
        <p14:creationId xmlns:p14="http://schemas.microsoft.com/office/powerpoint/2010/main" val="4212659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F4966-9958-2D41-82CC-BBE29A29A56E}"/>
              </a:ext>
            </a:extLst>
          </p:cNvPr>
          <p:cNvSpPr>
            <a:spLocks noGrp="1"/>
          </p:cNvSpPr>
          <p:nvPr>
            <p:ph type="title"/>
          </p:nvPr>
        </p:nvSpPr>
        <p:spPr/>
        <p:txBody>
          <a:bodyPr/>
          <a:lstStyle/>
          <a:p>
            <a:r>
              <a:rPr lang="en-IT" dirty="0"/>
              <a:t>Create a Workflow to Claim an HTTP Target</a:t>
            </a:r>
          </a:p>
        </p:txBody>
      </p:sp>
      <p:pic>
        <p:nvPicPr>
          <p:cNvPr id="3" name="Picture 2">
            <a:extLst>
              <a:ext uri="{FF2B5EF4-FFF2-40B4-BE49-F238E27FC236}">
                <a16:creationId xmlns:a16="http://schemas.microsoft.com/office/drawing/2014/main" id="{E215B1F3-3A67-7747-AFF9-7E3AFC9D153E}"/>
              </a:ext>
            </a:extLst>
          </p:cNvPr>
          <p:cNvPicPr>
            <a:picLocks noChangeAspect="1"/>
          </p:cNvPicPr>
          <p:nvPr/>
        </p:nvPicPr>
        <p:blipFill>
          <a:blip r:embed="rId3"/>
          <a:stretch>
            <a:fillRect/>
          </a:stretch>
        </p:blipFill>
        <p:spPr>
          <a:xfrm>
            <a:off x="506794" y="1073150"/>
            <a:ext cx="2730500" cy="2197100"/>
          </a:xfrm>
          <a:prstGeom prst="rect">
            <a:avLst/>
          </a:prstGeom>
        </p:spPr>
      </p:pic>
      <p:sp>
        <p:nvSpPr>
          <p:cNvPr id="4" name="Rectangle 3">
            <a:extLst>
              <a:ext uri="{FF2B5EF4-FFF2-40B4-BE49-F238E27FC236}">
                <a16:creationId xmlns:a16="http://schemas.microsoft.com/office/drawing/2014/main" id="{A510D1FC-4787-7B45-9194-29F84CE8DD3D}"/>
              </a:ext>
            </a:extLst>
          </p:cNvPr>
          <p:cNvSpPr/>
          <p:nvPr/>
        </p:nvSpPr>
        <p:spPr>
          <a:xfrm>
            <a:off x="2862644" y="1943053"/>
            <a:ext cx="374650" cy="1832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Rectangle 4">
            <a:extLst>
              <a:ext uri="{FF2B5EF4-FFF2-40B4-BE49-F238E27FC236}">
                <a16:creationId xmlns:a16="http://schemas.microsoft.com/office/drawing/2014/main" id="{B323D145-C5ED-8D4A-9A29-4F0BCDB1DA46}"/>
              </a:ext>
            </a:extLst>
          </p:cNvPr>
          <p:cNvSpPr/>
          <p:nvPr/>
        </p:nvSpPr>
        <p:spPr>
          <a:xfrm>
            <a:off x="2862644" y="2606651"/>
            <a:ext cx="374650" cy="1832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TextBox 5">
            <a:extLst>
              <a:ext uri="{FF2B5EF4-FFF2-40B4-BE49-F238E27FC236}">
                <a16:creationId xmlns:a16="http://schemas.microsoft.com/office/drawing/2014/main" id="{289D0F2D-A6A3-1A4B-ACE3-A36476F9BA8E}"/>
              </a:ext>
            </a:extLst>
          </p:cNvPr>
          <p:cNvSpPr txBox="1"/>
          <p:nvPr/>
        </p:nvSpPr>
        <p:spPr>
          <a:xfrm>
            <a:off x="3559711" y="1761346"/>
            <a:ext cx="2174630" cy="430887"/>
          </a:xfrm>
          <a:prstGeom prst="rect">
            <a:avLst/>
          </a:prstGeom>
          <a:noFill/>
        </p:spPr>
        <p:txBody>
          <a:bodyPr wrap="square" rtlCol="0">
            <a:spAutoFit/>
          </a:bodyPr>
          <a:lstStyle/>
          <a:p>
            <a:r>
              <a:rPr lang="en-IT" sz="1100" b="1">
                <a:latin typeface="+mn-lt"/>
              </a:rPr>
              <a:t>Direct Mapping </a:t>
            </a:r>
            <a:r>
              <a:rPr lang="en-IT" sz="1100">
                <a:latin typeface="+mn-lt"/>
              </a:rPr>
              <a:t>to ‘name’ and ‘endpoint’ workflow inputs</a:t>
            </a:r>
          </a:p>
        </p:txBody>
      </p:sp>
      <p:cxnSp>
        <p:nvCxnSpPr>
          <p:cNvPr id="8" name="Straight Arrow Connector 7">
            <a:extLst>
              <a:ext uri="{FF2B5EF4-FFF2-40B4-BE49-F238E27FC236}">
                <a16:creationId xmlns:a16="http://schemas.microsoft.com/office/drawing/2014/main" id="{73E66129-293F-F746-A661-F0C753E024E5}"/>
              </a:ext>
            </a:extLst>
          </p:cNvPr>
          <p:cNvCxnSpPr>
            <a:cxnSpLocks/>
            <a:stCxn id="6" idx="1"/>
          </p:cNvCxnSpPr>
          <p:nvPr/>
        </p:nvCxnSpPr>
        <p:spPr>
          <a:xfrm flipH="1">
            <a:off x="3306322" y="1976790"/>
            <a:ext cx="25338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EAA0032-40B9-4449-8E24-7E7F5275E227}"/>
              </a:ext>
            </a:extLst>
          </p:cNvPr>
          <p:cNvCxnSpPr>
            <a:cxnSpLocks/>
            <a:stCxn id="6" idx="1"/>
          </p:cNvCxnSpPr>
          <p:nvPr/>
        </p:nvCxnSpPr>
        <p:spPr>
          <a:xfrm flipH="1">
            <a:off x="3321193" y="1976790"/>
            <a:ext cx="238518" cy="6408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5376B39-806A-F441-B572-15EC079EF48E}"/>
              </a:ext>
            </a:extLst>
          </p:cNvPr>
          <p:cNvPicPr>
            <a:picLocks noChangeAspect="1"/>
          </p:cNvPicPr>
          <p:nvPr/>
        </p:nvPicPr>
        <p:blipFill>
          <a:blip r:embed="rId4"/>
          <a:stretch>
            <a:fillRect/>
          </a:stretch>
        </p:blipFill>
        <p:spPr>
          <a:xfrm>
            <a:off x="5818241" y="1073150"/>
            <a:ext cx="2205583" cy="2197100"/>
          </a:xfrm>
          <a:prstGeom prst="rect">
            <a:avLst/>
          </a:prstGeom>
        </p:spPr>
      </p:pic>
      <p:pic>
        <p:nvPicPr>
          <p:cNvPr id="19" name="Picture 18">
            <a:extLst>
              <a:ext uri="{FF2B5EF4-FFF2-40B4-BE49-F238E27FC236}">
                <a16:creationId xmlns:a16="http://schemas.microsoft.com/office/drawing/2014/main" id="{F2B55FBF-9F61-634B-898B-60083C0D3906}"/>
              </a:ext>
            </a:extLst>
          </p:cNvPr>
          <p:cNvPicPr>
            <a:picLocks noChangeAspect="1"/>
          </p:cNvPicPr>
          <p:nvPr/>
        </p:nvPicPr>
        <p:blipFill>
          <a:blip r:embed="rId5"/>
          <a:stretch>
            <a:fillRect/>
          </a:stretch>
        </p:blipFill>
        <p:spPr>
          <a:xfrm>
            <a:off x="506794" y="3485694"/>
            <a:ext cx="7533549" cy="1070106"/>
          </a:xfrm>
          <a:prstGeom prst="rect">
            <a:avLst/>
          </a:prstGeom>
        </p:spPr>
      </p:pic>
      <p:sp>
        <p:nvSpPr>
          <p:cNvPr id="26" name="Rectangle 25">
            <a:extLst>
              <a:ext uri="{FF2B5EF4-FFF2-40B4-BE49-F238E27FC236}">
                <a16:creationId xmlns:a16="http://schemas.microsoft.com/office/drawing/2014/main" id="{7804342B-3331-0F43-BE34-FC7801E40004}"/>
              </a:ext>
            </a:extLst>
          </p:cNvPr>
          <p:cNvSpPr/>
          <p:nvPr/>
        </p:nvSpPr>
        <p:spPr>
          <a:xfrm>
            <a:off x="828689" y="4036910"/>
            <a:ext cx="337757" cy="1832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7" name="Rectangle 26">
            <a:extLst>
              <a:ext uri="{FF2B5EF4-FFF2-40B4-BE49-F238E27FC236}">
                <a16:creationId xmlns:a16="http://schemas.microsoft.com/office/drawing/2014/main" id="{23E5DF04-A94E-DD40-BDF9-ABFCCCEE0E1E}"/>
              </a:ext>
            </a:extLst>
          </p:cNvPr>
          <p:cNvSpPr/>
          <p:nvPr/>
        </p:nvSpPr>
        <p:spPr>
          <a:xfrm>
            <a:off x="3459725" y="4042594"/>
            <a:ext cx="432337" cy="1832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8" name="Rectangle 27">
            <a:extLst>
              <a:ext uri="{FF2B5EF4-FFF2-40B4-BE49-F238E27FC236}">
                <a16:creationId xmlns:a16="http://schemas.microsoft.com/office/drawing/2014/main" id="{1C54EF01-5C14-8442-AEF6-5EAC2CA51C05}"/>
              </a:ext>
            </a:extLst>
          </p:cNvPr>
          <p:cNvSpPr/>
          <p:nvPr/>
        </p:nvSpPr>
        <p:spPr>
          <a:xfrm>
            <a:off x="5971780" y="2069123"/>
            <a:ext cx="337757" cy="26096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9" name="Rectangle 28">
            <a:extLst>
              <a:ext uri="{FF2B5EF4-FFF2-40B4-BE49-F238E27FC236}">
                <a16:creationId xmlns:a16="http://schemas.microsoft.com/office/drawing/2014/main" id="{C67B5B8E-6ECC-6F40-9D91-38B69F34DEAC}"/>
              </a:ext>
            </a:extLst>
          </p:cNvPr>
          <p:cNvSpPr/>
          <p:nvPr/>
        </p:nvSpPr>
        <p:spPr>
          <a:xfrm>
            <a:off x="5975406" y="2470309"/>
            <a:ext cx="390225" cy="26096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33" name="Straight Connector 32">
            <a:extLst>
              <a:ext uri="{FF2B5EF4-FFF2-40B4-BE49-F238E27FC236}">
                <a16:creationId xmlns:a16="http://schemas.microsoft.com/office/drawing/2014/main" id="{ABD0C587-299A-7240-A8ED-767DF490D662}"/>
              </a:ext>
            </a:extLst>
          </p:cNvPr>
          <p:cNvCxnSpPr>
            <a:stCxn id="28" idx="1"/>
            <a:endCxn id="26" idx="3"/>
          </p:cNvCxnSpPr>
          <p:nvPr/>
        </p:nvCxnSpPr>
        <p:spPr>
          <a:xfrm flipH="1">
            <a:off x="1166446" y="2199603"/>
            <a:ext cx="4805334" cy="1928917"/>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398FBD-7B92-D846-93C4-1D22C571C1EB}"/>
              </a:ext>
            </a:extLst>
          </p:cNvPr>
          <p:cNvCxnSpPr>
            <a:cxnSpLocks/>
            <a:stCxn id="29" idx="1"/>
            <a:endCxn id="27" idx="0"/>
          </p:cNvCxnSpPr>
          <p:nvPr/>
        </p:nvCxnSpPr>
        <p:spPr>
          <a:xfrm flipH="1">
            <a:off x="3675894" y="2600789"/>
            <a:ext cx="2299512" cy="144180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0812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82D2-5A49-C44A-B600-127C033269B8}"/>
              </a:ext>
            </a:extLst>
          </p:cNvPr>
          <p:cNvSpPr>
            <a:spLocks noGrp="1"/>
          </p:cNvSpPr>
          <p:nvPr>
            <p:ph type="title"/>
          </p:nvPr>
        </p:nvSpPr>
        <p:spPr/>
        <p:txBody>
          <a:bodyPr/>
          <a:lstStyle/>
          <a:p>
            <a:r>
              <a:rPr lang="en-IT" dirty="0"/>
              <a:t>Rollback Execution</a:t>
            </a:r>
          </a:p>
        </p:txBody>
      </p:sp>
      <p:pic>
        <p:nvPicPr>
          <p:cNvPr id="3" name="Picture 2">
            <a:extLst>
              <a:ext uri="{FF2B5EF4-FFF2-40B4-BE49-F238E27FC236}">
                <a16:creationId xmlns:a16="http://schemas.microsoft.com/office/drawing/2014/main" id="{4C8BDC6C-542E-8341-B902-BA2258F4F4F3}"/>
              </a:ext>
            </a:extLst>
          </p:cNvPr>
          <p:cNvPicPr>
            <a:picLocks noChangeAspect="1"/>
          </p:cNvPicPr>
          <p:nvPr/>
        </p:nvPicPr>
        <p:blipFill>
          <a:blip r:embed="rId3"/>
          <a:stretch>
            <a:fillRect/>
          </a:stretch>
        </p:blipFill>
        <p:spPr>
          <a:xfrm>
            <a:off x="952011" y="1172797"/>
            <a:ext cx="2975219" cy="1624988"/>
          </a:xfrm>
          <a:prstGeom prst="rect">
            <a:avLst/>
          </a:prstGeom>
        </p:spPr>
      </p:pic>
      <p:pic>
        <p:nvPicPr>
          <p:cNvPr id="4" name="Picture 3">
            <a:extLst>
              <a:ext uri="{FF2B5EF4-FFF2-40B4-BE49-F238E27FC236}">
                <a16:creationId xmlns:a16="http://schemas.microsoft.com/office/drawing/2014/main" id="{7FDAD74A-7B8F-1B4F-9112-CE7A90EDF2E5}"/>
              </a:ext>
            </a:extLst>
          </p:cNvPr>
          <p:cNvPicPr>
            <a:picLocks noChangeAspect="1"/>
          </p:cNvPicPr>
          <p:nvPr/>
        </p:nvPicPr>
        <p:blipFill>
          <a:blip r:embed="rId4"/>
          <a:stretch>
            <a:fillRect/>
          </a:stretch>
        </p:blipFill>
        <p:spPr>
          <a:xfrm>
            <a:off x="4349752" y="440544"/>
            <a:ext cx="3328376" cy="2149716"/>
          </a:xfrm>
          <a:prstGeom prst="rect">
            <a:avLst/>
          </a:prstGeom>
        </p:spPr>
      </p:pic>
      <p:pic>
        <p:nvPicPr>
          <p:cNvPr id="5" name="Picture 4">
            <a:extLst>
              <a:ext uri="{FF2B5EF4-FFF2-40B4-BE49-F238E27FC236}">
                <a16:creationId xmlns:a16="http://schemas.microsoft.com/office/drawing/2014/main" id="{ABDC5BEA-6623-DF48-8A5F-E5124E78A373}"/>
              </a:ext>
            </a:extLst>
          </p:cNvPr>
          <p:cNvPicPr>
            <a:picLocks noChangeAspect="1"/>
          </p:cNvPicPr>
          <p:nvPr/>
        </p:nvPicPr>
        <p:blipFill>
          <a:blip r:embed="rId5"/>
          <a:stretch>
            <a:fillRect/>
          </a:stretch>
        </p:blipFill>
        <p:spPr>
          <a:xfrm>
            <a:off x="4349752" y="2590261"/>
            <a:ext cx="3328376" cy="207524"/>
          </a:xfrm>
          <a:prstGeom prst="rect">
            <a:avLst/>
          </a:prstGeom>
        </p:spPr>
      </p:pic>
      <p:cxnSp>
        <p:nvCxnSpPr>
          <p:cNvPr id="6" name="Straight Arrow Connector 5">
            <a:extLst>
              <a:ext uri="{FF2B5EF4-FFF2-40B4-BE49-F238E27FC236}">
                <a16:creationId xmlns:a16="http://schemas.microsoft.com/office/drawing/2014/main" id="{E3E94DBB-483E-3D4A-AE39-89084666EBB2}"/>
              </a:ext>
            </a:extLst>
          </p:cNvPr>
          <p:cNvCxnSpPr>
            <a:cxnSpLocks/>
          </p:cNvCxnSpPr>
          <p:nvPr/>
        </p:nvCxnSpPr>
        <p:spPr>
          <a:xfrm flipV="1">
            <a:off x="3122508" y="1618454"/>
            <a:ext cx="1" cy="34583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0CCF946-0274-B54A-B56E-8640B57B8A42}"/>
              </a:ext>
            </a:extLst>
          </p:cNvPr>
          <p:cNvCxnSpPr>
            <a:cxnSpLocks/>
            <a:endCxn id="5" idx="3"/>
          </p:cNvCxnSpPr>
          <p:nvPr/>
        </p:nvCxnSpPr>
        <p:spPr>
          <a:xfrm flipH="1" flipV="1">
            <a:off x="7678128" y="2694023"/>
            <a:ext cx="375138" cy="1078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14DAB6E-60AB-064A-9335-9277AE1D1B7A}"/>
              </a:ext>
            </a:extLst>
          </p:cNvPr>
          <p:cNvSpPr/>
          <p:nvPr/>
        </p:nvSpPr>
        <p:spPr>
          <a:xfrm>
            <a:off x="4589098" y="2253532"/>
            <a:ext cx="656492" cy="1832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Oval 12">
            <a:extLst>
              <a:ext uri="{FF2B5EF4-FFF2-40B4-BE49-F238E27FC236}">
                <a16:creationId xmlns:a16="http://schemas.microsoft.com/office/drawing/2014/main" id="{F3F33DEA-CAC0-8745-85B3-77F829DB8DCF}"/>
              </a:ext>
            </a:extLst>
          </p:cNvPr>
          <p:cNvSpPr/>
          <p:nvPr/>
        </p:nvSpPr>
        <p:spPr>
          <a:xfrm>
            <a:off x="792662" y="1227832"/>
            <a:ext cx="321836" cy="321836"/>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a:t>1</a:t>
            </a:r>
          </a:p>
        </p:txBody>
      </p:sp>
      <p:sp>
        <p:nvSpPr>
          <p:cNvPr id="14" name="Oval 13">
            <a:extLst>
              <a:ext uri="{FF2B5EF4-FFF2-40B4-BE49-F238E27FC236}">
                <a16:creationId xmlns:a16="http://schemas.microsoft.com/office/drawing/2014/main" id="{527E0BDF-5F2F-1D4C-9D0D-0CAF8D58E8DE}"/>
              </a:ext>
            </a:extLst>
          </p:cNvPr>
          <p:cNvSpPr/>
          <p:nvPr/>
        </p:nvSpPr>
        <p:spPr>
          <a:xfrm>
            <a:off x="7517210" y="495580"/>
            <a:ext cx="321836" cy="321836"/>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a:t>2</a:t>
            </a:r>
          </a:p>
        </p:txBody>
      </p:sp>
      <p:pic>
        <p:nvPicPr>
          <p:cNvPr id="15" name="Picture 14">
            <a:extLst>
              <a:ext uri="{FF2B5EF4-FFF2-40B4-BE49-F238E27FC236}">
                <a16:creationId xmlns:a16="http://schemas.microsoft.com/office/drawing/2014/main" id="{189C3210-3622-D84E-84EE-0B18F20120FC}"/>
              </a:ext>
            </a:extLst>
          </p:cNvPr>
          <p:cNvPicPr>
            <a:picLocks noChangeAspect="1"/>
          </p:cNvPicPr>
          <p:nvPr/>
        </p:nvPicPr>
        <p:blipFill>
          <a:blip r:embed="rId6"/>
          <a:stretch>
            <a:fillRect/>
          </a:stretch>
        </p:blipFill>
        <p:spPr>
          <a:xfrm>
            <a:off x="1513875" y="2984161"/>
            <a:ext cx="6150445" cy="808150"/>
          </a:xfrm>
          <a:prstGeom prst="rect">
            <a:avLst/>
          </a:prstGeom>
        </p:spPr>
      </p:pic>
      <p:sp>
        <p:nvSpPr>
          <p:cNvPr id="16" name="Oval 15">
            <a:extLst>
              <a:ext uri="{FF2B5EF4-FFF2-40B4-BE49-F238E27FC236}">
                <a16:creationId xmlns:a16="http://schemas.microsoft.com/office/drawing/2014/main" id="{9A68481C-F2AF-BD4C-8446-2E163124C7E1}"/>
              </a:ext>
            </a:extLst>
          </p:cNvPr>
          <p:cNvSpPr/>
          <p:nvPr/>
        </p:nvSpPr>
        <p:spPr>
          <a:xfrm>
            <a:off x="1369026" y="2823243"/>
            <a:ext cx="321836" cy="321836"/>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a:t>3</a:t>
            </a:r>
          </a:p>
        </p:txBody>
      </p:sp>
      <p:pic>
        <p:nvPicPr>
          <p:cNvPr id="18" name="Picture 17">
            <a:extLst>
              <a:ext uri="{FF2B5EF4-FFF2-40B4-BE49-F238E27FC236}">
                <a16:creationId xmlns:a16="http://schemas.microsoft.com/office/drawing/2014/main" id="{3331963B-78CD-C04B-8047-1BCFE35AF6F0}"/>
              </a:ext>
            </a:extLst>
          </p:cNvPr>
          <p:cNvPicPr>
            <a:picLocks noChangeAspect="1"/>
          </p:cNvPicPr>
          <p:nvPr/>
        </p:nvPicPr>
        <p:blipFill>
          <a:blip r:embed="rId7"/>
          <a:stretch>
            <a:fillRect/>
          </a:stretch>
        </p:blipFill>
        <p:spPr>
          <a:xfrm>
            <a:off x="1513875" y="3853920"/>
            <a:ext cx="6150446" cy="769899"/>
          </a:xfrm>
          <a:prstGeom prst="rect">
            <a:avLst/>
          </a:prstGeom>
        </p:spPr>
      </p:pic>
    </p:spTree>
    <p:extLst>
      <p:ext uri="{BB962C8B-B14F-4D97-AF65-F5344CB8AC3E}">
        <p14:creationId xmlns:p14="http://schemas.microsoft.com/office/powerpoint/2010/main" val="8869942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C383-702F-8A42-B80F-9AAC052BF56E}"/>
              </a:ext>
            </a:extLst>
          </p:cNvPr>
          <p:cNvSpPr>
            <a:spLocks noGrp="1"/>
          </p:cNvSpPr>
          <p:nvPr>
            <p:ph type="ctrTitle"/>
          </p:nvPr>
        </p:nvSpPr>
        <p:spPr/>
        <p:txBody>
          <a:bodyPr/>
          <a:lstStyle/>
          <a:p>
            <a:r>
              <a:rPr lang="en-IT" dirty="0"/>
              <a:t>Create a Notification Task with Webex</a:t>
            </a:r>
          </a:p>
        </p:txBody>
      </p:sp>
    </p:spTree>
    <p:extLst>
      <p:ext uri="{BB962C8B-B14F-4D97-AF65-F5344CB8AC3E}">
        <p14:creationId xmlns:p14="http://schemas.microsoft.com/office/powerpoint/2010/main" val="4168072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5B815D-9C91-AA45-BEC2-61A730FEE312}"/>
              </a:ext>
            </a:extLst>
          </p:cNvPr>
          <p:cNvPicPr>
            <a:picLocks noChangeAspect="1"/>
          </p:cNvPicPr>
          <p:nvPr/>
        </p:nvPicPr>
        <p:blipFill>
          <a:blip r:embed="rId3"/>
          <a:stretch>
            <a:fillRect/>
          </a:stretch>
        </p:blipFill>
        <p:spPr>
          <a:xfrm>
            <a:off x="379346" y="1433152"/>
            <a:ext cx="2830616" cy="967864"/>
          </a:xfrm>
          <a:prstGeom prst="rect">
            <a:avLst/>
          </a:prstGeom>
          <a:ln>
            <a:solidFill>
              <a:schemeClr val="accent1"/>
            </a:solidFill>
          </a:ln>
        </p:spPr>
      </p:pic>
      <p:sp>
        <p:nvSpPr>
          <p:cNvPr id="3" name="TextBox 2">
            <a:extLst>
              <a:ext uri="{FF2B5EF4-FFF2-40B4-BE49-F238E27FC236}">
                <a16:creationId xmlns:a16="http://schemas.microsoft.com/office/drawing/2014/main" id="{31BFA537-06DC-314E-8335-B276D26B3359}"/>
              </a:ext>
            </a:extLst>
          </p:cNvPr>
          <p:cNvSpPr txBox="1"/>
          <p:nvPr/>
        </p:nvSpPr>
        <p:spPr>
          <a:xfrm>
            <a:off x="437766" y="1117641"/>
            <a:ext cx="2744662" cy="261610"/>
          </a:xfrm>
          <a:prstGeom prst="rect">
            <a:avLst/>
          </a:prstGeom>
          <a:noFill/>
        </p:spPr>
        <p:txBody>
          <a:bodyPr wrap="none" rtlCol="0">
            <a:spAutoFit/>
          </a:bodyPr>
          <a:lstStyle/>
          <a:p>
            <a:r>
              <a:rPr lang="en-GB" sz="1100">
                <a:latin typeface="+mn-lt"/>
                <a:hlinkClick r:id="rId4"/>
              </a:rPr>
              <a:t>https://developer.webex.com/docs/bots</a:t>
            </a:r>
            <a:endParaRPr lang="en-GB" sz="1100">
              <a:latin typeface="+mn-lt"/>
            </a:endParaRPr>
          </a:p>
        </p:txBody>
      </p:sp>
      <p:sp>
        <p:nvSpPr>
          <p:cNvPr id="4" name="Title 3">
            <a:extLst>
              <a:ext uri="{FF2B5EF4-FFF2-40B4-BE49-F238E27FC236}">
                <a16:creationId xmlns:a16="http://schemas.microsoft.com/office/drawing/2014/main" id="{167701F0-0676-E843-B9FE-8C545A10113E}"/>
              </a:ext>
            </a:extLst>
          </p:cNvPr>
          <p:cNvSpPr>
            <a:spLocks noGrp="1"/>
          </p:cNvSpPr>
          <p:nvPr>
            <p:ph type="title"/>
          </p:nvPr>
        </p:nvSpPr>
        <p:spPr/>
        <p:txBody>
          <a:bodyPr/>
          <a:lstStyle/>
          <a:p>
            <a:r>
              <a:rPr lang="en-IT" dirty="0"/>
              <a:t>Create a BOT in webex.com</a:t>
            </a:r>
          </a:p>
        </p:txBody>
      </p:sp>
      <p:sp>
        <p:nvSpPr>
          <p:cNvPr id="5" name="Rectangle 4">
            <a:extLst>
              <a:ext uri="{FF2B5EF4-FFF2-40B4-BE49-F238E27FC236}">
                <a16:creationId xmlns:a16="http://schemas.microsoft.com/office/drawing/2014/main" id="{9920EC8F-6717-634E-BB47-8CA621165134}"/>
              </a:ext>
            </a:extLst>
          </p:cNvPr>
          <p:cNvSpPr/>
          <p:nvPr/>
        </p:nvSpPr>
        <p:spPr>
          <a:xfrm>
            <a:off x="510031" y="2136988"/>
            <a:ext cx="637953" cy="21573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6" name="Picture 5">
            <a:extLst>
              <a:ext uri="{FF2B5EF4-FFF2-40B4-BE49-F238E27FC236}">
                <a16:creationId xmlns:a16="http://schemas.microsoft.com/office/drawing/2014/main" id="{C80DA318-BC40-9245-9107-738E6EC9C50B}"/>
              </a:ext>
            </a:extLst>
          </p:cNvPr>
          <p:cNvPicPr>
            <a:picLocks noChangeAspect="1"/>
          </p:cNvPicPr>
          <p:nvPr/>
        </p:nvPicPr>
        <p:blipFill>
          <a:blip r:embed="rId5"/>
          <a:stretch>
            <a:fillRect/>
          </a:stretch>
        </p:blipFill>
        <p:spPr>
          <a:xfrm>
            <a:off x="3182428" y="1117641"/>
            <a:ext cx="2978285" cy="2332990"/>
          </a:xfrm>
          <a:prstGeom prst="rect">
            <a:avLst/>
          </a:prstGeom>
          <a:ln>
            <a:solidFill>
              <a:schemeClr val="accent1"/>
            </a:solidFill>
          </a:ln>
        </p:spPr>
      </p:pic>
      <p:pic>
        <p:nvPicPr>
          <p:cNvPr id="7" name="Picture 6">
            <a:extLst>
              <a:ext uri="{FF2B5EF4-FFF2-40B4-BE49-F238E27FC236}">
                <a16:creationId xmlns:a16="http://schemas.microsoft.com/office/drawing/2014/main" id="{39DD1ED1-1A21-CC41-B027-D6396C12F7B1}"/>
              </a:ext>
            </a:extLst>
          </p:cNvPr>
          <p:cNvPicPr>
            <a:picLocks noChangeAspect="1"/>
          </p:cNvPicPr>
          <p:nvPr/>
        </p:nvPicPr>
        <p:blipFill>
          <a:blip r:embed="rId6"/>
          <a:stretch>
            <a:fillRect/>
          </a:stretch>
        </p:blipFill>
        <p:spPr>
          <a:xfrm>
            <a:off x="4894838" y="2554829"/>
            <a:ext cx="3819206" cy="2137673"/>
          </a:xfrm>
          <a:prstGeom prst="rect">
            <a:avLst/>
          </a:prstGeom>
          <a:ln>
            <a:solidFill>
              <a:schemeClr val="accent1"/>
            </a:solidFill>
          </a:ln>
        </p:spPr>
      </p:pic>
      <p:sp>
        <p:nvSpPr>
          <p:cNvPr id="8" name="Rectangle 7">
            <a:extLst>
              <a:ext uri="{FF2B5EF4-FFF2-40B4-BE49-F238E27FC236}">
                <a16:creationId xmlns:a16="http://schemas.microsoft.com/office/drawing/2014/main" id="{99672DB1-C763-8040-9349-FEA4C9EB89A0}"/>
              </a:ext>
            </a:extLst>
          </p:cNvPr>
          <p:cNvSpPr/>
          <p:nvPr/>
        </p:nvSpPr>
        <p:spPr>
          <a:xfrm>
            <a:off x="8229601" y="4422989"/>
            <a:ext cx="475682" cy="21573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TextBox 8">
            <a:extLst>
              <a:ext uri="{FF2B5EF4-FFF2-40B4-BE49-F238E27FC236}">
                <a16:creationId xmlns:a16="http://schemas.microsoft.com/office/drawing/2014/main" id="{D01A638E-09A2-B54D-935F-F39DBA38D524}"/>
              </a:ext>
            </a:extLst>
          </p:cNvPr>
          <p:cNvSpPr txBox="1"/>
          <p:nvPr/>
        </p:nvSpPr>
        <p:spPr>
          <a:xfrm>
            <a:off x="437766" y="2856308"/>
            <a:ext cx="2608521" cy="1323439"/>
          </a:xfrm>
          <a:prstGeom prst="rect">
            <a:avLst/>
          </a:prstGeom>
          <a:noFill/>
        </p:spPr>
        <p:txBody>
          <a:bodyPr wrap="square" rtlCol="0">
            <a:spAutoFit/>
          </a:bodyPr>
          <a:lstStyle/>
          <a:p>
            <a:r>
              <a:rPr lang="en-GB" sz="1000">
                <a:latin typeface="+mn-lt"/>
              </a:rPr>
              <a:t>Provide the details necessary to create a bot, such as a name, username, icon, description. </a:t>
            </a:r>
          </a:p>
          <a:p>
            <a:endParaRPr lang="en-GB" sz="1000">
              <a:latin typeface="+mn-lt"/>
            </a:endParaRPr>
          </a:p>
          <a:p>
            <a:r>
              <a:rPr lang="en-GB" sz="1000">
                <a:latin typeface="+mn-lt"/>
              </a:rPr>
              <a:t>Once the BOT is created, it will redirect to a page where details of the BOT are present; a bot access token is also provided</a:t>
            </a:r>
            <a:endParaRPr lang="en-GB" sz="1000">
              <a:effectLst/>
              <a:latin typeface="+mn-lt"/>
            </a:endParaRPr>
          </a:p>
        </p:txBody>
      </p:sp>
    </p:spTree>
    <p:extLst>
      <p:ext uri="{BB962C8B-B14F-4D97-AF65-F5344CB8AC3E}">
        <p14:creationId xmlns:p14="http://schemas.microsoft.com/office/powerpoint/2010/main" val="42690573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AF31-DF7C-6946-B84C-8ED633325883}"/>
              </a:ext>
            </a:extLst>
          </p:cNvPr>
          <p:cNvSpPr>
            <a:spLocks noGrp="1"/>
          </p:cNvSpPr>
          <p:nvPr>
            <p:ph type="title"/>
          </p:nvPr>
        </p:nvSpPr>
        <p:spPr/>
        <p:txBody>
          <a:bodyPr/>
          <a:lstStyle/>
          <a:p>
            <a:r>
              <a:rPr lang="en-IT" dirty="0"/>
              <a:t>Copy the BOT Access Token</a:t>
            </a:r>
          </a:p>
        </p:txBody>
      </p:sp>
      <p:pic>
        <p:nvPicPr>
          <p:cNvPr id="3" name="Picture 2">
            <a:extLst>
              <a:ext uri="{FF2B5EF4-FFF2-40B4-BE49-F238E27FC236}">
                <a16:creationId xmlns:a16="http://schemas.microsoft.com/office/drawing/2014/main" id="{AA7492C9-CDFD-714F-811D-764C203AB304}"/>
              </a:ext>
            </a:extLst>
          </p:cNvPr>
          <p:cNvPicPr>
            <a:picLocks noChangeAspect="1"/>
          </p:cNvPicPr>
          <p:nvPr/>
        </p:nvPicPr>
        <p:blipFill>
          <a:blip r:embed="rId3"/>
          <a:stretch>
            <a:fillRect/>
          </a:stretch>
        </p:blipFill>
        <p:spPr>
          <a:xfrm>
            <a:off x="437766" y="1129857"/>
            <a:ext cx="5105341" cy="2257258"/>
          </a:xfrm>
          <a:prstGeom prst="rect">
            <a:avLst/>
          </a:prstGeom>
        </p:spPr>
      </p:pic>
      <p:sp>
        <p:nvSpPr>
          <p:cNvPr id="4" name="TextBox 3">
            <a:extLst>
              <a:ext uri="{FF2B5EF4-FFF2-40B4-BE49-F238E27FC236}">
                <a16:creationId xmlns:a16="http://schemas.microsoft.com/office/drawing/2014/main" id="{019E6E04-1007-F440-B031-14708EF964C8}"/>
              </a:ext>
            </a:extLst>
          </p:cNvPr>
          <p:cNvSpPr txBox="1"/>
          <p:nvPr/>
        </p:nvSpPr>
        <p:spPr>
          <a:xfrm>
            <a:off x="5636018" y="1850241"/>
            <a:ext cx="3147236" cy="707886"/>
          </a:xfrm>
          <a:prstGeom prst="rect">
            <a:avLst/>
          </a:prstGeom>
          <a:noFill/>
        </p:spPr>
        <p:txBody>
          <a:bodyPr wrap="square" rtlCol="0">
            <a:spAutoFit/>
          </a:bodyPr>
          <a:lstStyle/>
          <a:p>
            <a:r>
              <a:rPr lang="en-GB" sz="1000">
                <a:latin typeface="+mn-lt"/>
              </a:rPr>
              <a:t>A generated token will be valid for 100 years</a:t>
            </a:r>
          </a:p>
          <a:p>
            <a:endParaRPr lang="en-GB" sz="1000">
              <a:latin typeface="+mn-lt"/>
            </a:endParaRPr>
          </a:p>
          <a:p>
            <a:r>
              <a:rPr lang="en-GB" sz="1000">
                <a:latin typeface="+mn-lt"/>
              </a:rPr>
              <a:t>Copy the token as this is the only time you will access it</a:t>
            </a:r>
          </a:p>
        </p:txBody>
      </p:sp>
      <p:pic>
        <p:nvPicPr>
          <p:cNvPr id="6" name="Picture 5">
            <a:extLst>
              <a:ext uri="{FF2B5EF4-FFF2-40B4-BE49-F238E27FC236}">
                <a16:creationId xmlns:a16="http://schemas.microsoft.com/office/drawing/2014/main" id="{6BF8FCCF-86E9-B445-88FA-C795534B86B1}"/>
              </a:ext>
            </a:extLst>
          </p:cNvPr>
          <p:cNvPicPr>
            <a:picLocks noChangeAspect="1"/>
          </p:cNvPicPr>
          <p:nvPr/>
        </p:nvPicPr>
        <p:blipFill>
          <a:blip r:embed="rId4"/>
          <a:stretch>
            <a:fillRect/>
          </a:stretch>
        </p:blipFill>
        <p:spPr>
          <a:xfrm>
            <a:off x="5543107" y="3237945"/>
            <a:ext cx="2891976" cy="1096778"/>
          </a:xfrm>
          <a:prstGeom prst="rect">
            <a:avLst/>
          </a:prstGeom>
        </p:spPr>
      </p:pic>
      <p:sp>
        <p:nvSpPr>
          <p:cNvPr id="7" name="TextBox 6">
            <a:extLst>
              <a:ext uri="{FF2B5EF4-FFF2-40B4-BE49-F238E27FC236}">
                <a16:creationId xmlns:a16="http://schemas.microsoft.com/office/drawing/2014/main" id="{9A555865-D05F-A643-9F6D-E65647D04D4B}"/>
              </a:ext>
            </a:extLst>
          </p:cNvPr>
          <p:cNvSpPr txBox="1"/>
          <p:nvPr/>
        </p:nvSpPr>
        <p:spPr>
          <a:xfrm>
            <a:off x="5636018" y="3024167"/>
            <a:ext cx="2529860" cy="415498"/>
          </a:xfrm>
          <a:prstGeom prst="rect">
            <a:avLst/>
          </a:prstGeom>
          <a:noFill/>
        </p:spPr>
        <p:txBody>
          <a:bodyPr wrap="none" rtlCol="0">
            <a:spAutoFit/>
          </a:bodyPr>
          <a:lstStyle/>
          <a:p>
            <a:r>
              <a:rPr lang="en-GB" sz="1000">
                <a:latin typeface="+mn-lt"/>
              </a:rPr>
              <a:t>If needed, you can generate a new one. </a:t>
            </a:r>
          </a:p>
          <a:p>
            <a:endParaRPr lang="en-IT" sz="1100">
              <a:latin typeface="+mn-lt"/>
            </a:endParaRPr>
          </a:p>
        </p:txBody>
      </p:sp>
    </p:spTree>
    <p:extLst>
      <p:ext uri="{BB962C8B-B14F-4D97-AF65-F5344CB8AC3E}">
        <p14:creationId xmlns:p14="http://schemas.microsoft.com/office/powerpoint/2010/main" val="3076073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DB41-B63D-3F46-8055-47655EFA3F19}"/>
              </a:ext>
            </a:extLst>
          </p:cNvPr>
          <p:cNvSpPr>
            <a:spLocks noGrp="1"/>
          </p:cNvSpPr>
          <p:nvPr>
            <p:ph type="title"/>
          </p:nvPr>
        </p:nvSpPr>
        <p:spPr/>
        <p:txBody>
          <a:bodyPr/>
          <a:lstStyle/>
          <a:p>
            <a:r>
              <a:rPr lang="en-IT" dirty="0"/>
              <a:t>Create a Webex Space and Invite your BOT</a:t>
            </a:r>
          </a:p>
        </p:txBody>
      </p:sp>
      <p:pic>
        <p:nvPicPr>
          <p:cNvPr id="3" name="Picture 2">
            <a:extLst>
              <a:ext uri="{FF2B5EF4-FFF2-40B4-BE49-F238E27FC236}">
                <a16:creationId xmlns:a16="http://schemas.microsoft.com/office/drawing/2014/main" id="{2421693C-1991-ED45-99D8-9F43B2B9FE6A}"/>
              </a:ext>
            </a:extLst>
          </p:cNvPr>
          <p:cNvPicPr>
            <a:picLocks noChangeAspect="1"/>
          </p:cNvPicPr>
          <p:nvPr/>
        </p:nvPicPr>
        <p:blipFill>
          <a:blip r:embed="rId3"/>
          <a:stretch>
            <a:fillRect/>
          </a:stretch>
        </p:blipFill>
        <p:spPr>
          <a:xfrm>
            <a:off x="850604" y="1376695"/>
            <a:ext cx="3508744" cy="2762073"/>
          </a:xfrm>
          <a:prstGeom prst="rect">
            <a:avLst/>
          </a:prstGeom>
        </p:spPr>
      </p:pic>
      <p:pic>
        <p:nvPicPr>
          <p:cNvPr id="4" name="Picture 3">
            <a:extLst>
              <a:ext uri="{FF2B5EF4-FFF2-40B4-BE49-F238E27FC236}">
                <a16:creationId xmlns:a16="http://schemas.microsoft.com/office/drawing/2014/main" id="{85CB7079-E8C4-294F-A006-5B0CB0B32DE9}"/>
              </a:ext>
            </a:extLst>
          </p:cNvPr>
          <p:cNvPicPr>
            <a:picLocks noChangeAspect="1"/>
          </p:cNvPicPr>
          <p:nvPr/>
        </p:nvPicPr>
        <p:blipFill>
          <a:blip r:embed="rId4"/>
          <a:stretch>
            <a:fillRect/>
          </a:stretch>
        </p:blipFill>
        <p:spPr>
          <a:xfrm>
            <a:off x="5057230" y="1376695"/>
            <a:ext cx="3151213" cy="2743643"/>
          </a:xfrm>
          <a:prstGeom prst="rect">
            <a:avLst/>
          </a:prstGeom>
        </p:spPr>
      </p:pic>
    </p:spTree>
    <p:extLst>
      <p:ext uri="{BB962C8B-B14F-4D97-AF65-F5344CB8AC3E}">
        <p14:creationId xmlns:p14="http://schemas.microsoft.com/office/powerpoint/2010/main" val="34871176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6DC9-705E-6341-9735-1DCFB0FE8B69}"/>
              </a:ext>
            </a:extLst>
          </p:cNvPr>
          <p:cNvSpPr>
            <a:spLocks noGrp="1"/>
          </p:cNvSpPr>
          <p:nvPr>
            <p:ph type="title"/>
          </p:nvPr>
        </p:nvSpPr>
        <p:spPr/>
        <p:txBody>
          <a:bodyPr/>
          <a:lstStyle/>
          <a:p>
            <a:r>
              <a:rPr lang="en-IT" dirty="0"/>
              <a:t>Get the Room ID</a:t>
            </a:r>
          </a:p>
        </p:txBody>
      </p:sp>
      <p:sp>
        <p:nvSpPr>
          <p:cNvPr id="3" name="TextBox 2">
            <a:extLst>
              <a:ext uri="{FF2B5EF4-FFF2-40B4-BE49-F238E27FC236}">
                <a16:creationId xmlns:a16="http://schemas.microsoft.com/office/drawing/2014/main" id="{B598A1FB-4DA0-594D-9405-EACBAF95E66C}"/>
              </a:ext>
            </a:extLst>
          </p:cNvPr>
          <p:cNvSpPr txBox="1"/>
          <p:nvPr/>
        </p:nvSpPr>
        <p:spPr>
          <a:xfrm>
            <a:off x="494473" y="942345"/>
            <a:ext cx="4011034" cy="261610"/>
          </a:xfrm>
          <a:prstGeom prst="rect">
            <a:avLst/>
          </a:prstGeom>
          <a:noFill/>
        </p:spPr>
        <p:txBody>
          <a:bodyPr wrap="none" rtlCol="0">
            <a:spAutoFit/>
          </a:bodyPr>
          <a:lstStyle/>
          <a:p>
            <a:r>
              <a:rPr lang="en-GB" sz="1100">
                <a:latin typeface="+mn-lt"/>
                <a:hlinkClick r:id="rId3"/>
              </a:rPr>
              <a:t>https://developer.webex.com/docs/api/v1/rooms/list-rooms</a:t>
            </a:r>
            <a:endParaRPr lang="en-GB" sz="1100">
              <a:latin typeface="+mn-lt"/>
            </a:endParaRPr>
          </a:p>
        </p:txBody>
      </p:sp>
      <p:pic>
        <p:nvPicPr>
          <p:cNvPr id="6" name="Picture 5">
            <a:extLst>
              <a:ext uri="{FF2B5EF4-FFF2-40B4-BE49-F238E27FC236}">
                <a16:creationId xmlns:a16="http://schemas.microsoft.com/office/drawing/2014/main" id="{562D7448-C5E2-C143-9971-12127CE1A798}"/>
              </a:ext>
            </a:extLst>
          </p:cNvPr>
          <p:cNvPicPr>
            <a:picLocks noChangeAspect="1"/>
          </p:cNvPicPr>
          <p:nvPr/>
        </p:nvPicPr>
        <p:blipFill>
          <a:blip r:embed="rId4"/>
          <a:stretch>
            <a:fillRect/>
          </a:stretch>
        </p:blipFill>
        <p:spPr>
          <a:xfrm>
            <a:off x="580129" y="1339701"/>
            <a:ext cx="2751839" cy="3669119"/>
          </a:xfrm>
          <a:prstGeom prst="rect">
            <a:avLst/>
          </a:prstGeom>
        </p:spPr>
      </p:pic>
      <p:sp>
        <p:nvSpPr>
          <p:cNvPr id="7" name="Rectangle 6">
            <a:extLst>
              <a:ext uri="{FF2B5EF4-FFF2-40B4-BE49-F238E27FC236}">
                <a16:creationId xmlns:a16="http://schemas.microsoft.com/office/drawing/2014/main" id="{A4C32AB5-2D8B-4041-8B5E-2AE8A07A768F}"/>
              </a:ext>
            </a:extLst>
          </p:cNvPr>
          <p:cNvSpPr/>
          <p:nvPr/>
        </p:nvSpPr>
        <p:spPr>
          <a:xfrm>
            <a:off x="1580375" y="3618458"/>
            <a:ext cx="637953" cy="21573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ectangle 7">
            <a:extLst>
              <a:ext uri="{FF2B5EF4-FFF2-40B4-BE49-F238E27FC236}">
                <a16:creationId xmlns:a16="http://schemas.microsoft.com/office/drawing/2014/main" id="{70DD9ACD-EAAC-2E46-88C2-8CFD716C8D08}"/>
              </a:ext>
            </a:extLst>
          </p:cNvPr>
          <p:cNvSpPr/>
          <p:nvPr/>
        </p:nvSpPr>
        <p:spPr>
          <a:xfrm>
            <a:off x="1580375" y="3956219"/>
            <a:ext cx="637953" cy="21573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3FB73B07-2F4F-0147-92B8-087011C0C6CC}"/>
              </a:ext>
            </a:extLst>
          </p:cNvPr>
          <p:cNvSpPr/>
          <p:nvPr/>
        </p:nvSpPr>
        <p:spPr>
          <a:xfrm>
            <a:off x="1580375" y="4250577"/>
            <a:ext cx="255513" cy="21573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TextBox 9">
            <a:extLst>
              <a:ext uri="{FF2B5EF4-FFF2-40B4-BE49-F238E27FC236}">
                <a16:creationId xmlns:a16="http://schemas.microsoft.com/office/drawing/2014/main" id="{50265965-0671-E347-AA2A-8E4E5826C6BE}"/>
              </a:ext>
            </a:extLst>
          </p:cNvPr>
          <p:cNvSpPr txBox="1"/>
          <p:nvPr/>
        </p:nvSpPr>
        <p:spPr>
          <a:xfrm>
            <a:off x="3378406" y="2602795"/>
            <a:ext cx="1929083" cy="1785104"/>
          </a:xfrm>
          <a:prstGeom prst="rect">
            <a:avLst/>
          </a:prstGeom>
          <a:noFill/>
        </p:spPr>
        <p:txBody>
          <a:bodyPr wrap="square" rtlCol="0">
            <a:spAutoFit/>
          </a:bodyPr>
          <a:lstStyle/>
          <a:p>
            <a:r>
              <a:rPr lang="en-IT" sz="1000">
                <a:latin typeface="+mn-lt"/>
              </a:rPr>
              <a:t>This will return the last group created. If you leave the default, you will get all rooms you are subscribed to. Feel free to experiment with </a:t>
            </a:r>
            <a:r>
              <a:rPr lang="en-IT" sz="1000" b="1">
                <a:latin typeface="+mn-lt"/>
              </a:rPr>
              <a:t>parameters </a:t>
            </a:r>
            <a:r>
              <a:rPr lang="en-IT" sz="1000">
                <a:latin typeface="+mn-lt"/>
              </a:rPr>
              <a:t>if needed.</a:t>
            </a:r>
          </a:p>
          <a:p>
            <a:endParaRPr lang="en-IT" sz="1000">
              <a:latin typeface="+mn-lt"/>
            </a:endParaRPr>
          </a:p>
          <a:p>
            <a:r>
              <a:rPr lang="en-IT" sz="1000">
                <a:latin typeface="+mn-lt"/>
              </a:rPr>
              <a:t>As an anternative, you can use the BOT access token to fetch the list of rooms where the BOT is present</a:t>
            </a:r>
          </a:p>
        </p:txBody>
      </p:sp>
      <p:pic>
        <p:nvPicPr>
          <p:cNvPr id="11" name="Picture 10">
            <a:extLst>
              <a:ext uri="{FF2B5EF4-FFF2-40B4-BE49-F238E27FC236}">
                <a16:creationId xmlns:a16="http://schemas.microsoft.com/office/drawing/2014/main" id="{C2886F34-F4D6-D541-9537-29D21372FE67}"/>
              </a:ext>
            </a:extLst>
          </p:cNvPr>
          <p:cNvPicPr>
            <a:picLocks noChangeAspect="1"/>
          </p:cNvPicPr>
          <p:nvPr/>
        </p:nvPicPr>
        <p:blipFill>
          <a:blip r:embed="rId5"/>
          <a:stretch>
            <a:fillRect/>
          </a:stretch>
        </p:blipFill>
        <p:spPr>
          <a:xfrm>
            <a:off x="5395341" y="1339701"/>
            <a:ext cx="3168530" cy="2947617"/>
          </a:xfrm>
          <a:prstGeom prst="rect">
            <a:avLst/>
          </a:prstGeom>
        </p:spPr>
      </p:pic>
      <p:sp>
        <p:nvSpPr>
          <p:cNvPr id="12" name="TextBox 11">
            <a:extLst>
              <a:ext uri="{FF2B5EF4-FFF2-40B4-BE49-F238E27FC236}">
                <a16:creationId xmlns:a16="http://schemas.microsoft.com/office/drawing/2014/main" id="{D9C693CF-EAAE-E741-8B2C-1FE16DA14171}"/>
              </a:ext>
            </a:extLst>
          </p:cNvPr>
          <p:cNvSpPr txBox="1"/>
          <p:nvPr/>
        </p:nvSpPr>
        <p:spPr>
          <a:xfrm>
            <a:off x="5353928" y="4358446"/>
            <a:ext cx="3168530" cy="400110"/>
          </a:xfrm>
          <a:prstGeom prst="rect">
            <a:avLst/>
          </a:prstGeom>
          <a:noFill/>
        </p:spPr>
        <p:txBody>
          <a:bodyPr wrap="square" rtlCol="0">
            <a:spAutoFit/>
          </a:bodyPr>
          <a:lstStyle/>
          <a:p>
            <a:r>
              <a:rPr lang="en-IT" sz="1000">
                <a:latin typeface="+mn-lt"/>
              </a:rPr>
              <a:t>Take note of the room </a:t>
            </a:r>
            <a:r>
              <a:rPr lang="en-IT" sz="1000" b="1">
                <a:latin typeface="+mn-lt"/>
              </a:rPr>
              <a:t>id</a:t>
            </a:r>
            <a:endParaRPr lang="en-IT" sz="1000">
              <a:latin typeface="+mn-lt"/>
            </a:endParaRPr>
          </a:p>
          <a:p>
            <a:r>
              <a:rPr lang="en-IT" sz="1000" i="1">
                <a:latin typeface="+mn-lt"/>
              </a:rPr>
              <a:t>Note: the </a:t>
            </a:r>
            <a:r>
              <a:rPr lang="en-IT" sz="1000" b="1" i="1">
                <a:latin typeface="+mn-lt"/>
              </a:rPr>
              <a:t>id</a:t>
            </a:r>
            <a:r>
              <a:rPr lang="en-IT" sz="1000" i="1">
                <a:latin typeface="+mn-lt"/>
              </a:rPr>
              <a:t> in this example is truncated on purpose</a:t>
            </a:r>
          </a:p>
        </p:txBody>
      </p:sp>
      <p:sp>
        <p:nvSpPr>
          <p:cNvPr id="13" name="Rectangle 12">
            <a:extLst>
              <a:ext uri="{FF2B5EF4-FFF2-40B4-BE49-F238E27FC236}">
                <a16:creationId xmlns:a16="http://schemas.microsoft.com/office/drawing/2014/main" id="{44D3367E-B477-D24A-875C-6BBA54656404}"/>
              </a:ext>
            </a:extLst>
          </p:cNvPr>
          <p:cNvSpPr/>
          <p:nvPr/>
        </p:nvSpPr>
        <p:spPr>
          <a:xfrm>
            <a:off x="2852738" y="4758556"/>
            <a:ext cx="479230" cy="25026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6818616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7DD4-8D98-2342-887F-7691E5ECC93E}"/>
              </a:ext>
            </a:extLst>
          </p:cNvPr>
          <p:cNvSpPr>
            <a:spLocks noGrp="1"/>
          </p:cNvSpPr>
          <p:nvPr>
            <p:ph type="title"/>
          </p:nvPr>
        </p:nvSpPr>
        <p:spPr/>
        <p:txBody>
          <a:bodyPr/>
          <a:lstStyle/>
          <a:p>
            <a:r>
              <a:rPr lang="en-IT" dirty="0"/>
              <a:t>Claim Webex in Intersight</a:t>
            </a:r>
          </a:p>
        </p:txBody>
      </p:sp>
      <p:pic>
        <p:nvPicPr>
          <p:cNvPr id="3" name="Picture 2">
            <a:extLst>
              <a:ext uri="{FF2B5EF4-FFF2-40B4-BE49-F238E27FC236}">
                <a16:creationId xmlns:a16="http://schemas.microsoft.com/office/drawing/2014/main" id="{919693F2-65E0-AC42-B7AB-7ACCCC9EAB98}"/>
              </a:ext>
            </a:extLst>
          </p:cNvPr>
          <p:cNvPicPr>
            <a:picLocks noChangeAspect="1"/>
          </p:cNvPicPr>
          <p:nvPr/>
        </p:nvPicPr>
        <p:blipFill>
          <a:blip r:embed="rId3"/>
          <a:stretch>
            <a:fillRect/>
          </a:stretch>
        </p:blipFill>
        <p:spPr>
          <a:xfrm>
            <a:off x="595215" y="1073150"/>
            <a:ext cx="4711738" cy="3364171"/>
          </a:xfrm>
          <a:prstGeom prst="rect">
            <a:avLst/>
          </a:prstGeom>
        </p:spPr>
      </p:pic>
      <p:sp>
        <p:nvSpPr>
          <p:cNvPr id="4" name="Rectangle 3">
            <a:extLst>
              <a:ext uri="{FF2B5EF4-FFF2-40B4-BE49-F238E27FC236}">
                <a16:creationId xmlns:a16="http://schemas.microsoft.com/office/drawing/2014/main" id="{4AD31D5E-E455-C648-92C9-0C13B5FE5E56}"/>
              </a:ext>
            </a:extLst>
          </p:cNvPr>
          <p:cNvSpPr/>
          <p:nvPr/>
        </p:nvSpPr>
        <p:spPr>
          <a:xfrm>
            <a:off x="708505" y="3734110"/>
            <a:ext cx="2304053" cy="33624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Rectangle 4">
            <a:extLst>
              <a:ext uri="{FF2B5EF4-FFF2-40B4-BE49-F238E27FC236}">
                <a16:creationId xmlns:a16="http://schemas.microsoft.com/office/drawing/2014/main" id="{57A5F695-0BC9-EC44-A29B-CB25A2C9DC76}"/>
              </a:ext>
            </a:extLst>
          </p:cNvPr>
          <p:cNvSpPr/>
          <p:nvPr/>
        </p:nvSpPr>
        <p:spPr>
          <a:xfrm>
            <a:off x="708505" y="3298175"/>
            <a:ext cx="2304053" cy="33624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TextBox 5">
            <a:extLst>
              <a:ext uri="{FF2B5EF4-FFF2-40B4-BE49-F238E27FC236}">
                <a16:creationId xmlns:a16="http://schemas.microsoft.com/office/drawing/2014/main" id="{91E322E7-A68D-C344-89AA-280F52B8D221}"/>
              </a:ext>
            </a:extLst>
          </p:cNvPr>
          <p:cNvSpPr txBox="1"/>
          <p:nvPr/>
        </p:nvSpPr>
        <p:spPr>
          <a:xfrm>
            <a:off x="5464402" y="1638411"/>
            <a:ext cx="3483139" cy="1169551"/>
          </a:xfrm>
          <a:prstGeom prst="rect">
            <a:avLst/>
          </a:prstGeom>
          <a:noFill/>
        </p:spPr>
        <p:txBody>
          <a:bodyPr wrap="square" rtlCol="0">
            <a:spAutoFit/>
          </a:bodyPr>
          <a:lstStyle/>
          <a:p>
            <a:r>
              <a:rPr lang="en-IT" sz="1000" b="1">
                <a:latin typeface="+mn-lt"/>
              </a:rPr>
              <a:t>Hostname/IP Address: </a:t>
            </a:r>
            <a:r>
              <a:rPr lang="en-IT" sz="1000">
                <a:latin typeface="+mn-lt"/>
              </a:rPr>
              <a:t>webexapis.com</a:t>
            </a:r>
          </a:p>
          <a:p>
            <a:r>
              <a:rPr lang="en-IT" sz="1000">
                <a:latin typeface="+mn-lt"/>
              </a:rPr>
              <a:t>Bearer Token </a:t>
            </a:r>
            <a:r>
              <a:rPr lang="en-IT" sz="1000" b="1">
                <a:latin typeface="+mn-lt"/>
              </a:rPr>
              <a:t>Authentication Scheme</a:t>
            </a:r>
          </a:p>
          <a:p>
            <a:r>
              <a:rPr lang="en-IT" sz="1000" b="1">
                <a:latin typeface="+mn-lt"/>
              </a:rPr>
              <a:t>Enable HTTPS Protocol</a:t>
            </a:r>
          </a:p>
          <a:p>
            <a:endParaRPr lang="en-IT" sz="1000" b="1">
              <a:latin typeface="+mn-lt"/>
            </a:endParaRPr>
          </a:p>
          <a:p>
            <a:r>
              <a:rPr lang="en-IT" sz="1000">
                <a:latin typeface="+mn-lt"/>
              </a:rPr>
              <a:t>Copy the BOT access token in the </a:t>
            </a:r>
            <a:r>
              <a:rPr lang="en-IT" sz="1000" b="1">
                <a:latin typeface="+mn-lt"/>
              </a:rPr>
              <a:t>Token </a:t>
            </a:r>
            <a:r>
              <a:rPr lang="en-IT" sz="1000">
                <a:latin typeface="+mn-lt"/>
              </a:rPr>
              <a:t>field</a:t>
            </a:r>
          </a:p>
          <a:p>
            <a:endParaRPr lang="en-IT" sz="1000">
              <a:latin typeface="+mn-lt"/>
            </a:endParaRPr>
          </a:p>
          <a:p>
            <a:r>
              <a:rPr lang="en-IT" sz="1000">
                <a:latin typeface="+mn-lt"/>
              </a:rPr>
              <a:t>Click </a:t>
            </a:r>
            <a:r>
              <a:rPr lang="en-IT" sz="1000" b="1">
                <a:latin typeface="+mn-lt"/>
              </a:rPr>
              <a:t>Claim</a:t>
            </a:r>
            <a:r>
              <a:rPr lang="en-IT" sz="1000">
                <a:latin typeface="+mn-lt"/>
              </a:rPr>
              <a:t> when done.</a:t>
            </a:r>
          </a:p>
        </p:txBody>
      </p:sp>
      <p:pic>
        <p:nvPicPr>
          <p:cNvPr id="7" name="Picture 6">
            <a:extLst>
              <a:ext uri="{FF2B5EF4-FFF2-40B4-BE49-F238E27FC236}">
                <a16:creationId xmlns:a16="http://schemas.microsoft.com/office/drawing/2014/main" id="{82F4C424-8BC4-C944-9952-5C8FDF3A9C9E}"/>
              </a:ext>
            </a:extLst>
          </p:cNvPr>
          <p:cNvPicPr>
            <a:picLocks noChangeAspect="1"/>
          </p:cNvPicPr>
          <p:nvPr/>
        </p:nvPicPr>
        <p:blipFill>
          <a:blip r:embed="rId4"/>
          <a:stretch>
            <a:fillRect/>
          </a:stretch>
        </p:blipFill>
        <p:spPr>
          <a:xfrm>
            <a:off x="3601654" y="3298175"/>
            <a:ext cx="5181600" cy="960297"/>
          </a:xfrm>
          <a:prstGeom prst="rect">
            <a:avLst/>
          </a:prstGeom>
          <a:ln>
            <a:solidFill>
              <a:schemeClr val="accent1"/>
            </a:solidFill>
          </a:ln>
        </p:spPr>
      </p:pic>
    </p:spTree>
    <p:extLst>
      <p:ext uri="{BB962C8B-B14F-4D97-AF65-F5344CB8AC3E}">
        <p14:creationId xmlns:p14="http://schemas.microsoft.com/office/powerpoint/2010/main" val="1025538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B2038-F928-F84D-91B8-D232757EBEC5}"/>
              </a:ext>
            </a:extLst>
          </p:cNvPr>
          <p:cNvSpPr>
            <a:spLocks noGrp="1"/>
          </p:cNvSpPr>
          <p:nvPr>
            <p:ph type="title"/>
          </p:nvPr>
        </p:nvSpPr>
        <p:spPr/>
        <p:txBody>
          <a:bodyPr/>
          <a:lstStyle/>
          <a:p>
            <a:r>
              <a:rPr lang="en-IT" dirty="0"/>
              <a:t>Create a Custom Data Type</a:t>
            </a:r>
          </a:p>
        </p:txBody>
      </p:sp>
      <p:pic>
        <p:nvPicPr>
          <p:cNvPr id="4" name="Picture 3">
            <a:extLst>
              <a:ext uri="{FF2B5EF4-FFF2-40B4-BE49-F238E27FC236}">
                <a16:creationId xmlns:a16="http://schemas.microsoft.com/office/drawing/2014/main" id="{BBA4F263-8EAD-9C42-B3DA-BA4BFE3294ED}"/>
              </a:ext>
            </a:extLst>
          </p:cNvPr>
          <p:cNvPicPr>
            <a:picLocks noChangeAspect="1"/>
          </p:cNvPicPr>
          <p:nvPr/>
        </p:nvPicPr>
        <p:blipFill>
          <a:blip r:embed="rId3"/>
          <a:stretch>
            <a:fillRect/>
          </a:stretch>
        </p:blipFill>
        <p:spPr>
          <a:xfrm>
            <a:off x="190999" y="1073150"/>
            <a:ext cx="6769854" cy="2841234"/>
          </a:xfrm>
          <a:prstGeom prst="rect">
            <a:avLst/>
          </a:prstGeom>
        </p:spPr>
      </p:pic>
      <p:sp>
        <p:nvSpPr>
          <p:cNvPr id="5" name="TextBox 4">
            <a:extLst>
              <a:ext uri="{FF2B5EF4-FFF2-40B4-BE49-F238E27FC236}">
                <a16:creationId xmlns:a16="http://schemas.microsoft.com/office/drawing/2014/main" id="{E7724E23-35CF-0D40-B708-808900720AE1}"/>
              </a:ext>
            </a:extLst>
          </p:cNvPr>
          <p:cNvSpPr txBox="1"/>
          <p:nvPr/>
        </p:nvSpPr>
        <p:spPr>
          <a:xfrm>
            <a:off x="7249462" y="966679"/>
            <a:ext cx="1703539" cy="3539430"/>
          </a:xfrm>
          <a:prstGeom prst="rect">
            <a:avLst/>
          </a:prstGeom>
          <a:noFill/>
        </p:spPr>
        <p:txBody>
          <a:bodyPr wrap="square" rtlCol="0">
            <a:spAutoFit/>
          </a:bodyPr>
          <a:lstStyle/>
          <a:p>
            <a:r>
              <a:rPr lang="en-IT" sz="1400">
                <a:latin typeface="+mn-lt"/>
              </a:rPr>
              <a:t>We specify a name, a label and a description.</a:t>
            </a:r>
          </a:p>
          <a:p>
            <a:endParaRPr lang="en-IT" sz="1400">
              <a:latin typeface="+mn-lt"/>
            </a:endParaRPr>
          </a:p>
          <a:p>
            <a:r>
              <a:rPr lang="en-IT" sz="1400" b="1">
                <a:latin typeface="+mn-lt"/>
              </a:rPr>
              <a:t>Simple Input:</a:t>
            </a:r>
          </a:p>
          <a:p>
            <a:r>
              <a:rPr lang="en-IT" sz="1400">
                <a:latin typeface="+mn-lt"/>
              </a:rPr>
              <a:t>A simple definition of input. Can be one or a collection of String, Integer, Float, Boolean, JSON or enum</a:t>
            </a:r>
          </a:p>
          <a:p>
            <a:endParaRPr lang="en-IT" sz="1400">
              <a:latin typeface="+mn-lt"/>
            </a:endParaRPr>
          </a:p>
          <a:p>
            <a:r>
              <a:rPr lang="en-IT" sz="1400" b="1">
                <a:latin typeface="+mn-lt"/>
              </a:rPr>
              <a:t>Composite Input:</a:t>
            </a:r>
          </a:p>
          <a:p>
            <a:r>
              <a:rPr lang="en-IT" sz="1400">
                <a:latin typeface="+mn-lt"/>
              </a:rPr>
              <a:t>Multiple combinations of t</a:t>
            </a:r>
            <a:r>
              <a:rPr lang="en-GB" sz="1400">
                <a:latin typeface="+mn-lt"/>
              </a:rPr>
              <a:t>he</a:t>
            </a:r>
            <a:r>
              <a:rPr lang="en-IT" sz="1400">
                <a:latin typeface="+mn-lt"/>
              </a:rPr>
              <a:t> above</a:t>
            </a:r>
          </a:p>
        </p:txBody>
      </p:sp>
    </p:spTree>
    <p:extLst>
      <p:ext uri="{BB962C8B-B14F-4D97-AF65-F5344CB8AC3E}">
        <p14:creationId xmlns:p14="http://schemas.microsoft.com/office/powerpoint/2010/main" val="2413367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6E233-B29F-A145-9E07-36571596E053}"/>
              </a:ext>
            </a:extLst>
          </p:cNvPr>
          <p:cNvSpPr>
            <a:spLocks noGrp="1"/>
          </p:cNvSpPr>
          <p:nvPr>
            <p:ph type="title"/>
          </p:nvPr>
        </p:nvSpPr>
        <p:spPr/>
        <p:txBody>
          <a:bodyPr/>
          <a:lstStyle/>
          <a:p>
            <a:r>
              <a:rPr lang="en-IT" dirty="0"/>
              <a:t>Create a Notification Task in the Task Designer</a:t>
            </a:r>
          </a:p>
        </p:txBody>
      </p:sp>
      <p:pic>
        <p:nvPicPr>
          <p:cNvPr id="3" name="Picture 2">
            <a:extLst>
              <a:ext uri="{FF2B5EF4-FFF2-40B4-BE49-F238E27FC236}">
                <a16:creationId xmlns:a16="http://schemas.microsoft.com/office/drawing/2014/main" id="{471AE748-49A5-9842-8BB4-B08CBA92DC61}"/>
              </a:ext>
            </a:extLst>
          </p:cNvPr>
          <p:cNvPicPr>
            <a:picLocks noChangeAspect="1"/>
          </p:cNvPicPr>
          <p:nvPr/>
        </p:nvPicPr>
        <p:blipFill>
          <a:blip r:embed="rId3"/>
          <a:stretch>
            <a:fillRect/>
          </a:stretch>
        </p:blipFill>
        <p:spPr>
          <a:xfrm>
            <a:off x="598325" y="1195589"/>
            <a:ext cx="7944353" cy="636224"/>
          </a:xfrm>
          <a:prstGeom prst="rect">
            <a:avLst/>
          </a:prstGeom>
        </p:spPr>
      </p:pic>
      <p:sp>
        <p:nvSpPr>
          <p:cNvPr id="4" name="TextBox 3">
            <a:extLst>
              <a:ext uri="{FF2B5EF4-FFF2-40B4-BE49-F238E27FC236}">
                <a16:creationId xmlns:a16="http://schemas.microsoft.com/office/drawing/2014/main" id="{9EA01CBA-FEE5-5746-BBA2-5CD58EEE9FB2}"/>
              </a:ext>
            </a:extLst>
          </p:cNvPr>
          <p:cNvSpPr txBox="1"/>
          <p:nvPr/>
        </p:nvSpPr>
        <p:spPr>
          <a:xfrm>
            <a:off x="538716" y="1831813"/>
            <a:ext cx="2433680" cy="246221"/>
          </a:xfrm>
          <a:prstGeom prst="rect">
            <a:avLst/>
          </a:prstGeom>
          <a:noFill/>
        </p:spPr>
        <p:txBody>
          <a:bodyPr wrap="none" rtlCol="0">
            <a:spAutoFit/>
          </a:bodyPr>
          <a:lstStyle/>
          <a:p>
            <a:r>
              <a:rPr lang="en-IT" sz="1000">
                <a:latin typeface="+mn-lt"/>
              </a:rPr>
              <a:t>Orchestration -&gt; Tasks -&gt; </a:t>
            </a:r>
            <a:r>
              <a:rPr lang="en-IT" sz="1000" b="1">
                <a:latin typeface="+mn-lt"/>
              </a:rPr>
              <a:t>Create Task</a:t>
            </a:r>
          </a:p>
        </p:txBody>
      </p:sp>
      <p:pic>
        <p:nvPicPr>
          <p:cNvPr id="5" name="Picture 4">
            <a:extLst>
              <a:ext uri="{FF2B5EF4-FFF2-40B4-BE49-F238E27FC236}">
                <a16:creationId xmlns:a16="http://schemas.microsoft.com/office/drawing/2014/main" id="{54B29609-89F5-C84E-A466-542744F6343F}"/>
              </a:ext>
            </a:extLst>
          </p:cNvPr>
          <p:cNvPicPr>
            <a:picLocks noChangeAspect="1"/>
          </p:cNvPicPr>
          <p:nvPr/>
        </p:nvPicPr>
        <p:blipFill>
          <a:blip r:embed="rId4"/>
          <a:stretch>
            <a:fillRect/>
          </a:stretch>
        </p:blipFill>
        <p:spPr>
          <a:xfrm>
            <a:off x="598324" y="2155777"/>
            <a:ext cx="7944354" cy="2065306"/>
          </a:xfrm>
          <a:prstGeom prst="rect">
            <a:avLst/>
          </a:prstGeom>
        </p:spPr>
      </p:pic>
      <p:sp>
        <p:nvSpPr>
          <p:cNvPr id="6" name="TextBox 5">
            <a:extLst>
              <a:ext uri="{FF2B5EF4-FFF2-40B4-BE49-F238E27FC236}">
                <a16:creationId xmlns:a16="http://schemas.microsoft.com/office/drawing/2014/main" id="{CFBA18AA-0DEF-CE4F-AFE0-7807F91BE563}"/>
              </a:ext>
            </a:extLst>
          </p:cNvPr>
          <p:cNvSpPr txBox="1"/>
          <p:nvPr/>
        </p:nvSpPr>
        <p:spPr>
          <a:xfrm>
            <a:off x="538716" y="4298826"/>
            <a:ext cx="3039615" cy="246221"/>
          </a:xfrm>
          <a:prstGeom prst="rect">
            <a:avLst/>
          </a:prstGeom>
          <a:noFill/>
        </p:spPr>
        <p:txBody>
          <a:bodyPr wrap="none" rtlCol="0">
            <a:spAutoFit/>
          </a:bodyPr>
          <a:lstStyle/>
          <a:p>
            <a:r>
              <a:rPr lang="en-IT" sz="1000">
                <a:latin typeface="+mn-lt"/>
              </a:rPr>
              <a:t>Drag the </a:t>
            </a:r>
            <a:r>
              <a:rPr lang="en-IT" sz="1000" b="1">
                <a:latin typeface="+mn-lt"/>
              </a:rPr>
              <a:t>Invoke Web API Request</a:t>
            </a:r>
            <a:r>
              <a:rPr lang="en-IT" sz="1000">
                <a:latin typeface="+mn-lt"/>
              </a:rPr>
              <a:t> in the designer</a:t>
            </a:r>
          </a:p>
        </p:txBody>
      </p:sp>
    </p:spTree>
    <p:extLst>
      <p:ext uri="{BB962C8B-B14F-4D97-AF65-F5344CB8AC3E}">
        <p14:creationId xmlns:p14="http://schemas.microsoft.com/office/powerpoint/2010/main" val="28619522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37D7-609D-7649-837F-6E68021F78AE}"/>
              </a:ext>
            </a:extLst>
          </p:cNvPr>
          <p:cNvSpPr>
            <a:spLocks noGrp="1"/>
          </p:cNvSpPr>
          <p:nvPr>
            <p:ph type="title"/>
          </p:nvPr>
        </p:nvSpPr>
        <p:spPr/>
        <p:txBody>
          <a:bodyPr/>
          <a:lstStyle/>
          <a:p>
            <a:r>
              <a:rPr lang="en-IT" dirty="0"/>
              <a:t>Executor Task Properties: General</a:t>
            </a:r>
          </a:p>
        </p:txBody>
      </p:sp>
      <p:pic>
        <p:nvPicPr>
          <p:cNvPr id="3" name="Picture 2">
            <a:extLst>
              <a:ext uri="{FF2B5EF4-FFF2-40B4-BE49-F238E27FC236}">
                <a16:creationId xmlns:a16="http://schemas.microsoft.com/office/drawing/2014/main" id="{F68CFCA0-CEB2-EF44-8874-33482A1210E8}"/>
              </a:ext>
            </a:extLst>
          </p:cNvPr>
          <p:cNvPicPr>
            <a:picLocks noChangeAspect="1"/>
          </p:cNvPicPr>
          <p:nvPr/>
        </p:nvPicPr>
        <p:blipFill>
          <a:blip r:embed="rId3"/>
          <a:stretch>
            <a:fillRect/>
          </a:stretch>
        </p:blipFill>
        <p:spPr>
          <a:xfrm>
            <a:off x="1064825" y="1329872"/>
            <a:ext cx="7014350" cy="2625439"/>
          </a:xfrm>
          <a:prstGeom prst="rect">
            <a:avLst/>
          </a:prstGeom>
        </p:spPr>
      </p:pic>
      <p:sp>
        <p:nvSpPr>
          <p:cNvPr id="4" name="Rectangle 3">
            <a:extLst>
              <a:ext uri="{FF2B5EF4-FFF2-40B4-BE49-F238E27FC236}">
                <a16:creationId xmlns:a16="http://schemas.microsoft.com/office/drawing/2014/main" id="{F51AA8AC-8128-8549-AC22-763CC8F16132}"/>
              </a:ext>
            </a:extLst>
          </p:cNvPr>
          <p:cNvSpPr/>
          <p:nvPr/>
        </p:nvSpPr>
        <p:spPr>
          <a:xfrm>
            <a:off x="4799522" y="3422988"/>
            <a:ext cx="1226287" cy="25391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TextBox 4">
            <a:extLst>
              <a:ext uri="{FF2B5EF4-FFF2-40B4-BE49-F238E27FC236}">
                <a16:creationId xmlns:a16="http://schemas.microsoft.com/office/drawing/2014/main" id="{13D1802A-901E-284C-8A2C-2636C3635EC0}"/>
              </a:ext>
            </a:extLst>
          </p:cNvPr>
          <p:cNvSpPr txBox="1"/>
          <p:nvPr/>
        </p:nvSpPr>
        <p:spPr>
          <a:xfrm>
            <a:off x="4690606" y="4037296"/>
            <a:ext cx="2971742" cy="400110"/>
          </a:xfrm>
          <a:prstGeom prst="rect">
            <a:avLst/>
          </a:prstGeom>
          <a:noFill/>
        </p:spPr>
        <p:txBody>
          <a:bodyPr wrap="square" rtlCol="0">
            <a:spAutoFit/>
          </a:bodyPr>
          <a:lstStyle/>
          <a:p>
            <a:r>
              <a:rPr lang="en-IT" sz="1000">
                <a:latin typeface="+mn-lt"/>
              </a:rPr>
              <a:t>Under </a:t>
            </a:r>
            <a:r>
              <a:rPr lang="en-IT" sz="1000" b="1">
                <a:latin typeface="+mn-lt"/>
              </a:rPr>
              <a:t>General</a:t>
            </a:r>
            <a:r>
              <a:rPr lang="en-IT" sz="1000">
                <a:latin typeface="+mn-lt"/>
              </a:rPr>
              <a:t>, </a:t>
            </a:r>
            <a:r>
              <a:rPr lang="en-IT" sz="1000" b="1">
                <a:latin typeface="+mn-lt"/>
              </a:rPr>
              <a:t>Set External Target</a:t>
            </a:r>
            <a:r>
              <a:rPr lang="en-IT" sz="1000">
                <a:latin typeface="+mn-lt"/>
              </a:rPr>
              <a:t> and give the task a </a:t>
            </a:r>
            <a:r>
              <a:rPr lang="en-IT" sz="1000" b="1">
                <a:latin typeface="+mn-lt"/>
              </a:rPr>
              <a:t>Name</a:t>
            </a:r>
            <a:endParaRPr lang="en-IT" sz="1000">
              <a:latin typeface="+mn-lt"/>
            </a:endParaRPr>
          </a:p>
        </p:txBody>
      </p:sp>
    </p:spTree>
    <p:extLst>
      <p:ext uri="{BB962C8B-B14F-4D97-AF65-F5344CB8AC3E}">
        <p14:creationId xmlns:p14="http://schemas.microsoft.com/office/powerpoint/2010/main" val="21217181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1F07-DDD7-3346-977E-654147788044}"/>
              </a:ext>
            </a:extLst>
          </p:cNvPr>
          <p:cNvSpPr>
            <a:spLocks noGrp="1"/>
          </p:cNvSpPr>
          <p:nvPr>
            <p:ph type="title"/>
          </p:nvPr>
        </p:nvSpPr>
        <p:spPr/>
        <p:txBody>
          <a:bodyPr/>
          <a:lstStyle/>
          <a:p>
            <a:r>
              <a:rPr lang="en-IT" dirty="0"/>
              <a:t>Executor Task Properties: Inputs</a:t>
            </a:r>
          </a:p>
        </p:txBody>
      </p:sp>
      <p:pic>
        <p:nvPicPr>
          <p:cNvPr id="6" name="Picture 5">
            <a:extLst>
              <a:ext uri="{FF2B5EF4-FFF2-40B4-BE49-F238E27FC236}">
                <a16:creationId xmlns:a16="http://schemas.microsoft.com/office/drawing/2014/main" id="{3EFD689F-2827-9047-AEA8-8C6FEE8C859B}"/>
              </a:ext>
            </a:extLst>
          </p:cNvPr>
          <p:cNvPicPr>
            <a:picLocks noChangeAspect="1"/>
          </p:cNvPicPr>
          <p:nvPr/>
        </p:nvPicPr>
        <p:blipFill>
          <a:blip r:embed="rId3"/>
          <a:stretch>
            <a:fillRect/>
          </a:stretch>
        </p:blipFill>
        <p:spPr>
          <a:xfrm>
            <a:off x="564834" y="973632"/>
            <a:ext cx="2073302" cy="3584191"/>
          </a:xfrm>
          <a:prstGeom prst="rect">
            <a:avLst/>
          </a:prstGeom>
        </p:spPr>
      </p:pic>
      <p:sp>
        <p:nvSpPr>
          <p:cNvPr id="14" name="TextBox 13">
            <a:extLst>
              <a:ext uri="{FF2B5EF4-FFF2-40B4-BE49-F238E27FC236}">
                <a16:creationId xmlns:a16="http://schemas.microsoft.com/office/drawing/2014/main" id="{F1BC6FBA-62D8-214C-A02A-A77B3CEA0310}"/>
              </a:ext>
            </a:extLst>
          </p:cNvPr>
          <p:cNvSpPr txBox="1"/>
          <p:nvPr/>
        </p:nvSpPr>
        <p:spPr>
          <a:xfrm>
            <a:off x="2660203" y="1016314"/>
            <a:ext cx="2971742" cy="2092881"/>
          </a:xfrm>
          <a:prstGeom prst="rect">
            <a:avLst/>
          </a:prstGeom>
          <a:noFill/>
        </p:spPr>
        <p:txBody>
          <a:bodyPr wrap="square" rtlCol="0">
            <a:spAutoFit/>
          </a:bodyPr>
          <a:lstStyle/>
          <a:p>
            <a:r>
              <a:rPr lang="en-IT" sz="1000" b="1">
                <a:latin typeface="+mn-lt"/>
              </a:rPr>
              <a:t>Method: </a:t>
            </a:r>
            <a:r>
              <a:rPr lang="en-IT" sz="1000">
                <a:latin typeface="+mn-lt"/>
              </a:rPr>
              <a:t>POST</a:t>
            </a:r>
          </a:p>
          <a:p>
            <a:endParaRPr lang="en-IT" sz="1000">
              <a:latin typeface="+mn-lt"/>
            </a:endParaRPr>
          </a:p>
          <a:p>
            <a:r>
              <a:rPr lang="en-IT" sz="1000" b="1">
                <a:latin typeface="+mn-lt"/>
              </a:rPr>
              <a:t>URL: </a:t>
            </a:r>
            <a:r>
              <a:rPr lang="en-IT" sz="1000">
                <a:latin typeface="+mn-lt"/>
              </a:rPr>
              <a:t>/v1/messages</a:t>
            </a:r>
          </a:p>
          <a:p>
            <a:endParaRPr lang="en-IT" sz="1000">
              <a:latin typeface="+mn-lt"/>
            </a:endParaRPr>
          </a:p>
          <a:p>
            <a:r>
              <a:rPr lang="en-IT" sz="1000" b="1">
                <a:latin typeface="+mn-lt"/>
              </a:rPr>
              <a:t>Headers: </a:t>
            </a:r>
          </a:p>
          <a:p>
            <a:r>
              <a:rPr lang="en-GB" sz="1000">
                <a:latin typeface="Courier" pitchFamily="2" charset="0"/>
              </a:rPr>
              <a:t>{</a:t>
            </a:r>
          </a:p>
          <a:p>
            <a:r>
              <a:rPr lang="en-GB" sz="1000">
                <a:latin typeface="Courier" pitchFamily="2" charset="0"/>
              </a:rPr>
              <a:t>"Content-Type": "application/json"</a:t>
            </a:r>
          </a:p>
          <a:p>
            <a:r>
              <a:rPr lang="en-GB" sz="1000">
                <a:latin typeface="Courier" pitchFamily="2" charset="0"/>
              </a:rPr>
              <a:t>}</a:t>
            </a:r>
          </a:p>
          <a:p>
            <a:endParaRPr lang="en-GB" sz="1000">
              <a:latin typeface="+mn-lt"/>
            </a:endParaRPr>
          </a:p>
          <a:p>
            <a:r>
              <a:rPr lang="en-GB" sz="1000" b="1">
                <a:latin typeface="+mn-lt"/>
              </a:rPr>
              <a:t>Response Type: </a:t>
            </a:r>
            <a:r>
              <a:rPr lang="en-GB" sz="1000">
                <a:latin typeface="+mn-lt"/>
              </a:rPr>
              <a:t>JSON</a:t>
            </a:r>
          </a:p>
          <a:p>
            <a:endParaRPr lang="en-GB" sz="1000" b="1">
              <a:latin typeface="+mn-lt"/>
            </a:endParaRPr>
          </a:p>
          <a:p>
            <a:endParaRPr lang="en-GB" sz="1000" b="1">
              <a:latin typeface="+mn-lt"/>
            </a:endParaRPr>
          </a:p>
          <a:p>
            <a:endParaRPr lang="en-IT" sz="1000">
              <a:latin typeface="+mn-lt"/>
            </a:endParaRPr>
          </a:p>
        </p:txBody>
      </p:sp>
      <p:sp>
        <p:nvSpPr>
          <p:cNvPr id="19" name="Rectangle 18">
            <a:extLst>
              <a:ext uri="{FF2B5EF4-FFF2-40B4-BE49-F238E27FC236}">
                <a16:creationId xmlns:a16="http://schemas.microsoft.com/office/drawing/2014/main" id="{4F23E1D0-8042-E541-957B-2CCC5E8257BF}"/>
              </a:ext>
            </a:extLst>
          </p:cNvPr>
          <p:cNvSpPr/>
          <p:nvPr/>
        </p:nvSpPr>
        <p:spPr>
          <a:xfrm>
            <a:off x="2367516" y="4149206"/>
            <a:ext cx="245800" cy="13303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20" name="Picture 19">
            <a:extLst>
              <a:ext uri="{FF2B5EF4-FFF2-40B4-BE49-F238E27FC236}">
                <a16:creationId xmlns:a16="http://schemas.microsoft.com/office/drawing/2014/main" id="{84280CCB-3936-2E48-82A7-DC188C64155C}"/>
              </a:ext>
            </a:extLst>
          </p:cNvPr>
          <p:cNvPicPr>
            <a:picLocks noChangeAspect="1"/>
          </p:cNvPicPr>
          <p:nvPr/>
        </p:nvPicPr>
        <p:blipFill>
          <a:blip r:embed="rId4"/>
          <a:stretch>
            <a:fillRect/>
          </a:stretch>
        </p:blipFill>
        <p:spPr>
          <a:xfrm>
            <a:off x="6275805" y="1023566"/>
            <a:ext cx="2073302" cy="977973"/>
          </a:xfrm>
          <a:prstGeom prst="rect">
            <a:avLst/>
          </a:prstGeom>
        </p:spPr>
      </p:pic>
      <p:sp>
        <p:nvSpPr>
          <p:cNvPr id="21" name="TextBox 20">
            <a:extLst>
              <a:ext uri="{FF2B5EF4-FFF2-40B4-BE49-F238E27FC236}">
                <a16:creationId xmlns:a16="http://schemas.microsoft.com/office/drawing/2014/main" id="{482E7879-D2FB-8E41-9AF0-4B65AD63CE93}"/>
              </a:ext>
            </a:extLst>
          </p:cNvPr>
          <p:cNvSpPr txBox="1"/>
          <p:nvPr/>
        </p:nvSpPr>
        <p:spPr>
          <a:xfrm>
            <a:off x="2660203" y="2739643"/>
            <a:ext cx="3735106" cy="861774"/>
          </a:xfrm>
          <a:prstGeom prst="rect">
            <a:avLst/>
          </a:prstGeom>
          <a:noFill/>
        </p:spPr>
        <p:txBody>
          <a:bodyPr wrap="square" rtlCol="0">
            <a:spAutoFit/>
          </a:bodyPr>
          <a:lstStyle/>
          <a:p>
            <a:r>
              <a:rPr lang="en-US" sz="1000" b="1">
                <a:latin typeface="+mn-lt"/>
              </a:rPr>
              <a:t>Body:</a:t>
            </a:r>
          </a:p>
          <a:p>
            <a:r>
              <a:rPr lang="en-GB" sz="1000">
                <a:latin typeface="Courier" pitchFamily="2" charset="0"/>
              </a:rPr>
              <a:t>{</a:t>
            </a:r>
          </a:p>
          <a:p>
            <a:r>
              <a:rPr lang="en-GB" sz="1000">
                <a:latin typeface="Courier" pitchFamily="2" charset="0"/>
              </a:rPr>
              <a:t>  "</a:t>
            </a:r>
            <a:r>
              <a:rPr lang="en-GB" sz="1000" err="1">
                <a:latin typeface="Courier" pitchFamily="2" charset="0"/>
              </a:rPr>
              <a:t>roomId</a:t>
            </a:r>
            <a:r>
              <a:rPr lang="en-GB" sz="1000">
                <a:latin typeface="Courier" pitchFamily="2" charset="0"/>
              </a:rPr>
              <a:t>": "{{.</a:t>
            </a:r>
            <a:r>
              <a:rPr lang="en-GB" sz="1000" err="1">
                <a:latin typeface="Courier" pitchFamily="2" charset="0"/>
              </a:rPr>
              <a:t>global.task.input.roomid</a:t>
            </a:r>
            <a:r>
              <a:rPr lang="en-GB" sz="1000">
                <a:latin typeface="Courier" pitchFamily="2" charset="0"/>
              </a:rPr>
              <a:t>}}",</a:t>
            </a:r>
          </a:p>
          <a:p>
            <a:r>
              <a:rPr lang="en-GB" sz="1000">
                <a:latin typeface="Courier" pitchFamily="2" charset="0"/>
              </a:rPr>
              <a:t>  "markdown": "{{.</a:t>
            </a:r>
            <a:r>
              <a:rPr lang="en-GB" sz="1000" err="1">
                <a:latin typeface="Courier" pitchFamily="2" charset="0"/>
              </a:rPr>
              <a:t>global.task.input.message</a:t>
            </a:r>
            <a:r>
              <a:rPr lang="en-GB" sz="1000">
                <a:latin typeface="Courier" pitchFamily="2" charset="0"/>
              </a:rPr>
              <a:t>}}"</a:t>
            </a:r>
          </a:p>
          <a:p>
            <a:r>
              <a:rPr lang="en-GB" sz="1000">
                <a:latin typeface="Courier" pitchFamily="2" charset="0"/>
              </a:rPr>
              <a:t>}</a:t>
            </a:r>
            <a:endParaRPr lang="en-IT" sz="1000">
              <a:latin typeface="+mn-lt"/>
            </a:endParaRPr>
          </a:p>
        </p:txBody>
      </p:sp>
      <p:sp>
        <p:nvSpPr>
          <p:cNvPr id="22" name="Rectangle 21">
            <a:extLst>
              <a:ext uri="{FF2B5EF4-FFF2-40B4-BE49-F238E27FC236}">
                <a16:creationId xmlns:a16="http://schemas.microsoft.com/office/drawing/2014/main" id="{3B582B1C-C671-DE49-A68E-65EAB464E33D}"/>
              </a:ext>
            </a:extLst>
          </p:cNvPr>
          <p:cNvSpPr/>
          <p:nvPr/>
        </p:nvSpPr>
        <p:spPr>
          <a:xfrm>
            <a:off x="8119119" y="1107601"/>
            <a:ext cx="189729" cy="16763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5" name="Rectangle 24">
            <a:extLst>
              <a:ext uri="{FF2B5EF4-FFF2-40B4-BE49-F238E27FC236}">
                <a16:creationId xmlns:a16="http://schemas.microsoft.com/office/drawing/2014/main" id="{4E4AF4F6-0D55-0D4A-8588-8A6446370CA3}"/>
              </a:ext>
            </a:extLst>
          </p:cNvPr>
          <p:cNvSpPr/>
          <p:nvPr/>
        </p:nvSpPr>
        <p:spPr>
          <a:xfrm>
            <a:off x="2367516" y="3168116"/>
            <a:ext cx="245800" cy="13303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7" name="Rectangle 26">
            <a:extLst>
              <a:ext uri="{FF2B5EF4-FFF2-40B4-BE49-F238E27FC236}">
                <a16:creationId xmlns:a16="http://schemas.microsoft.com/office/drawing/2014/main" id="{DF117576-8F9C-C34B-81BC-283BC0381E41}"/>
              </a:ext>
            </a:extLst>
          </p:cNvPr>
          <p:cNvSpPr/>
          <p:nvPr/>
        </p:nvSpPr>
        <p:spPr>
          <a:xfrm>
            <a:off x="2366792" y="2663900"/>
            <a:ext cx="245800" cy="13303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8" name="Rectangle 27">
            <a:extLst>
              <a:ext uri="{FF2B5EF4-FFF2-40B4-BE49-F238E27FC236}">
                <a16:creationId xmlns:a16="http://schemas.microsoft.com/office/drawing/2014/main" id="{E950D361-50F0-2046-99BF-76878057BBC0}"/>
              </a:ext>
            </a:extLst>
          </p:cNvPr>
          <p:cNvSpPr/>
          <p:nvPr/>
        </p:nvSpPr>
        <p:spPr>
          <a:xfrm>
            <a:off x="2366792" y="2159517"/>
            <a:ext cx="245800" cy="13303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3" name="TextBox 42">
            <a:extLst>
              <a:ext uri="{FF2B5EF4-FFF2-40B4-BE49-F238E27FC236}">
                <a16:creationId xmlns:a16="http://schemas.microsoft.com/office/drawing/2014/main" id="{80C14A05-0D95-D74D-9976-814C081424AB}"/>
              </a:ext>
            </a:extLst>
          </p:cNvPr>
          <p:cNvSpPr txBox="1"/>
          <p:nvPr/>
        </p:nvSpPr>
        <p:spPr>
          <a:xfrm>
            <a:off x="2660203" y="3630947"/>
            <a:ext cx="6131442" cy="1169551"/>
          </a:xfrm>
          <a:prstGeom prst="rect">
            <a:avLst/>
          </a:prstGeom>
          <a:noFill/>
        </p:spPr>
        <p:txBody>
          <a:bodyPr wrap="square" rtlCol="0">
            <a:spAutoFit/>
          </a:bodyPr>
          <a:lstStyle/>
          <a:p>
            <a:r>
              <a:rPr lang="en-IT" sz="1000">
                <a:latin typeface="Courier" pitchFamily="2" charset="0"/>
              </a:rPr>
              <a:t>.global.task.input.roomid </a:t>
            </a:r>
            <a:r>
              <a:rPr lang="en-IT" sz="1000">
                <a:latin typeface="+mn-lt"/>
              </a:rPr>
              <a:t>and </a:t>
            </a:r>
            <a:r>
              <a:rPr lang="en-IT" sz="1000">
                <a:latin typeface="Courier" pitchFamily="2" charset="0"/>
              </a:rPr>
              <a:t>.global.task.input.message </a:t>
            </a:r>
            <a:r>
              <a:rPr lang="en-IT" sz="1000">
                <a:latin typeface="+mn-lt"/>
              </a:rPr>
              <a:t>map to task inputs (yet to be created, see next slides)</a:t>
            </a:r>
            <a:r>
              <a:rPr lang="en-IT" sz="1000">
                <a:latin typeface="Courier" pitchFamily="2" charset="0"/>
              </a:rPr>
              <a:t> </a:t>
            </a:r>
            <a:r>
              <a:rPr lang="en-IT" sz="1000">
                <a:latin typeface="+mn-lt"/>
              </a:rPr>
              <a:t>defining the room id to post a message to (retrieved a few slides back from the Webex API) and the actual message respectively. With this configuration, we can send arbitrary messages base on other task input/outputs in our workflows)</a:t>
            </a:r>
          </a:p>
          <a:p>
            <a:r>
              <a:rPr lang="en-IT" sz="1000">
                <a:latin typeface="+mn-lt"/>
              </a:rPr>
              <a:t>Refer to the documentation to get more details on the many parameters you can use to send messages, attachments, etc : </a:t>
            </a:r>
            <a:r>
              <a:rPr lang="en-GB" sz="1000">
                <a:latin typeface="+mn-lt"/>
                <a:hlinkClick r:id="rId5"/>
              </a:rPr>
              <a:t>https://developer.webex.com/docs/api/v1/messages/create-a-message</a:t>
            </a:r>
            <a:endParaRPr lang="en-GB" sz="1000">
              <a:latin typeface="+mn-lt"/>
            </a:endParaRPr>
          </a:p>
          <a:p>
            <a:endParaRPr lang="en-IT" sz="1000">
              <a:latin typeface="+mn-lt"/>
            </a:endParaRPr>
          </a:p>
        </p:txBody>
      </p:sp>
    </p:spTree>
    <p:extLst>
      <p:ext uri="{BB962C8B-B14F-4D97-AF65-F5344CB8AC3E}">
        <p14:creationId xmlns:p14="http://schemas.microsoft.com/office/powerpoint/2010/main" val="29676798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73E60-B875-0040-83E6-F0BA70556B7F}"/>
              </a:ext>
            </a:extLst>
          </p:cNvPr>
          <p:cNvSpPr>
            <a:spLocks noGrp="1"/>
          </p:cNvSpPr>
          <p:nvPr>
            <p:ph type="title"/>
          </p:nvPr>
        </p:nvSpPr>
        <p:spPr/>
        <p:txBody>
          <a:bodyPr/>
          <a:lstStyle/>
          <a:p>
            <a:r>
              <a:rPr lang="en-IT" dirty="0"/>
              <a:t>Custom Task Properties</a:t>
            </a:r>
          </a:p>
        </p:txBody>
      </p:sp>
      <p:pic>
        <p:nvPicPr>
          <p:cNvPr id="3" name="Picture 2">
            <a:extLst>
              <a:ext uri="{FF2B5EF4-FFF2-40B4-BE49-F238E27FC236}">
                <a16:creationId xmlns:a16="http://schemas.microsoft.com/office/drawing/2014/main" id="{5EED6CEF-62B3-4C41-AE9D-FBD7E0D8A2B3}"/>
              </a:ext>
            </a:extLst>
          </p:cNvPr>
          <p:cNvPicPr>
            <a:picLocks noChangeAspect="1"/>
          </p:cNvPicPr>
          <p:nvPr/>
        </p:nvPicPr>
        <p:blipFill>
          <a:blip r:embed="rId3"/>
          <a:stretch>
            <a:fillRect/>
          </a:stretch>
        </p:blipFill>
        <p:spPr>
          <a:xfrm>
            <a:off x="486829" y="1016315"/>
            <a:ext cx="4020842" cy="3443263"/>
          </a:xfrm>
          <a:prstGeom prst="rect">
            <a:avLst/>
          </a:prstGeom>
        </p:spPr>
      </p:pic>
      <p:pic>
        <p:nvPicPr>
          <p:cNvPr id="4" name="Picture 3">
            <a:extLst>
              <a:ext uri="{FF2B5EF4-FFF2-40B4-BE49-F238E27FC236}">
                <a16:creationId xmlns:a16="http://schemas.microsoft.com/office/drawing/2014/main" id="{5E7625CB-298E-024D-8E29-883E6502B9CC}"/>
              </a:ext>
            </a:extLst>
          </p:cNvPr>
          <p:cNvPicPr>
            <a:picLocks noChangeAspect="1"/>
          </p:cNvPicPr>
          <p:nvPr/>
        </p:nvPicPr>
        <p:blipFill>
          <a:blip r:embed="rId4"/>
          <a:stretch>
            <a:fillRect/>
          </a:stretch>
        </p:blipFill>
        <p:spPr>
          <a:xfrm>
            <a:off x="4537358" y="1016316"/>
            <a:ext cx="1832962" cy="1240192"/>
          </a:xfrm>
          <a:prstGeom prst="rect">
            <a:avLst/>
          </a:prstGeom>
        </p:spPr>
      </p:pic>
      <p:sp>
        <p:nvSpPr>
          <p:cNvPr id="5" name="TextBox 4">
            <a:extLst>
              <a:ext uri="{FF2B5EF4-FFF2-40B4-BE49-F238E27FC236}">
                <a16:creationId xmlns:a16="http://schemas.microsoft.com/office/drawing/2014/main" id="{2FF9813E-10DA-DF4B-BBAE-34C1749F7243}"/>
              </a:ext>
            </a:extLst>
          </p:cNvPr>
          <p:cNvSpPr txBox="1"/>
          <p:nvPr/>
        </p:nvSpPr>
        <p:spPr>
          <a:xfrm>
            <a:off x="4507671" y="2472707"/>
            <a:ext cx="4368898" cy="1938992"/>
          </a:xfrm>
          <a:prstGeom prst="rect">
            <a:avLst/>
          </a:prstGeom>
          <a:noFill/>
        </p:spPr>
        <p:txBody>
          <a:bodyPr wrap="square" rtlCol="0">
            <a:spAutoFit/>
          </a:bodyPr>
          <a:lstStyle/>
          <a:p>
            <a:r>
              <a:rPr lang="en-IT" sz="1000">
                <a:latin typeface="Courier" pitchFamily="2" charset="0"/>
              </a:rPr>
              <a:t>.global.task.input.roomid </a:t>
            </a:r>
            <a:r>
              <a:rPr lang="en-IT" sz="1000">
                <a:latin typeface="+mn-lt"/>
              </a:rPr>
              <a:t>and </a:t>
            </a:r>
            <a:r>
              <a:rPr lang="en-IT" sz="1000">
                <a:latin typeface="Courier" pitchFamily="2" charset="0"/>
              </a:rPr>
              <a:t>.global.task.input.message </a:t>
            </a:r>
            <a:r>
              <a:rPr lang="en-IT" sz="1000">
                <a:latin typeface="+mn-lt"/>
              </a:rPr>
              <a:t>map to task inputs (yet to be created, see next slides)</a:t>
            </a:r>
            <a:r>
              <a:rPr lang="en-IT" sz="1000">
                <a:latin typeface="Courier" pitchFamily="2" charset="0"/>
              </a:rPr>
              <a:t> </a:t>
            </a:r>
            <a:r>
              <a:rPr lang="en-IT" sz="1000">
                <a:latin typeface="+mn-lt"/>
              </a:rPr>
              <a:t>defining the room id to post a message to (retrieved a few slides back from the Webex API) and the actual message respectively. </a:t>
            </a:r>
          </a:p>
          <a:p>
            <a:endParaRPr lang="en-IT" sz="1000">
              <a:latin typeface="+mn-lt"/>
            </a:endParaRPr>
          </a:p>
          <a:p>
            <a:r>
              <a:rPr lang="en-IT" sz="1000">
                <a:latin typeface="+mn-lt"/>
              </a:rPr>
              <a:t>With this configuration, we can send arbitrary messages based on other task input/outputs in our workflows)</a:t>
            </a:r>
          </a:p>
          <a:p>
            <a:r>
              <a:rPr lang="en-IT" sz="1000">
                <a:latin typeface="+mn-lt"/>
              </a:rPr>
              <a:t>Refer to the Webex API documentation to get more details on the many parameters you can use to send messages, attachments, etc : </a:t>
            </a:r>
            <a:r>
              <a:rPr lang="en-GB" sz="1000">
                <a:latin typeface="+mn-lt"/>
                <a:hlinkClick r:id="rId5"/>
              </a:rPr>
              <a:t>https://developer.webex.com/docs/api/v1/messages/create-a-message</a:t>
            </a:r>
            <a:endParaRPr lang="en-GB" sz="1000">
              <a:latin typeface="+mn-lt"/>
            </a:endParaRPr>
          </a:p>
          <a:p>
            <a:endParaRPr lang="en-IT" sz="1000">
              <a:latin typeface="+mn-lt"/>
            </a:endParaRPr>
          </a:p>
        </p:txBody>
      </p:sp>
    </p:spTree>
    <p:extLst>
      <p:ext uri="{BB962C8B-B14F-4D97-AF65-F5344CB8AC3E}">
        <p14:creationId xmlns:p14="http://schemas.microsoft.com/office/powerpoint/2010/main" val="12634318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2B77-24FF-2F45-9895-13823E79B278}"/>
              </a:ext>
            </a:extLst>
          </p:cNvPr>
          <p:cNvSpPr>
            <a:spLocks noGrp="1"/>
          </p:cNvSpPr>
          <p:nvPr>
            <p:ph type="title"/>
          </p:nvPr>
        </p:nvSpPr>
        <p:spPr/>
        <p:txBody>
          <a:bodyPr/>
          <a:lstStyle/>
          <a:p>
            <a:r>
              <a:rPr lang="en-IT" dirty="0"/>
              <a:t>U</a:t>
            </a:r>
            <a:r>
              <a:rPr lang="en-GB" dirty="0"/>
              <a:t>s</a:t>
            </a:r>
            <a:r>
              <a:rPr lang="en-IT" dirty="0"/>
              <a:t>e the Notification Task</a:t>
            </a:r>
          </a:p>
        </p:txBody>
      </p:sp>
      <p:pic>
        <p:nvPicPr>
          <p:cNvPr id="3" name="Picture 2">
            <a:extLst>
              <a:ext uri="{FF2B5EF4-FFF2-40B4-BE49-F238E27FC236}">
                <a16:creationId xmlns:a16="http://schemas.microsoft.com/office/drawing/2014/main" id="{772FDEE3-F9B4-E54E-A819-F6582E1B3C18}"/>
              </a:ext>
            </a:extLst>
          </p:cNvPr>
          <p:cNvPicPr>
            <a:picLocks noChangeAspect="1"/>
          </p:cNvPicPr>
          <p:nvPr/>
        </p:nvPicPr>
        <p:blipFill>
          <a:blip r:embed="rId3"/>
          <a:stretch>
            <a:fillRect/>
          </a:stretch>
        </p:blipFill>
        <p:spPr>
          <a:xfrm>
            <a:off x="437765" y="3192414"/>
            <a:ext cx="5161277" cy="1484323"/>
          </a:xfrm>
          <a:prstGeom prst="rect">
            <a:avLst/>
          </a:prstGeom>
        </p:spPr>
      </p:pic>
      <p:sp>
        <p:nvSpPr>
          <p:cNvPr id="5" name="TextBox 4">
            <a:extLst>
              <a:ext uri="{FF2B5EF4-FFF2-40B4-BE49-F238E27FC236}">
                <a16:creationId xmlns:a16="http://schemas.microsoft.com/office/drawing/2014/main" id="{4BA97617-7900-6C43-99A5-A9F5B9212BA9}"/>
              </a:ext>
            </a:extLst>
          </p:cNvPr>
          <p:cNvSpPr txBox="1"/>
          <p:nvPr/>
        </p:nvSpPr>
        <p:spPr>
          <a:xfrm>
            <a:off x="437764" y="1181912"/>
            <a:ext cx="5161277" cy="1631216"/>
          </a:xfrm>
          <a:prstGeom prst="rect">
            <a:avLst/>
          </a:prstGeom>
          <a:noFill/>
        </p:spPr>
        <p:txBody>
          <a:bodyPr wrap="square" rtlCol="0">
            <a:spAutoFit/>
          </a:bodyPr>
          <a:lstStyle/>
          <a:p>
            <a:r>
              <a:rPr lang="en-US" sz="1000">
                <a:latin typeface="+mn-lt"/>
              </a:rPr>
              <a:t>You can create a new workflow or just use an existing one. For this example we will use the HTTP Target Claim task we created a few slides back.</a:t>
            </a:r>
          </a:p>
          <a:p>
            <a:endParaRPr lang="en-US" sz="1000">
              <a:latin typeface="+mn-lt"/>
            </a:endParaRPr>
          </a:p>
          <a:p>
            <a:r>
              <a:rPr lang="en-US" sz="1000">
                <a:latin typeface="+mn-lt"/>
              </a:rPr>
              <a:t>First, we add an additional </a:t>
            </a:r>
            <a:r>
              <a:rPr lang="en-US" sz="1000" b="1">
                <a:latin typeface="+mn-lt"/>
              </a:rPr>
              <a:t>Workflow Input</a:t>
            </a:r>
            <a:r>
              <a:rPr lang="en-US" sz="1000">
                <a:latin typeface="+mn-lt"/>
              </a:rPr>
              <a:t> called ’</a:t>
            </a:r>
            <a:r>
              <a:rPr lang="en-US" sz="1000" err="1">
                <a:latin typeface="+mn-lt"/>
              </a:rPr>
              <a:t>webexroomid</a:t>
            </a:r>
            <a:r>
              <a:rPr lang="en-US" sz="1000">
                <a:latin typeface="+mn-lt"/>
              </a:rPr>
              <a:t>’ for the </a:t>
            </a:r>
            <a:r>
              <a:rPr lang="en-US" sz="1000" err="1">
                <a:latin typeface="+mn-lt"/>
              </a:rPr>
              <a:t>Webex</a:t>
            </a:r>
            <a:r>
              <a:rPr lang="en-US" sz="1000">
                <a:latin typeface="+mn-lt"/>
              </a:rPr>
              <a:t> Room ID we want our messages notified on. While this can be hardcoded, you may want to leverage different rooms based on the workflow you run.</a:t>
            </a:r>
          </a:p>
          <a:p>
            <a:endParaRPr lang="en-US" sz="1000">
              <a:latin typeface="+mn-lt"/>
            </a:endParaRPr>
          </a:p>
          <a:p>
            <a:r>
              <a:rPr lang="en-US" sz="1000">
                <a:latin typeface="+mn-lt"/>
              </a:rPr>
              <a:t>We set it as a </a:t>
            </a:r>
            <a:r>
              <a:rPr lang="en-US" sz="1000" b="1">
                <a:latin typeface="+mn-lt"/>
              </a:rPr>
              <a:t>String</a:t>
            </a:r>
            <a:r>
              <a:rPr lang="en-US" sz="1000">
                <a:latin typeface="+mn-lt"/>
              </a:rPr>
              <a:t>. You can optionally set a default value if you don’t want to enter the room ID on each execution.</a:t>
            </a:r>
          </a:p>
          <a:p>
            <a:r>
              <a:rPr lang="en-US" sz="1000">
                <a:latin typeface="+mn-lt"/>
              </a:rPr>
              <a:t> </a:t>
            </a:r>
            <a:endParaRPr lang="en-IT" sz="1000">
              <a:latin typeface="+mn-lt"/>
            </a:endParaRPr>
          </a:p>
        </p:txBody>
      </p:sp>
      <p:pic>
        <p:nvPicPr>
          <p:cNvPr id="6" name="Picture 5">
            <a:extLst>
              <a:ext uri="{FF2B5EF4-FFF2-40B4-BE49-F238E27FC236}">
                <a16:creationId xmlns:a16="http://schemas.microsoft.com/office/drawing/2014/main" id="{28BBAA8A-1149-9D4A-8F3F-DC0046A72C20}"/>
              </a:ext>
            </a:extLst>
          </p:cNvPr>
          <p:cNvPicPr>
            <a:picLocks noChangeAspect="1"/>
          </p:cNvPicPr>
          <p:nvPr/>
        </p:nvPicPr>
        <p:blipFill>
          <a:blip r:embed="rId4"/>
          <a:stretch>
            <a:fillRect/>
          </a:stretch>
        </p:blipFill>
        <p:spPr>
          <a:xfrm>
            <a:off x="5705409" y="949520"/>
            <a:ext cx="3077845" cy="3727217"/>
          </a:xfrm>
          <a:prstGeom prst="rect">
            <a:avLst/>
          </a:prstGeom>
        </p:spPr>
      </p:pic>
    </p:spTree>
    <p:extLst>
      <p:ext uri="{BB962C8B-B14F-4D97-AF65-F5344CB8AC3E}">
        <p14:creationId xmlns:p14="http://schemas.microsoft.com/office/powerpoint/2010/main" val="17031696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CCA62-D287-7C44-8E70-7DEF2A5A4B61}"/>
              </a:ext>
            </a:extLst>
          </p:cNvPr>
          <p:cNvSpPr>
            <a:spLocks noGrp="1"/>
          </p:cNvSpPr>
          <p:nvPr>
            <p:ph type="title"/>
          </p:nvPr>
        </p:nvSpPr>
        <p:spPr/>
        <p:txBody>
          <a:bodyPr/>
          <a:lstStyle/>
          <a:p>
            <a:r>
              <a:rPr lang="en-IT" dirty="0"/>
              <a:t>Use the Notification Task</a:t>
            </a:r>
          </a:p>
        </p:txBody>
      </p:sp>
      <p:pic>
        <p:nvPicPr>
          <p:cNvPr id="3" name="Picture 2">
            <a:extLst>
              <a:ext uri="{FF2B5EF4-FFF2-40B4-BE49-F238E27FC236}">
                <a16:creationId xmlns:a16="http://schemas.microsoft.com/office/drawing/2014/main" id="{D9A8005D-92EC-A942-9179-5A1361F75168}"/>
              </a:ext>
            </a:extLst>
          </p:cNvPr>
          <p:cNvPicPr>
            <a:picLocks noChangeAspect="1"/>
          </p:cNvPicPr>
          <p:nvPr/>
        </p:nvPicPr>
        <p:blipFill>
          <a:blip r:embed="rId3"/>
          <a:stretch>
            <a:fillRect/>
          </a:stretch>
        </p:blipFill>
        <p:spPr>
          <a:xfrm>
            <a:off x="512220" y="1073150"/>
            <a:ext cx="4439698" cy="2414337"/>
          </a:xfrm>
          <a:prstGeom prst="rect">
            <a:avLst/>
          </a:prstGeom>
          <a:ln>
            <a:noFill/>
          </a:ln>
        </p:spPr>
      </p:pic>
      <p:pic>
        <p:nvPicPr>
          <p:cNvPr id="4" name="Picture 3">
            <a:extLst>
              <a:ext uri="{FF2B5EF4-FFF2-40B4-BE49-F238E27FC236}">
                <a16:creationId xmlns:a16="http://schemas.microsoft.com/office/drawing/2014/main" id="{C2CB7951-E4CB-0A46-BF40-EF5590CB80C7}"/>
              </a:ext>
            </a:extLst>
          </p:cNvPr>
          <p:cNvPicPr>
            <a:picLocks noChangeAspect="1"/>
          </p:cNvPicPr>
          <p:nvPr/>
        </p:nvPicPr>
        <p:blipFill>
          <a:blip r:embed="rId4"/>
          <a:stretch>
            <a:fillRect/>
          </a:stretch>
        </p:blipFill>
        <p:spPr>
          <a:xfrm>
            <a:off x="6268654" y="1073150"/>
            <a:ext cx="2363127" cy="1062214"/>
          </a:xfrm>
          <a:prstGeom prst="rect">
            <a:avLst/>
          </a:prstGeom>
        </p:spPr>
      </p:pic>
      <p:sp>
        <p:nvSpPr>
          <p:cNvPr id="5" name="Rectangle 4">
            <a:extLst>
              <a:ext uri="{FF2B5EF4-FFF2-40B4-BE49-F238E27FC236}">
                <a16:creationId xmlns:a16="http://schemas.microsoft.com/office/drawing/2014/main" id="{A448CC6E-47B3-8A43-97F0-903CA30151A4}"/>
              </a:ext>
            </a:extLst>
          </p:cNvPr>
          <p:cNvSpPr/>
          <p:nvPr/>
        </p:nvSpPr>
        <p:spPr>
          <a:xfrm>
            <a:off x="6317422" y="1752131"/>
            <a:ext cx="363794" cy="186397"/>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6" name="Straight Connector 5">
            <a:extLst>
              <a:ext uri="{FF2B5EF4-FFF2-40B4-BE49-F238E27FC236}">
                <a16:creationId xmlns:a16="http://schemas.microsoft.com/office/drawing/2014/main" id="{B9230E07-3A2D-6B4E-9EB9-6AA64E07CCAA}"/>
              </a:ext>
            </a:extLst>
          </p:cNvPr>
          <p:cNvCxnSpPr>
            <a:cxnSpLocks/>
            <a:stCxn id="5" idx="1"/>
          </p:cNvCxnSpPr>
          <p:nvPr/>
        </p:nvCxnSpPr>
        <p:spPr>
          <a:xfrm flipH="1">
            <a:off x="4724400" y="1845330"/>
            <a:ext cx="1593022" cy="175916"/>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598A49-F3C8-9B48-81EB-34FCB685CABA}"/>
              </a:ext>
            </a:extLst>
          </p:cNvPr>
          <p:cNvSpPr txBox="1"/>
          <p:nvPr/>
        </p:nvSpPr>
        <p:spPr>
          <a:xfrm>
            <a:off x="5145024" y="2238023"/>
            <a:ext cx="3486756" cy="1477328"/>
          </a:xfrm>
          <a:prstGeom prst="rect">
            <a:avLst/>
          </a:prstGeom>
          <a:noFill/>
        </p:spPr>
        <p:txBody>
          <a:bodyPr wrap="square" rtlCol="0">
            <a:spAutoFit/>
          </a:bodyPr>
          <a:lstStyle/>
          <a:p>
            <a:r>
              <a:rPr lang="en-US" sz="1000">
                <a:latin typeface="+mn-lt"/>
              </a:rPr>
              <a:t>Recall the </a:t>
            </a:r>
            <a:r>
              <a:rPr lang="en-US" sz="1000" b="1">
                <a:latin typeface="+mn-lt"/>
              </a:rPr>
              <a:t>Claim HTTP Target</a:t>
            </a:r>
            <a:r>
              <a:rPr lang="en-US" sz="1000">
                <a:latin typeface="+mn-lt"/>
              </a:rPr>
              <a:t> task returns the target MOID as an output.</a:t>
            </a:r>
          </a:p>
          <a:p>
            <a:endParaRPr lang="en-US" sz="1000">
              <a:latin typeface="+mn-lt"/>
            </a:endParaRPr>
          </a:p>
          <a:p>
            <a:r>
              <a:rPr lang="en-US" sz="1000">
                <a:latin typeface="+mn-lt"/>
              </a:rPr>
              <a:t>You can leverage this output to build a custom message in your BOT.</a:t>
            </a:r>
          </a:p>
          <a:p>
            <a:endParaRPr lang="en-US" sz="1000">
              <a:latin typeface="+mn-lt"/>
            </a:endParaRPr>
          </a:p>
          <a:p>
            <a:r>
              <a:rPr lang="en-US" sz="1000">
                <a:latin typeface="+mn-lt"/>
              </a:rPr>
              <a:t>For the message input mapping we will leverage the </a:t>
            </a:r>
            <a:r>
              <a:rPr lang="en-US" sz="1000" b="1">
                <a:latin typeface="+mn-lt"/>
              </a:rPr>
              <a:t>Advanced Mapping</a:t>
            </a:r>
            <a:r>
              <a:rPr lang="en-US" sz="1000">
                <a:latin typeface="+mn-lt"/>
              </a:rPr>
              <a:t> as we use templates to render a custom message:</a:t>
            </a:r>
          </a:p>
        </p:txBody>
      </p:sp>
      <p:sp>
        <p:nvSpPr>
          <p:cNvPr id="36" name="TextBox 35">
            <a:extLst>
              <a:ext uri="{FF2B5EF4-FFF2-40B4-BE49-F238E27FC236}">
                <a16:creationId xmlns:a16="http://schemas.microsoft.com/office/drawing/2014/main" id="{EDB4C973-CF0C-7B4B-886F-01548FD1C759}"/>
              </a:ext>
            </a:extLst>
          </p:cNvPr>
          <p:cNvSpPr txBox="1"/>
          <p:nvPr/>
        </p:nvSpPr>
        <p:spPr>
          <a:xfrm>
            <a:off x="55417" y="3679510"/>
            <a:ext cx="9110186" cy="276999"/>
          </a:xfrm>
          <a:prstGeom prst="rect">
            <a:avLst/>
          </a:prstGeom>
          <a:noFill/>
        </p:spPr>
        <p:txBody>
          <a:bodyPr wrap="none" rtlCol="0">
            <a:spAutoFit/>
          </a:bodyPr>
          <a:lstStyle/>
          <a:p>
            <a:r>
              <a:rPr lang="en-US" sz="600">
                <a:latin typeface="Courier" pitchFamily="2" charset="0"/>
              </a:rPr>
              <a:t>Target [{{.</a:t>
            </a:r>
            <a:r>
              <a:rPr lang="en-US" sz="600" err="1">
                <a:latin typeface="Courier" pitchFamily="2" charset="0"/>
              </a:rPr>
              <a:t>global.workflow.input.name</a:t>
            </a:r>
            <a:r>
              <a:rPr lang="en-US" sz="600">
                <a:latin typeface="Courier" pitchFamily="2" charset="0"/>
              </a:rPr>
              <a:t>}}](https://</a:t>
            </a:r>
            <a:r>
              <a:rPr lang="en-US" sz="600" err="1">
                <a:latin typeface="Courier" pitchFamily="2" charset="0"/>
              </a:rPr>
              <a:t>www.intersight.com</a:t>
            </a:r>
            <a:r>
              <a:rPr lang="en-US" sz="600">
                <a:latin typeface="Courier" pitchFamily="2" charset="0"/>
              </a:rPr>
              <a:t>/an/asset/targets/{{.global.ClaimHTTPTarget1.output.moid}}) with ID {{.global.ClaimHTTPTarget1.output.moid}} has been claimed</a:t>
            </a:r>
          </a:p>
          <a:p>
            <a:endParaRPr lang="en-IT" sz="600">
              <a:latin typeface="+mn-lt"/>
            </a:endParaRPr>
          </a:p>
        </p:txBody>
      </p:sp>
      <p:cxnSp>
        <p:nvCxnSpPr>
          <p:cNvPr id="38" name="Straight Connector 37">
            <a:extLst>
              <a:ext uri="{FF2B5EF4-FFF2-40B4-BE49-F238E27FC236}">
                <a16:creationId xmlns:a16="http://schemas.microsoft.com/office/drawing/2014/main" id="{3A6FE8CE-66E0-CF42-BACB-7EF2B6F9B9FF}"/>
              </a:ext>
            </a:extLst>
          </p:cNvPr>
          <p:cNvCxnSpPr>
            <a:cxnSpLocks/>
          </p:cNvCxnSpPr>
          <p:nvPr/>
        </p:nvCxnSpPr>
        <p:spPr>
          <a:xfrm flipV="1">
            <a:off x="6931152" y="1706882"/>
            <a:ext cx="999744" cy="585214"/>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8B6C7DF-6837-CD4B-B2DB-8A6498E95C56}"/>
              </a:ext>
            </a:extLst>
          </p:cNvPr>
          <p:cNvSpPr txBox="1"/>
          <p:nvPr/>
        </p:nvSpPr>
        <p:spPr>
          <a:xfrm>
            <a:off x="437766" y="3902889"/>
            <a:ext cx="4987673" cy="707886"/>
          </a:xfrm>
          <a:prstGeom prst="rect">
            <a:avLst/>
          </a:prstGeom>
          <a:noFill/>
        </p:spPr>
        <p:txBody>
          <a:bodyPr wrap="square" rtlCol="0">
            <a:spAutoFit/>
          </a:bodyPr>
          <a:lstStyle/>
          <a:p>
            <a:r>
              <a:rPr lang="en-IT" sz="1000">
                <a:latin typeface="+mn-lt"/>
              </a:rPr>
              <a:t>As soon as we claim a target, we will have our BOT sending a message like this.</a:t>
            </a:r>
          </a:p>
          <a:p>
            <a:r>
              <a:rPr lang="en-IT" sz="1000">
                <a:latin typeface="+mn-lt"/>
              </a:rPr>
              <a:t>‘httpbin’ is the name of the target, but that is actually an hyperlink that will bring you to the Intersight target just claimed. For further info on markdown syntax:</a:t>
            </a:r>
          </a:p>
          <a:p>
            <a:r>
              <a:rPr lang="en-GB" sz="1000">
                <a:latin typeface="+mn-lt"/>
                <a:hlinkClick r:id="rId5"/>
              </a:rPr>
              <a:t>https://guides.github.com/pdfs/markdown-cheatsheet-online.pdf</a:t>
            </a:r>
            <a:endParaRPr lang="en-GB" sz="1000">
              <a:latin typeface="+mn-lt"/>
            </a:endParaRPr>
          </a:p>
        </p:txBody>
      </p:sp>
      <p:pic>
        <p:nvPicPr>
          <p:cNvPr id="44" name="Picture 43">
            <a:extLst>
              <a:ext uri="{FF2B5EF4-FFF2-40B4-BE49-F238E27FC236}">
                <a16:creationId xmlns:a16="http://schemas.microsoft.com/office/drawing/2014/main" id="{5D6575F8-515F-F24E-AD4F-D42CD679D59B}"/>
              </a:ext>
            </a:extLst>
          </p:cNvPr>
          <p:cNvPicPr>
            <a:picLocks noChangeAspect="1"/>
          </p:cNvPicPr>
          <p:nvPr/>
        </p:nvPicPr>
        <p:blipFill>
          <a:blip r:embed="rId6"/>
          <a:stretch>
            <a:fillRect/>
          </a:stretch>
        </p:blipFill>
        <p:spPr>
          <a:xfrm>
            <a:off x="5873397" y="3902889"/>
            <a:ext cx="3029147" cy="436841"/>
          </a:xfrm>
          <a:prstGeom prst="rect">
            <a:avLst/>
          </a:prstGeom>
        </p:spPr>
      </p:pic>
      <p:cxnSp>
        <p:nvCxnSpPr>
          <p:cNvPr id="45" name="Straight Connector 44">
            <a:extLst>
              <a:ext uri="{FF2B5EF4-FFF2-40B4-BE49-F238E27FC236}">
                <a16:creationId xmlns:a16="http://schemas.microsoft.com/office/drawing/2014/main" id="{8819A8A7-427C-7748-B193-24ABE4EF434A}"/>
              </a:ext>
            </a:extLst>
          </p:cNvPr>
          <p:cNvCxnSpPr>
            <a:cxnSpLocks/>
          </p:cNvCxnSpPr>
          <p:nvPr/>
        </p:nvCxnSpPr>
        <p:spPr>
          <a:xfrm flipV="1">
            <a:off x="5138928" y="4022557"/>
            <a:ext cx="674956" cy="1"/>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6383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C97C-DE2F-FB4A-B4E0-3A0F99927BE4}"/>
              </a:ext>
            </a:extLst>
          </p:cNvPr>
          <p:cNvSpPr>
            <a:spLocks noGrp="1"/>
          </p:cNvSpPr>
          <p:nvPr>
            <p:ph type="title"/>
          </p:nvPr>
        </p:nvSpPr>
        <p:spPr/>
        <p:txBody>
          <a:bodyPr/>
          <a:lstStyle/>
          <a:p>
            <a:r>
              <a:rPr lang="en-IT" dirty="0"/>
              <a:t>Use the Notification Task</a:t>
            </a:r>
          </a:p>
        </p:txBody>
      </p:sp>
      <p:pic>
        <p:nvPicPr>
          <p:cNvPr id="3" name="Picture 2">
            <a:extLst>
              <a:ext uri="{FF2B5EF4-FFF2-40B4-BE49-F238E27FC236}">
                <a16:creationId xmlns:a16="http://schemas.microsoft.com/office/drawing/2014/main" id="{805DB12F-0C71-4D43-80AA-29D2188453EE}"/>
              </a:ext>
            </a:extLst>
          </p:cNvPr>
          <p:cNvPicPr>
            <a:picLocks noChangeAspect="1"/>
          </p:cNvPicPr>
          <p:nvPr/>
        </p:nvPicPr>
        <p:blipFill>
          <a:blip r:embed="rId3"/>
          <a:stretch>
            <a:fillRect/>
          </a:stretch>
        </p:blipFill>
        <p:spPr>
          <a:xfrm>
            <a:off x="1204722" y="1548117"/>
            <a:ext cx="3047269" cy="1721358"/>
          </a:xfrm>
          <a:prstGeom prst="rect">
            <a:avLst/>
          </a:prstGeom>
        </p:spPr>
      </p:pic>
      <p:pic>
        <p:nvPicPr>
          <p:cNvPr id="4" name="Picture 3">
            <a:extLst>
              <a:ext uri="{FF2B5EF4-FFF2-40B4-BE49-F238E27FC236}">
                <a16:creationId xmlns:a16="http://schemas.microsoft.com/office/drawing/2014/main" id="{3308FF46-C0AD-B64E-ADFD-0578338F9609}"/>
              </a:ext>
            </a:extLst>
          </p:cNvPr>
          <p:cNvPicPr>
            <a:picLocks noChangeAspect="1"/>
          </p:cNvPicPr>
          <p:nvPr/>
        </p:nvPicPr>
        <p:blipFill>
          <a:blip r:embed="rId4"/>
          <a:stretch>
            <a:fillRect/>
          </a:stretch>
        </p:blipFill>
        <p:spPr>
          <a:xfrm>
            <a:off x="4559352" y="1073150"/>
            <a:ext cx="2633928" cy="1158352"/>
          </a:xfrm>
          <a:prstGeom prst="rect">
            <a:avLst/>
          </a:prstGeom>
        </p:spPr>
      </p:pic>
      <p:pic>
        <p:nvPicPr>
          <p:cNvPr id="5" name="Picture 4">
            <a:extLst>
              <a:ext uri="{FF2B5EF4-FFF2-40B4-BE49-F238E27FC236}">
                <a16:creationId xmlns:a16="http://schemas.microsoft.com/office/drawing/2014/main" id="{45BA367B-C957-7446-967B-12D9075BA33D}"/>
              </a:ext>
            </a:extLst>
          </p:cNvPr>
          <p:cNvPicPr>
            <a:picLocks noChangeAspect="1"/>
          </p:cNvPicPr>
          <p:nvPr/>
        </p:nvPicPr>
        <p:blipFill>
          <a:blip r:embed="rId5"/>
          <a:stretch>
            <a:fillRect/>
          </a:stretch>
        </p:blipFill>
        <p:spPr>
          <a:xfrm>
            <a:off x="4551685" y="2335711"/>
            <a:ext cx="3651960" cy="1293863"/>
          </a:xfrm>
          <a:prstGeom prst="rect">
            <a:avLst/>
          </a:prstGeom>
        </p:spPr>
      </p:pic>
      <p:cxnSp>
        <p:nvCxnSpPr>
          <p:cNvPr id="6" name="Straight Connector 5">
            <a:extLst>
              <a:ext uri="{FF2B5EF4-FFF2-40B4-BE49-F238E27FC236}">
                <a16:creationId xmlns:a16="http://schemas.microsoft.com/office/drawing/2014/main" id="{16549CE6-8CB3-AD4C-A46C-E2009AE4E439}"/>
              </a:ext>
            </a:extLst>
          </p:cNvPr>
          <p:cNvCxnSpPr>
            <a:cxnSpLocks/>
            <a:stCxn id="4" idx="1"/>
          </p:cNvCxnSpPr>
          <p:nvPr/>
        </p:nvCxnSpPr>
        <p:spPr>
          <a:xfrm flipH="1">
            <a:off x="4195588" y="1652326"/>
            <a:ext cx="363764" cy="197518"/>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D4D35C-9910-7744-B7DF-9FF85509A446}"/>
              </a:ext>
            </a:extLst>
          </p:cNvPr>
          <p:cNvCxnSpPr>
            <a:cxnSpLocks/>
            <a:stCxn id="5" idx="1"/>
          </p:cNvCxnSpPr>
          <p:nvPr/>
        </p:nvCxnSpPr>
        <p:spPr>
          <a:xfrm flipH="1" flipV="1">
            <a:off x="4204732" y="2629395"/>
            <a:ext cx="346953" cy="353248"/>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41F655E-B81C-734C-8B89-8765187EB6C7}"/>
              </a:ext>
            </a:extLst>
          </p:cNvPr>
          <p:cNvSpPr/>
          <p:nvPr/>
        </p:nvSpPr>
        <p:spPr>
          <a:xfrm>
            <a:off x="3895344" y="1770113"/>
            <a:ext cx="262128" cy="16630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DDB66345-A283-844A-B014-25D1E878D8DC}"/>
              </a:ext>
            </a:extLst>
          </p:cNvPr>
          <p:cNvSpPr/>
          <p:nvPr/>
        </p:nvSpPr>
        <p:spPr>
          <a:xfrm>
            <a:off x="3903011" y="2505766"/>
            <a:ext cx="262128" cy="16630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TextBox 17">
            <a:extLst>
              <a:ext uri="{FF2B5EF4-FFF2-40B4-BE49-F238E27FC236}">
                <a16:creationId xmlns:a16="http://schemas.microsoft.com/office/drawing/2014/main" id="{6B6DAD18-FDA1-4045-9392-2FAB3CF33703}"/>
              </a:ext>
            </a:extLst>
          </p:cNvPr>
          <p:cNvSpPr txBox="1"/>
          <p:nvPr/>
        </p:nvSpPr>
        <p:spPr>
          <a:xfrm>
            <a:off x="1120518" y="3779235"/>
            <a:ext cx="7083127" cy="707886"/>
          </a:xfrm>
          <a:prstGeom prst="rect">
            <a:avLst/>
          </a:prstGeom>
          <a:noFill/>
        </p:spPr>
        <p:txBody>
          <a:bodyPr wrap="square" rtlCol="0">
            <a:spAutoFit/>
          </a:bodyPr>
          <a:lstStyle/>
          <a:p>
            <a:r>
              <a:rPr lang="en-US" sz="1000" b="1" err="1">
                <a:latin typeface="+mn-lt"/>
              </a:rPr>
              <a:t>roomid</a:t>
            </a:r>
            <a:r>
              <a:rPr lang="en-US" sz="1000" b="1">
                <a:latin typeface="+mn-lt"/>
              </a:rPr>
              <a:t> </a:t>
            </a:r>
            <a:r>
              <a:rPr lang="en-US" sz="1000">
                <a:latin typeface="+mn-lt"/>
              </a:rPr>
              <a:t>will be a </a:t>
            </a:r>
            <a:r>
              <a:rPr lang="en-US" sz="1000" b="1">
                <a:latin typeface="+mn-lt"/>
              </a:rPr>
              <a:t>Direct Mapping</a:t>
            </a:r>
            <a:r>
              <a:rPr lang="en-US" sz="1000">
                <a:latin typeface="+mn-lt"/>
              </a:rPr>
              <a:t> to the ‘</a:t>
            </a:r>
            <a:r>
              <a:rPr lang="en-US" sz="1000" err="1">
                <a:latin typeface="+mn-lt"/>
              </a:rPr>
              <a:t>webxroomid</a:t>
            </a:r>
            <a:r>
              <a:rPr lang="en-US" sz="1000">
                <a:latin typeface="+mn-lt"/>
              </a:rPr>
              <a:t>’ workflow input</a:t>
            </a:r>
          </a:p>
          <a:p>
            <a:r>
              <a:rPr lang="en-US" sz="1000" b="1">
                <a:latin typeface="+mn-lt"/>
              </a:rPr>
              <a:t>External Target</a:t>
            </a:r>
            <a:r>
              <a:rPr lang="en-US" sz="1000">
                <a:latin typeface="+mn-lt"/>
              </a:rPr>
              <a:t> a </a:t>
            </a:r>
            <a:r>
              <a:rPr lang="en-US" sz="1000" b="1">
                <a:latin typeface="+mn-lt"/>
              </a:rPr>
              <a:t>Static Value</a:t>
            </a:r>
            <a:r>
              <a:rPr lang="en-US" sz="1000">
                <a:latin typeface="+mn-lt"/>
              </a:rPr>
              <a:t> pointing to the </a:t>
            </a:r>
            <a:r>
              <a:rPr lang="en-US" sz="1000" err="1">
                <a:latin typeface="+mn-lt"/>
              </a:rPr>
              <a:t>Webex</a:t>
            </a:r>
            <a:r>
              <a:rPr lang="en-US" sz="1000">
                <a:latin typeface="+mn-lt"/>
              </a:rPr>
              <a:t> endpoint we claimed at the beginning of the process.</a:t>
            </a:r>
          </a:p>
          <a:p>
            <a:endParaRPr lang="en-US" sz="1000">
              <a:latin typeface="+mn-lt"/>
            </a:endParaRPr>
          </a:p>
          <a:p>
            <a:r>
              <a:rPr lang="en-US" sz="1000" b="1">
                <a:latin typeface="+mn-lt"/>
              </a:rPr>
              <a:t>Save </a:t>
            </a:r>
            <a:r>
              <a:rPr lang="en-US" sz="1000">
                <a:latin typeface="+mn-lt"/>
              </a:rPr>
              <a:t>and </a:t>
            </a:r>
            <a:r>
              <a:rPr lang="en-US" sz="1000" b="1">
                <a:latin typeface="+mn-lt"/>
              </a:rPr>
              <a:t>Execute </a:t>
            </a:r>
            <a:r>
              <a:rPr lang="en-US" sz="1000">
                <a:latin typeface="+mn-lt"/>
              </a:rPr>
              <a:t>the workflow</a:t>
            </a:r>
            <a:endParaRPr lang="en-GB" sz="1000" b="1">
              <a:latin typeface="+mn-lt"/>
            </a:endParaRPr>
          </a:p>
        </p:txBody>
      </p:sp>
    </p:spTree>
    <p:extLst>
      <p:ext uri="{BB962C8B-B14F-4D97-AF65-F5344CB8AC3E}">
        <p14:creationId xmlns:p14="http://schemas.microsoft.com/office/powerpoint/2010/main" val="16867823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002B-1789-804B-83EA-A5A9AC29FFA6}"/>
              </a:ext>
            </a:extLst>
          </p:cNvPr>
          <p:cNvSpPr>
            <a:spLocks noGrp="1"/>
          </p:cNvSpPr>
          <p:nvPr>
            <p:ph type="title"/>
          </p:nvPr>
        </p:nvSpPr>
        <p:spPr/>
        <p:txBody>
          <a:bodyPr/>
          <a:lstStyle/>
          <a:p>
            <a:r>
              <a:rPr lang="en-IT" dirty="0"/>
              <a:t>Run the Workflow</a:t>
            </a:r>
          </a:p>
        </p:txBody>
      </p:sp>
      <p:pic>
        <p:nvPicPr>
          <p:cNvPr id="5" name="Picture 4">
            <a:extLst>
              <a:ext uri="{FF2B5EF4-FFF2-40B4-BE49-F238E27FC236}">
                <a16:creationId xmlns:a16="http://schemas.microsoft.com/office/drawing/2014/main" id="{4258681D-543E-244F-80E0-ED1E932C925A}"/>
              </a:ext>
            </a:extLst>
          </p:cNvPr>
          <p:cNvPicPr>
            <a:picLocks noChangeAspect="1"/>
          </p:cNvPicPr>
          <p:nvPr/>
        </p:nvPicPr>
        <p:blipFill>
          <a:blip r:embed="rId3"/>
          <a:stretch>
            <a:fillRect/>
          </a:stretch>
        </p:blipFill>
        <p:spPr>
          <a:xfrm>
            <a:off x="1564446" y="1073150"/>
            <a:ext cx="2196786" cy="2515898"/>
          </a:xfrm>
          <a:prstGeom prst="rect">
            <a:avLst/>
          </a:prstGeom>
        </p:spPr>
      </p:pic>
      <p:pic>
        <p:nvPicPr>
          <p:cNvPr id="7" name="Picture 6">
            <a:extLst>
              <a:ext uri="{FF2B5EF4-FFF2-40B4-BE49-F238E27FC236}">
                <a16:creationId xmlns:a16="http://schemas.microsoft.com/office/drawing/2014/main" id="{3840D7E8-721D-1346-95E7-1D22393CAFFC}"/>
              </a:ext>
            </a:extLst>
          </p:cNvPr>
          <p:cNvPicPr>
            <a:picLocks noChangeAspect="1"/>
          </p:cNvPicPr>
          <p:nvPr/>
        </p:nvPicPr>
        <p:blipFill>
          <a:blip r:embed="rId4"/>
          <a:stretch>
            <a:fillRect/>
          </a:stretch>
        </p:blipFill>
        <p:spPr>
          <a:xfrm>
            <a:off x="1564446" y="3673579"/>
            <a:ext cx="5797296" cy="940102"/>
          </a:xfrm>
          <a:prstGeom prst="rect">
            <a:avLst/>
          </a:prstGeom>
        </p:spPr>
      </p:pic>
      <p:pic>
        <p:nvPicPr>
          <p:cNvPr id="8" name="Picture 7">
            <a:extLst>
              <a:ext uri="{FF2B5EF4-FFF2-40B4-BE49-F238E27FC236}">
                <a16:creationId xmlns:a16="http://schemas.microsoft.com/office/drawing/2014/main" id="{62D225D2-CC78-4D4F-8D44-07E49DD1D136}"/>
              </a:ext>
            </a:extLst>
          </p:cNvPr>
          <p:cNvPicPr>
            <a:picLocks noChangeAspect="1"/>
          </p:cNvPicPr>
          <p:nvPr/>
        </p:nvPicPr>
        <p:blipFill>
          <a:blip r:embed="rId5"/>
          <a:stretch>
            <a:fillRect/>
          </a:stretch>
        </p:blipFill>
        <p:spPr>
          <a:xfrm>
            <a:off x="4984108" y="1073150"/>
            <a:ext cx="3150493" cy="2918460"/>
          </a:xfrm>
          <a:prstGeom prst="rect">
            <a:avLst/>
          </a:prstGeom>
          <a:ln>
            <a:solidFill>
              <a:schemeClr val="accent1"/>
            </a:solidFill>
          </a:ln>
        </p:spPr>
      </p:pic>
      <p:cxnSp>
        <p:nvCxnSpPr>
          <p:cNvPr id="9" name="Straight Connector 8">
            <a:extLst>
              <a:ext uri="{FF2B5EF4-FFF2-40B4-BE49-F238E27FC236}">
                <a16:creationId xmlns:a16="http://schemas.microsoft.com/office/drawing/2014/main" id="{AE0D83BC-4372-FF4B-8624-6D79F5337538}"/>
              </a:ext>
            </a:extLst>
          </p:cNvPr>
          <p:cNvCxnSpPr>
            <a:cxnSpLocks/>
            <a:endCxn id="8" idx="1"/>
          </p:cNvCxnSpPr>
          <p:nvPr/>
        </p:nvCxnSpPr>
        <p:spPr>
          <a:xfrm flipV="1">
            <a:off x="2487168" y="2532380"/>
            <a:ext cx="2496940" cy="1606804"/>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4605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002B-1789-804B-83EA-A5A9AC29FFA6}"/>
              </a:ext>
            </a:extLst>
          </p:cNvPr>
          <p:cNvSpPr>
            <a:spLocks noGrp="1"/>
          </p:cNvSpPr>
          <p:nvPr>
            <p:ph type="title"/>
          </p:nvPr>
        </p:nvSpPr>
        <p:spPr/>
        <p:txBody>
          <a:bodyPr/>
          <a:lstStyle/>
          <a:p>
            <a:r>
              <a:rPr lang="en-IT" dirty="0"/>
              <a:t>Parameter Set – Use Cases</a:t>
            </a:r>
          </a:p>
        </p:txBody>
      </p:sp>
      <p:sp>
        <p:nvSpPr>
          <p:cNvPr id="3" name="TextBox 2">
            <a:extLst>
              <a:ext uri="{FF2B5EF4-FFF2-40B4-BE49-F238E27FC236}">
                <a16:creationId xmlns:a16="http://schemas.microsoft.com/office/drawing/2014/main" id="{05B416BB-3500-F845-B1E9-5F8CCE4C4A0C}"/>
              </a:ext>
            </a:extLst>
          </p:cNvPr>
          <p:cNvSpPr txBox="1"/>
          <p:nvPr/>
        </p:nvSpPr>
        <p:spPr>
          <a:xfrm>
            <a:off x="551622" y="1152939"/>
            <a:ext cx="8035787" cy="369332"/>
          </a:xfrm>
          <a:prstGeom prst="rect">
            <a:avLst/>
          </a:prstGeom>
          <a:noFill/>
        </p:spPr>
        <p:txBody>
          <a:bodyPr wrap="square" rtlCol="0">
            <a:spAutoFit/>
          </a:bodyPr>
          <a:lstStyle/>
          <a:p>
            <a:r>
              <a:rPr lang="en-IT" b="1">
                <a:latin typeface="+mn-lt"/>
              </a:rPr>
              <a:t>Condition-based workflow input display</a:t>
            </a:r>
          </a:p>
        </p:txBody>
      </p:sp>
      <p:sp>
        <p:nvSpPr>
          <p:cNvPr id="4" name="TextBox 3">
            <a:extLst>
              <a:ext uri="{FF2B5EF4-FFF2-40B4-BE49-F238E27FC236}">
                <a16:creationId xmlns:a16="http://schemas.microsoft.com/office/drawing/2014/main" id="{8E65AF5C-04A4-E04C-8A2F-66D011F9632E}"/>
              </a:ext>
            </a:extLst>
          </p:cNvPr>
          <p:cNvSpPr txBox="1"/>
          <p:nvPr/>
        </p:nvSpPr>
        <p:spPr>
          <a:xfrm>
            <a:off x="526007" y="1724421"/>
            <a:ext cx="2469874" cy="3077766"/>
          </a:xfrm>
          <a:prstGeom prst="rect">
            <a:avLst/>
          </a:prstGeom>
          <a:noFill/>
        </p:spPr>
        <p:txBody>
          <a:bodyPr wrap="square" rtlCol="0">
            <a:spAutoFit/>
          </a:bodyPr>
          <a:lstStyle/>
          <a:p>
            <a:r>
              <a:rPr lang="en-GB" sz="1100">
                <a:latin typeface="+mn-lt"/>
              </a:rPr>
              <a:t>The Parameter Set rules control the availability of specific parameters or inputs during the execution. After the first input is specified, the Parameter Set rule controls which subsequent input fields are made available during the workflow execution</a:t>
            </a:r>
            <a:endParaRPr lang="en-IT" sz="1100" b="1">
              <a:latin typeface="+mn-lt"/>
            </a:endParaRPr>
          </a:p>
          <a:p>
            <a:endParaRPr lang="en-IT" sz="1100" b="1">
              <a:latin typeface="+mn-lt"/>
            </a:endParaRPr>
          </a:p>
          <a:p>
            <a:r>
              <a:rPr lang="en-IT" sz="1100" b="1">
                <a:latin typeface="+mn-lt"/>
              </a:rPr>
              <a:t>Example: </a:t>
            </a:r>
          </a:p>
          <a:p>
            <a:endParaRPr lang="en-IT" sz="1100">
              <a:latin typeface="+mn-lt"/>
            </a:endParaRPr>
          </a:p>
          <a:p>
            <a:r>
              <a:rPr lang="en-IT" sz="1100">
                <a:latin typeface="+mn-lt"/>
              </a:rPr>
              <a:t>I want to show VMware </a:t>
            </a:r>
            <a:r>
              <a:rPr lang="en-IT" sz="1100" i="1">
                <a:latin typeface="+mn-lt"/>
              </a:rPr>
              <a:t>Datacenter</a:t>
            </a:r>
            <a:r>
              <a:rPr lang="en-IT" sz="1100">
                <a:latin typeface="+mn-lt"/>
              </a:rPr>
              <a:t> workflow input </a:t>
            </a:r>
            <a:r>
              <a:rPr lang="en-IT" sz="1100" b="1">
                <a:latin typeface="+mn-lt"/>
              </a:rPr>
              <a:t>after </a:t>
            </a:r>
            <a:r>
              <a:rPr lang="en-IT" sz="1100">
                <a:latin typeface="+mn-lt"/>
              </a:rPr>
              <a:t>the </a:t>
            </a:r>
            <a:r>
              <a:rPr lang="en-IT" sz="1100" i="1">
                <a:latin typeface="+mn-lt"/>
              </a:rPr>
              <a:t>Hypervisor Manager </a:t>
            </a:r>
            <a:r>
              <a:rPr lang="en-IT" sz="1100">
                <a:latin typeface="+mn-lt"/>
              </a:rPr>
              <a:t>has been selected and </a:t>
            </a:r>
            <a:r>
              <a:rPr lang="en-IT" sz="1100" b="1">
                <a:latin typeface="+mn-lt"/>
              </a:rPr>
              <a:t>if </a:t>
            </a:r>
            <a:r>
              <a:rPr lang="en-IT" sz="1100">
                <a:latin typeface="+mn-lt"/>
              </a:rPr>
              <a:t>the selected manager is in state </a:t>
            </a:r>
            <a:r>
              <a:rPr lang="en-IT" sz="1100" i="1">
                <a:latin typeface="+mn-lt"/>
              </a:rPr>
              <a:t>Connected</a:t>
            </a:r>
            <a:endParaRPr lang="en-IT" sz="1100">
              <a:latin typeface="+mn-lt"/>
            </a:endParaRPr>
          </a:p>
          <a:p>
            <a:endParaRPr lang="en-IT" sz="1600">
              <a:latin typeface="+mn-lt"/>
            </a:endParaRPr>
          </a:p>
        </p:txBody>
      </p:sp>
      <p:pic>
        <p:nvPicPr>
          <p:cNvPr id="10" name="Picture 9">
            <a:extLst>
              <a:ext uri="{FF2B5EF4-FFF2-40B4-BE49-F238E27FC236}">
                <a16:creationId xmlns:a16="http://schemas.microsoft.com/office/drawing/2014/main" id="{E6E43897-BF50-8D45-AB0F-77D6DA061162}"/>
              </a:ext>
            </a:extLst>
          </p:cNvPr>
          <p:cNvPicPr>
            <a:picLocks noChangeAspect="1"/>
          </p:cNvPicPr>
          <p:nvPr/>
        </p:nvPicPr>
        <p:blipFill>
          <a:blip r:embed="rId3"/>
          <a:stretch>
            <a:fillRect/>
          </a:stretch>
        </p:blipFill>
        <p:spPr>
          <a:xfrm>
            <a:off x="3021496" y="1664805"/>
            <a:ext cx="1191453" cy="2991678"/>
          </a:xfrm>
          <a:prstGeom prst="rect">
            <a:avLst/>
          </a:prstGeom>
        </p:spPr>
      </p:pic>
      <p:pic>
        <p:nvPicPr>
          <p:cNvPr id="11" name="Picture 10">
            <a:extLst>
              <a:ext uri="{FF2B5EF4-FFF2-40B4-BE49-F238E27FC236}">
                <a16:creationId xmlns:a16="http://schemas.microsoft.com/office/drawing/2014/main" id="{164E92DF-EBDC-4343-BA13-A2467224DC62}"/>
              </a:ext>
            </a:extLst>
          </p:cNvPr>
          <p:cNvPicPr>
            <a:picLocks noChangeAspect="1"/>
          </p:cNvPicPr>
          <p:nvPr/>
        </p:nvPicPr>
        <p:blipFill>
          <a:blip r:embed="rId4"/>
          <a:stretch>
            <a:fillRect/>
          </a:stretch>
        </p:blipFill>
        <p:spPr>
          <a:xfrm>
            <a:off x="6682823" y="731837"/>
            <a:ext cx="1719559" cy="4070350"/>
          </a:xfrm>
          <a:prstGeom prst="rect">
            <a:avLst/>
          </a:prstGeom>
        </p:spPr>
      </p:pic>
      <p:sp>
        <p:nvSpPr>
          <p:cNvPr id="12" name="TextBox 11">
            <a:extLst>
              <a:ext uri="{FF2B5EF4-FFF2-40B4-BE49-F238E27FC236}">
                <a16:creationId xmlns:a16="http://schemas.microsoft.com/office/drawing/2014/main" id="{02025470-75D3-8E4E-BD65-B37C79D49861}"/>
              </a:ext>
            </a:extLst>
          </p:cNvPr>
          <p:cNvSpPr txBox="1"/>
          <p:nvPr/>
        </p:nvSpPr>
        <p:spPr>
          <a:xfrm>
            <a:off x="4307135" y="1863587"/>
            <a:ext cx="2223053" cy="2462213"/>
          </a:xfrm>
          <a:prstGeom prst="rect">
            <a:avLst/>
          </a:prstGeom>
          <a:noFill/>
        </p:spPr>
        <p:txBody>
          <a:bodyPr wrap="square" rtlCol="0">
            <a:spAutoFit/>
          </a:bodyPr>
          <a:lstStyle/>
          <a:p>
            <a:r>
              <a:rPr lang="en-IT" sz="1100" b="1" dirty="0">
                <a:latin typeface="+mn-lt"/>
              </a:rPr>
              <a:t>Default behavior:</a:t>
            </a:r>
          </a:p>
          <a:p>
            <a:endParaRPr lang="en-IT" sz="1100" dirty="0">
              <a:latin typeface="+mn-lt"/>
            </a:endParaRPr>
          </a:p>
          <a:p>
            <a:r>
              <a:rPr lang="en-IT" sz="1100" dirty="0">
                <a:latin typeface="+mn-lt"/>
              </a:rPr>
              <a:t>All workflow inputs displayed at once unconditionally</a:t>
            </a:r>
          </a:p>
          <a:p>
            <a:endParaRPr lang="en-IT" sz="1100" dirty="0">
              <a:latin typeface="+mn-lt"/>
            </a:endParaRPr>
          </a:p>
          <a:p>
            <a:endParaRPr lang="en-IT" sz="1100" b="1" dirty="0">
              <a:latin typeface="+mn-lt"/>
            </a:endParaRPr>
          </a:p>
          <a:p>
            <a:r>
              <a:rPr lang="en-IT" sz="1100" b="1" dirty="0">
                <a:latin typeface="+mn-lt"/>
              </a:rPr>
              <a:t>Drawbacks:</a:t>
            </a:r>
          </a:p>
          <a:p>
            <a:endParaRPr lang="en-IT" sz="1100" dirty="0">
              <a:latin typeface="+mn-lt"/>
            </a:endParaRPr>
          </a:p>
          <a:p>
            <a:r>
              <a:rPr lang="en-IT" sz="1100" dirty="0">
                <a:latin typeface="+mn-lt"/>
              </a:rPr>
              <a:t>1) User may execute a workflow against a disconneted target (which will eventually fail)</a:t>
            </a:r>
          </a:p>
          <a:p>
            <a:endParaRPr lang="en-IT" sz="1100" dirty="0">
              <a:latin typeface="+mn-lt"/>
            </a:endParaRPr>
          </a:p>
          <a:p>
            <a:r>
              <a:rPr lang="en-IT" sz="1100" dirty="0">
                <a:latin typeface="+mn-lt"/>
              </a:rPr>
              <a:t>2) Unstructured inputs, clutter, missing a meaningful flow</a:t>
            </a:r>
          </a:p>
        </p:txBody>
      </p:sp>
    </p:spTree>
    <p:extLst>
      <p:ext uri="{BB962C8B-B14F-4D97-AF65-F5344CB8AC3E}">
        <p14:creationId xmlns:p14="http://schemas.microsoft.com/office/powerpoint/2010/main" val="14165510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C07B547-BC98-D24E-8E1C-8D500ACC0E5B}"/>
              </a:ext>
            </a:extLst>
          </p:cNvPr>
          <p:cNvPicPr>
            <a:picLocks noChangeAspect="1"/>
          </p:cNvPicPr>
          <p:nvPr/>
        </p:nvPicPr>
        <p:blipFill>
          <a:blip r:embed="rId3"/>
          <a:stretch>
            <a:fillRect/>
          </a:stretch>
        </p:blipFill>
        <p:spPr>
          <a:xfrm>
            <a:off x="2041447" y="1073151"/>
            <a:ext cx="2214280" cy="3076436"/>
          </a:xfrm>
          <a:prstGeom prst="rect">
            <a:avLst/>
          </a:prstGeom>
        </p:spPr>
      </p:pic>
      <p:sp>
        <p:nvSpPr>
          <p:cNvPr id="2" name="Title 1">
            <a:extLst>
              <a:ext uri="{FF2B5EF4-FFF2-40B4-BE49-F238E27FC236}">
                <a16:creationId xmlns:a16="http://schemas.microsoft.com/office/drawing/2014/main" id="{A7B0002B-1789-804B-83EA-A5A9AC29FFA6}"/>
              </a:ext>
            </a:extLst>
          </p:cNvPr>
          <p:cNvSpPr>
            <a:spLocks noGrp="1"/>
          </p:cNvSpPr>
          <p:nvPr>
            <p:ph type="title"/>
          </p:nvPr>
        </p:nvSpPr>
        <p:spPr/>
        <p:txBody>
          <a:bodyPr/>
          <a:lstStyle/>
          <a:p>
            <a:r>
              <a:rPr lang="en-IT" dirty="0"/>
              <a:t>Parameter Set – Implementation Example</a:t>
            </a:r>
          </a:p>
        </p:txBody>
      </p:sp>
      <p:sp>
        <p:nvSpPr>
          <p:cNvPr id="4" name="TextBox 3">
            <a:extLst>
              <a:ext uri="{FF2B5EF4-FFF2-40B4-BE49-F238E27FC236}">
                <a16:creationId xmlns:a16="http://schemas.microsoft.com/office/drawing/2014/main" id="{8E65AF5C-04A4-E04C-8A2F-66D011F9632E}"/>
              </a:ext>
            </a:extLst>
          </p:cNvPr>
          <p:cNvSpPr txBox="1"/>
          <p:nvPr/>
        </p:nvSpPr>
        <p:spPr>
          <a:xfrm>
            <a:off x="471804" y="2352923"/>
            <a:ext cx="1476808" cy="1107996"/>
          </a:xfrm>
          <a:prstGeom prst="rect">
            <a:avLst/>
          </a:prstGeom>
          <a:noFill/>
        </p:spPr>
        <p:txBody>
          <a:bodyPr wrap="square" rtlCol="0">
            <a:spAutoFit/>
          </a:bodyPr>
          <a:lstStyle/>
          <a:p>
            <a:r>
              <a:rPr lang="en-IT" sz="900">
                <a:latin typeface="+mn-lt"/>
              </a:rPr>
              <a:t>Under </a:t>
            </a:r>
            <a:r>
              <a:rPr lang="en-IT" sz="900" b="1">
                <a:latin typeface="+mn-lt"/>
              </a:rPr>
              <a:t>General</a:t>
            </a:r>
            <a:r>
              <a:rPr lang="en-IT" sz="900">
                <a:latin typeface="+mn-lt"/>
              </a:rPr>
              <a:t> tab of the workflow in workflow designer, click on </a:t>
            </a:r>
            <a:r>
              <a:rPr lang="en-IT" sz="900" b="1">
                <a:latin typeface="+mn-lt"/>
              </a:rPr>
              <a:t>Input Rules, Parameter Set</a:t>
            </a:r>
            <a:r>
              <a:rPr lang="en-IT" sz="900">
                <a:latin typeface="+mn-lt"/>
              </a:rPr>
              <a:t> to add a new parameter set rule </a:t>
            </a:r>
          </a:p>
          <a:p>
            <a:endParaRPr lang="en-IT" sz="1100">
              <a:latin typeface="+mn-lt"/>
            </a:endParaRPr>
          </a:p>
        </p:txBody>
      </p:sp>
      <p:pic>
        <p:nvPicPr>
          <p:cNvPr id="5" name="Picture 4">
            <a:extLst>
              <a:ext uri="{FF2B5EF4-FFF2-40B4-BE49-F238E27FC236}">
                <a16:creationId xmlns:a16="http://schemas.microsoft.com/office/drawing/2014/main" id="{362BBA47-C702-CC4A-9D7E-18037BD6CB01}"/>
              </a:ext>
            </a:extLst>
          </p:cNvPr>
          <p:cNvPicPr>
            <a:picLocks noChangeAspect="1"/>
          </p:cNvPicPr>
          <p:nvPr/>
        </p:nvPicPr>
        <p:blipFill>
          <a:blip r:embed="rId4"/>
          <a:stretch>
            <a:fillRect/>
          </a:stretch>
        </p:blipFill>
        <p:spPr>
          <a:xfrm>
            <a:off x="505842" y="1073150"/>
            <a:ext cx="1408732" cy="1163430"/>
          </a:xfrm>
          <a:prstGeom prst="rect">
            <a:avLst/>
          </a:prstGeom>
        </p:spPr>
      </p:pic>
      <p:sp>
        <p:nvSpPr>
          <p:cNvPr id="13" name="TextBox 12">
            <a:extLst>
              <a:ext uri="{FF2B5EF4-FFF2-40B4-BE49-F238E27FC236}">
                <a16:creationId xmlns:a16="http://schemas.microsoft.com/office/drawing/2014/main" id="{0AEF3D1B-8E2D-6243-9910-CA0B936BDC0F}"/>
              </a:ext>
            </a:extLst>
          </p:cNvPr>
          <p:cNvSpPr txBox="1"/>
          <p:nvPr/>
        </p:nvSpPr>
        <p:spPr>
          <a:xfrm>
            <a:off x="5252989" y="1702784"/>
            <a:ext cx="1476808" cy="630942"/>
          </a:xfrm>
          <a:prstGeom prst="rect">
            <a:avLst/>
          </a:prstGeom>
          <a:noFill/>
        </p:spPr>
        <p:txBody>
          <a:bodyPr wrap="square" rtlCol="0">
            <a:spAutoFit/>
          </a:bodyPr>
          <a:lstStyle/>
          <a:p>
            <a:pPr algn="r"/>
            <a:r>
              <a:rPr lang="en-IT" sz="1050">
                <a:latin typeface="+mn-lt"/>
              </a:rPr>
              <a:t>Only </a:t>
            </a:r>
            <a:r>
              <a:rPr lang="en-IT" sz="1050" b="1">
                <a:latin typeface="+mn-lt"/>
              </a:rPr>
              <a:t>Hypervisor Manager</a:t>
            </a:r>
            <a:r>
              <a:rPr lang="en-IT" sz="1050">
                <a:latin typeface="+mn-lt"/>
              </a:rPr>
              <a:t> is shown</a:t>
            </a:r>
          </a:p>
          <a:p>
            <a:pPr algn="r"/>
            <a:endParaRPr lang="en-IT" sz="1400">
              <a:latin typeface="+mn-lt"/>
            </a:endParaRPr>
          </a:p>
        </p:txBody>
      </p:sp>
      <p:sp>
        <p:nvSpPr>
          <p:cNvPr id="14" name="TextBox 13">
            <a:extLst>
              <a:ext uri="{FF2B5EF4-FFF2-40B4-BE49-F238E27FC236}">
                <a16:creationId xmlns:a16="http://schemas.microsoft.com/office/drawing/2014/main" id="{FD21C51B-DE4D-7245-AC58-A4240B9E6A96}"/>
              </a:ext>
            </a:extLst>
          </p:cNvPr>
          <p:cNvSpPr txBox="1"/>
          <p:nvPr/>
        </p:nvSpPr>
        <p:spPr>
          <a:xfrm>
            <a:off x="5244828" y="3267869"/>
            <a:ext cx="1476808" cy="1061829"/>
          </a:xfrm>
          <a:prstGeom prst="rect">
            <a:avLst/>
          </a:prstGeom>
          <a:noFill/>
        </p:spPr>
        <p:txBody>
          <a:bodyPr wrap="square" rtlCol="0">
            <a:spAutoFit/>
          </a:bodyPr>
          <a:lstStyle/>
          <a:p>
            <a:pPr algn="r"/>
            <a:r>
              <a:rPr lang="en-IT" sz="1050">
                <a:latin typeface="+mn-lt"/>
              </a:rPr>
              <a:t>All other inputs will be disclosed after the condition is met (user has selected a connected hypervisor manager)</a:t>
            </a:r>
            <a:endParaRPr lang="en-IT" sz="1400">
              <a:latin typeface="+mn-lt"/>
            </a:endParaRPr>
          </a:p>
        </p:txBody>
      </p:sp>
      <p:sp>
        <p:nvSpPr>
          <p:cNvPr id="15" name="Rectangle 14">
            <a:extLst>
              <a:ext uri="{FF2B5EF4-FFF2-40B4-BE49-F238E27FC236}">
                <a16:creationId xmlns:a16="http://schemas.microsoft.com/office/drawing/2014/main" id="{52D8CDB5-8C91-734E-A7D1-CCFA230D9046}"/>
              </a:ext>
            </a:extLst>
          </p:cNvPr>
          <p:cNvSpPr/>
          <p:nvPr/>
        </p:nvSpPr>
        <p:spPr>
          <a:xfrm>
            <a:off x="2169382" y="1405413"/>
            <a:ext cx="668240" cy="27927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6" name="Straight Connector 15">
            <a:extLst>
              <a:ext uri="{FF2B5EF4-FFF2-40B4-BE49-F238E27FC236}">
                <a16:creationId xmlns:a16="http://schemas.microsoft.com/office/drawing/2014/main" id="{447F7C0B-8030-1449-A0F7-1E6DC0DE5B3C}"/>
              </a:ext>
            </a:extLst>
          </p:cNvPr>
          <p:cNvCxnSpPr>
            <a:cxnSpLocks/>
            <a:stCxn id="15" idx="3"/>
          </p:cNvCxnSpPr>
          <p:nvPr/>
        </p:nvCxnSpPr>
        <p:spPr>
          <a:xfrm>
            <a:off x="2837622" y="1545048"/>
            <a:ext cx="1418105" cy="0"/>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92DEAF7-BA97-C34D-AA34-C7D4CD6BDA91}"/>
              </a:ext>
            </a:extLst>
          </p:cNvPr>
          <p:cNvSpPr txBox="1"/>
          <p:nvPr/>
        </p:nvSpPr>
        <p:spPr>
          <a:xfrm>
            <a:off x="4333462" y="1411046"/>
            <a:ext cx="1157618" cy="253916"/>
          </a:xfrm>
          <a:prstGeom prst="rect">
            <a:avLst/>
          </a:prstGeom>
          <a:noFill/>
        </p:spPr>
        <p:txBody>
          <a:bodyPr wrap="square" rtlCol="0">
            <a:spAutoFit/>
          </a:bodyPr>
          <a:lstStyle/>
          <a:p>
            <a:r>
              <a:rPr lang="en-IT" sz="1050">
                <a:latin typeface="+mn-lt"/>
              </a:rPr>
              <a:t>Arbitrary name</a:t>
            </a:r>
          </a:p>
        </p:txBody>
      </p:sp>
      <p:sp>
        <p:nvSpPr>
          <p:cNvPr id="20" name="Rectangle 19">
            <a:extLst>
              <a:ext uri="{FF2B5EF4-FFF2-40B4-BE49-F238E27FC236}">
                <a16:creationId xmlns:a16="http://schemas.microsoft.com/office/drawing/2014/main" id="{EB54B6E6-536B-DB44-AF4C-BCE8530ECBEF}"/>
              </a:ext>
            </a:extLst>
          </p:cNvPr>
          <p:cNvSpPr/>
          <p:nvPr/>
        </p:nvSpPr>
        <p:spPr>
          <a:xfrm>
            <a:off x="2169382" y="1771128"/>
            <a:ext cx="915427" cy="104164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21" name="Straight Connector 20">
            <a:extLst>
              <a:ext uri="{FF2B5EF4-FFF2-40B4-BE49-F238E27FC236}">
                <a16:creationId xmlns:a16="http://schemas.microsoft.com/office/drawing/2014/main" id="{C4006164-B502-F042-B8F7-193E5B0658D3}"/>
              </a:ext>
            </a:extLst>
          </p:cNvPr>
          <p:cNvCxnSpPr>
            <a:cxnSpLocks/>
            <a:stCxn id="20" idx="3"/>
          </p:cNvCxnSpPr>
          <p:nvPr/>
        </p:nvCxnSpPr>
        <p:spPr>
          <a:xfrm>
            <a:off x="3084809" y="2291951"/>
            <a:ext cx="1170918" cy="0"/>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69064C4-2CFF-474B-B66B-85AF8B5C5EA9}"/>
              </a:ext>
            </a:extLst>
          </p:cNvPr>
          <p:cNvSpPr txBox="1"/>
          <p:nvPr/>
        </p:nvSpPr>
        <p:spPr>
          <a:xfrm>
            <a:off x="4333462" y="2149927"/>
            <a:ext cx="1157618" cy="253916"/>
          </a:xfrm>
          <a:prstGeom prst="rect">
            <a:avLst/>
          </a:prstGeom>
          <a:noFill/>
        </p:spPr>
        <p:txBody>
          <a:bodyPr wrap="square" rtlCol="0">
            <a:spAutoFit/>
          </a:bodyPr>
          <a:lstStyle/>
          <a:p>
            <a:r>
              <a:rPr lang="en-IT" sz="1050">
                <a:latin typeface="+mn-lt"/>
              </a:rPr>
              <a:t>Condition</a:t>
            </a:r>
          </a:p>
        </p:txBody>
      </p:sp>
      <p:sp>
        <p:nvSpPr>
          <p:cNvPr id="28" name="Rectangle 27">
            <a:extLst>
              <a:ext uri="{FF2B5EF4-FFF2-40B4-BE49-F238E27FC236}">
                <a16:creationId xmlns:a16="http://schemas.microsoft.com/office/drawing/2014/main" id="{5D790820-BFE7-D24F-8536-3057E2483CF7}"/>
              </a:ext>
            </a:extLst>
          </p:cNvPr>
          <p:cNvSpPr/>
          <p:nvPr/>
        </p:nvSpPr>
        <p:spPr>
          <a:xfrm>
            <a:off x="2169382" y="2899217"/>
            <a:ext cx="1960326" cy="83788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29" name="Straight Connector 28">
            <a:extLst>
              <a:ext uri="{FF2B5EF4-FFF2-40B4-BE49-F238E27FC236}">
                <a16:creationId xmlns:a16="http://schemas.microsoft.com/office/drawing/2014/main" id="{AAF484B1-2785-0544-B790-CA3A5C78B3F6}"/>
              </a:ext>
            </a:extLst>
          </p:cNvPr>
          <p:cNvCxnSpPr>
            <a:cxnSpLocks/>
          </p:cNvCxnSpPr>
          <p:nvPr/>
        </p:nvCxnSpPr>
        <p:spPr>
          <a:xfrm>
            <a:off x="2703442" y="2899218"/>
            <a:ext cx="1552285" cy="0"/>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A044E2C-A97C-A743-9A86-077573F374CE}"/>
              </a:ext>
            </a:extLst>
          </p:cNvPr>
          <p:cNvSpPr txBox="1"/>
          <p:nvPr/>
        </p:nvSpPr>
        <p:spPr>
          <a:xfrm>
            <a:off x="4328494" y="2758105"/>
            <a:ext cx="1157618" cy="415498"/>
          </a:xfrm>
          <a:prstGeom prst="rect">
            <a:avLst/>
          </a:prstGeom>
          <a:noFill/>
        </p:spPr>
        <p:txBody>
          <a:bodyPr wrap="square" rtlCol="0">
            <a:spAutoFit/>
          </a:bodyPr>
          <a:lstStyle/>
          <a:p>
            <a:r>
              <a:rPr lang="en-IT" sz="1050">
                <a:latin typeface="+mn-lt"/>
              </a:rPr>
              <a:t>Fields to show if condition is met</a:t>
            </a:r>
          </a:p>
        </p:txBody>
      </p:sp>
      <p:pic>
        <p:nvPicPr>
          <p:cNvPr id="41" name="Picture 40">
            <a:extLst>
              <a:ext uri="{FF2B5EF4-FFF2-40B4-BE49-F238E27FC236}">
                <a16:creationId xmlns:a16="http://schemas.microsoft.com/office/drawing/2014/main" id="{B35457F1-85C1-2841-B9E1-2AA534636179}"/>
              </a:ext>
            </a:extLst>
          </p:cNvPr>
          <p:cNvPicPr>
            <a:picLocks noChangeAspect="1"/>
          </p:cNvPicPr>
          <p:nvPr/>
        </p:nvPicPr>
        <p:blipFill>
          <a:blip r:embed="rId5"/>
          <a:stretch>
            <a:fillRect/>
          </a:stretch>
        </p:blipFill>
        <p:spPr>
          <a:xfrm>
            <a:off x="6721637" y="1073150"/>
            <a:ext cx="1781350" cy="1522040"/>
          </a:xfrm>
          <a:prstGeom prst="rect">
            <a:avLst/>
          </a:prstGeom>
        </p:spPr>
      </p:pic>
      <p:pic>
        <p:nvPicPr>
          <p:cNvPr id="42" name="Picture 41">
            <a:extLst>
              <a:ext uri="{FF2B5EF4-FFF2-40B4-BE49-F238E27FC236}">
                <a16:creationId xmlns:a16="http://schemas.microsoft.com/office/drawing/2014/main" id="{E1811E14-88CD-E247-8163-45B2C9680DA6}"/>
              </a:ext>
            </a:extLst>
          </p:cNvPr>
          <p:cNvPicPr>
            <a:picLocks noChangeAspect="1"/>
          </p:cNvPicPr>
          <p:nvPr/>
        </p:nvPicPr>
        <p:blipFill>
          <a:blip r:embed="rId6"/>
          <a:stretch>
            <a:fillRect/>
          </a:stretch>
        </p:blipFill>
        <p:spPr>
          <a:xfrm>
            <a:off x="6729797" y="2633961"/>
            <a:ext cx="1778437" cy="2052340"/>
          </a:xfrm>
          <a:prstGeom prst="rect">
            <a:avLst/>
          </a:prstGeom>
        </p:spPr>
      </p:pic>
    </p:spTree>
    <p:extLst>
      <p:ext uri="{BB962C8B-B14F-4D97-AF65-F5344CB8AC3E}">
        <p14:creationId xmlns:p14="http://schemas.microsoft.com/office/powerpoint/2010/main" val="2309513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05C1-9B8A-2949-8233-C765633A5C6D}"/>
              </a:ext>
            </a:extLst>
          </p:cNvPr>
          <p:cNvSpPr>
            <a:spLocks noGrp="1"/>
          </p:cNvSpPr>
          <p:nvPr>
            <p:ph type="title"/>
          </p:nvPr>
        </p:nvSpPr>
        <p:spPr/>
        <p:txBody>
          <a:bodyPr/>
          <a:lstStyle/>
          <a:p>
            <a:r>
              <a:rPr lang="en-IT" dirty="0"/>
              <a:t>Create a Custom Data Type</a:t>
            </a:r>
          </a:p>
        </p:txBody>
      </p:sp>
      <p:pic>
        <p:nvPicPr>
          <p:cNvPr id="3" name="Picture 2">
            <a:extLst>
              <a:ext uri="{FF2B5EF4-FFF2-40B4-BE49-F238E27FC236}">
                <a16:creationId xmlns:a16="http://schemas.microsoft.com/office/drawing/2014/main" id="{64C604D2-6871-5443-A0E4-0A517FA8780B}"/>
              </a:ext>
            </a:extLst>
          </p:cNvPr>
          <p:cNvPicPr>
            <a:picLocks noChangeAspect="1"/>
          </p:cNvPicPr>
          <p:nvPr/>
        </p:nvPicPr>
        <p:blipFill>
          <a:blip r:embed="rId3"/>
          <a:stretch>
            <a:fillRect/>
          </a:stretch>
        </p:blipFill>
        <p:spPr>
          <a:xfrm>
            <a:off x="482252" y="976397"/>
            <a:ext cx="4713181" cy="3641009"/>
          </a:xfrm>
          <a:prstGeom prst="rect">
            <a:avLst/>
          </a:prstGeom>
        </p:spPr>
      </p:pic>
      <p:sp>
        <p:nvSpPr>
          <p:cNvPr id="5" name="TextBox 4">
            <a:extLst>
              <a:ext uri="{FF2B5EF4-FFF2-40B4-BE49-F238E27FC236}">
                <a16:creationId xmlns:a16="http://schemas.microsoft.com/office/drawing/2014/main" id="{D40989FE-5972-134B-9800-A324E0076F95}"/>
              </a:ext>
            </a:extLst>
          </p:cNvPr>
          <p:cNvSpPr txBox="1"/>
          <p:nvPr/>
        </p:nvSpPr>
        <p:spPr>
          <a:xfrm>
            <a:off x="5430033" y="1728591"/>
            <a:ext cx="3353221" cy="1815882"/>
          </a:xfrm>
          <a:prstGeom prst="rect">
            <a:avLst/>
          </a:prstGeom>
          <a:noFill/>
        </p:spPr>
        <p:txBody>
          <a:bodyPr wrap="square" rtlCol="0">
            <a:spAutoFit/>
          </a:bodyPr>
          <a:lstStyle/>
          <a:p>
            <a:r>
              <a:rPr lang="en-IT" sz="1400">
                <a:latin typeface="+mn-lt"/>
              </a:rPr>
              <a:t>The first input will be the name of the city we want the current weather of (</a:t>
            </a:r>
            <a:r>
              <a:rPr lang="en-IT" sz="1400" b="1">
                <a:latin typeface="+mn-lt"/>
              </a:rPr>
              <a:t>CityName</a:t>
            </a:r>
            <a:r>
              <a:rPr lang="en-IT" sz="1400">
                <a:latin typeface="+mn-lt"/>
              </a:rPr>
              <a:t>)</a:t>
            </a:r>
          </a:p>
          <a:p>
            <a:endParaRPr lang="en-IT" sz="1400">
              <a:latin typeface="+mn-lt"/>
            </a:endParaRPr>
          </a:p>
          <a:p>
            <a:r>
              <a:rPr lang="en-IT" sz="1400">
                <a:latin typeface="+mn-lt"/>
              </a:rPr>
              <a:t>Type is ‘String’, we do not enforce any constraints/validations (empty regex)</a:t>
            </a:r>
          </a:p>
          <a:p>
            <a:endParaRPr lang="en-IT" sz="1400">
              <a:latin typeface="+mn-lt"/>
            </a:endParaRPr>
          </a:p>
          <a:p>
            <a:r>
              <a:rPr lang="en-IT" sz="1400">
                <a:latin typeface="+mn-lt"/>
              </a:rPr>
              <a:t>Marked as ‘Required’</a:t>
            </a:r>
          </a:p>
        </p:txBody>
      </p:sp>
    </p:spTree>
    <p:extLst>
      <p:ext uri="{BB962C8B-B14F-4D97-AF65-F5344CB8AC3E}">
        <p14:creationId xmlns:p14="http://schemas.microsoft.com/office/powerpoint/2010/main" val="1517573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002B-1789-804B-83EA-A5A9AC29FFA6}"/>
              </a:ext>
            </a:extLst>
          </p:cNvPr>
          <p:cNvSpPr>
            <a:spLocks noGrp="1"/>
          </p:cNvSpPr>
          <p:nvPr>
            <p:ph type="title"/>
          </p:nvPr>
        </p:nvSpPr>
        <p:spPr/>
        <p:txBody>
          <a:bodyPr/>
          <a:lstStyle/>
          <a:p>
            <a:r>
              <a:rPr lang="en-IT" dirty="0"/>
              <a:t>Parameter Set – Key Concepts</a:t>
            </a:r>
          </a:p>
        </p:txBody>
      </p:sp>
      <p:sp>
        <p:nvSpPr>
          <p:cNvPr id="10" name="TextBox 9">
            <a:extLst>
              <a:ext uri="{FF2B5EF4-FFF2-40B4-BE49-F238E27FC236}">
                <a16:creationId xmlns:a16="http://schemas.microsoft.com/office/drawing/2014/main" id="{2B7810B4-0883-1540-958E-29BF1D056C5C}"/>
              </a:ext>
            </a:extLst>
          </p:cNvPr>
          <p:cNvSpPr txBox="1"/>
          <p:nvPr/>
        </p:nvSpPr>
        <p:spPr>
          <a:xfrm>
            <a:off x="444767" y="1132895"/>
            <a:ext cx="8462725" cy="3162404"/>
          </a:xfrm>
          <a:prstGeom prst="rect">
            <a:avLst/>
          </a:prstGeom>
          <a:noFill/>
        </p:spPr>
        <p:txBody>
          <a:bodyPr wrap="square" rtlCol="0">
            <a:spAutoFit/>
          </a:bodyPr>
          <a:lstStyle/>
          <a:p>
            <a:r>
              <a:rPr lang="en-IT" sz="1050" dirty="0">
                <a:latin typeface="+mn-lt"/>
              </a:rPr>
              <a:t>Documentation: </a:t>
            </a:r>
          </a:p>
          <a:p>
            <a:r>
              <a:rPr lang="en-GB" sz="1050" dirty="0">
                <a:latin typeface="+mn-lt"/>
                <a:hlinkClick r:id="rId3"/>
              </a:rPr>
              <a:t>https://intersight.com/help/saas/resources/Workflow_Designer#workflow_input_parameter_set_and_progressive_disclosure_rules</a:t>
            </a:r>
            <a:endParaRPr lang="en-GB" sz="1050" dirty="0">
              <a:latin typeface="+mn-lt"/>
            </a:endParaRPr>
          </a:p>
          <a:p>
            <a:endParaRPr lang="en-IT" sz="1050" dirty="0">
              <a:latin typeface="+mn-lt"/>
            </a:endParaRPr>
          </a:p>
          <a:p>
            <a:r>
              <a:rPr lang="en-GB" sz="1050" dirty="0">
                <a:latin typeface="+mn-lt"/>
              </a:rPr>
              <a:t>The supported data types for Parameter Set rules are:</a:t>
            </a:r>
          </a:p>
          <a:p>
            <a:endParaRPr lang="en-GB" sz="1050" dirty="0">
              <a:latin typeface="+mn-lt"/>
            </a:endParaRPr>
          </a:p>
          <a:p>
            <a:pPr marL="171450" indent="-171450">
              <a:buFont typeface="Arial" panose="020B0604020202020204" pitchFamily="34" charset="0"/>
              <a:buChar char="•"/>
            </a:pPr>
            <a:r>
              <a:rPr lang="en-GB" sz="1050" dirty="0">
                <a:latin typeface="+mn-lt"/>
              </a:rPr>
              <a:t>Boolean</a:t>
            </a:r>
          </a:p>
          <a:p>
            <a:pPr marL="171450" indent="-171450">
              <a:buFont typeface="Arial" panose="020B0604020202020204" pitchFamily="34" charset="0"/>
              <a:buChar char="•"/>
            </a:pPr>
            <a:r>
              <a:rPr lang="en-GB" sz="1050" dirty="0">
                <a:latin typeface="+mn-lt"/>
              </a:rPr>
              <a:t>Enum</a:t>
            </a:r>
          </a:p>
          <a:p>
            <a:pPr marL="171450" indent="-171450">
              <a:buFont typeface="Arial" panose="020B0604020202020204" pitchFamily="34" charset="0"/>
              <a:buChar char="•"/>
            </a:pPr>
            <a:r>
              <a:rPr lang="en-GB" sz="1050" dirty="0">
                <a:latin typeface="+mn-lt"/>
              </a:rPr>
              <a:t>String Object Selector</a:t>
            </a:r>
          </a:p>
          <a:p>
            <a:pPr marL="171450" indent="-171450">
              <a:buFont typeface="Arial" panose="020B0604020202020204" pitchFamily="34" charset="0"/>
              <a:buChar char="•"/>
            </a:pPr>
            <a:r>
              <a:rPr lang="en-GB" sz="1050" dirty="0" err="1">
                <a:latin typeface="+mn-lt"/>
              </a:rPr>
              <a:t>MoReference</a:t>
            </a:r>
            <a:endParaRPr lang="en-GB" sz="1050" dirty="0">
              <a:latin typeface="+mn-lt"/>
            </a:endParaRPr>
          </a:p>
          <a:p>
            <a:pPr marL="171450" indent="-171450">
              <a:buFont typeface="Arial" panose="020B0604020202020204" pitchFamily="34" charset="0"/>
              <a:buChar char="•"/>
            </a:pPr>
            <a:r>
              <a:rPr lang="en-GB" sz="1050" dirty="0">
                <a:latin typeface="+mn-lt"/>
              </a:rPr>
              <a:t>Target</a:t>
            </a:r>
          </a:p>
          <a:p>
            <a:endParaRPr lang="en-IT" sz="1050" dirty="0">
              <a:latin typeface="+mn-lt"/>
            </a:endParaRPr>
          </a:p>
          <a:p>
            <a:endParaRPr lang="en-IT" sz="1050" dirty="0">
              <a:latin typeface="+mn-lt"/>
            </a:endParaRPr>
          </a:p>
          <a:p>
            <a:r>
              <a:rPr lang="en-GB" sz="1050" dirty="0">
                <a:latin typeface="+mn-lt"/>
              </a:rPr>
              <a:t>I</a:t>
            </a:r>
            <a:r>
              <a:rPr lang="en-IT" sz="1050" dirty="0">
                <a:latin typeface="+mn-lt"/>
              </a:rPr>
              <a:t>f an input is not shown because of a parameter set rule, it will have NO value even if a default has been configured</a:t>
            </a:r>
          </a:p>
          <a:p>
            <a:endParaRPr lang="en-IT" sz="1050" dirty="0">
              <a:latin typeface="+mn-lt"/>
            </a:endParaRPr>
          </a:p>
          <a:p>
            <a:r>
              <a:rPr lang="en-IT" sz="1050" dirty="0">
                <a:latin typeface="+mn-lt"/>
              </a:rPr>
              <a:t>Example:</a:t>
            </a:r>
          </a:p>
          <a:p>
            <a:endParaRPr lang="en-IT" sz="1050" dirty="0">
              <a:latin typeface="+mn-lt"/>
            </a:endParaRPr>
          </a:p>
          <a:p>
            <a:r>
              <a:rPr lang="en-IT" sz="1050" dirty="0">
                <a:latin typeface="+mn-lt"/>
              </a:rPr>
              <a:t>Workflow Input </a:t>
            </a:r>
            <a:r>
              <a:rPr lang="en-IT" sz="1050" b="1" dirty="0">
                <a:latin typeface="+mn-lt"/>
              </a:rPr>
              <a:t>CPU</a:t>
            </a:r>
            <a:r>
              <a:rPr lang="en-IT" sz="1050" dirty="0">
                <a:latin typeface="+mn-lt"/>
              </a:rPr>
              <a:t> has a default value of 4</a:t>
            </a:r>
          </a:p>
          <a:p>
            <a:pPr marL="171450" indent="-171450">
              <a:buFont typeface="Arial" panose="020B0604020202020204" pitchFamily="34" charset="0"/>
              <a:buChar char="•"/>
            </a:pPr>
            <a:r>
              <a:rPr lang="en-IT" sz="1050" dirty="0">
                <a:latin typeface="+mn-lt"/>
              </a:rPr>
              <a:t>A parameter set rule prevents </a:t>
            </a:r>
            <a:r>
              <a:rPr lang="en-IT" sz="1050" b="1" dirty="0">
                <a:latin typeface="+mn-lt"/>
              </a:rPr>
              <a:t>CPU</a:t>
            </a:r>
            <a:r>
              <a:rPr lang="en-IT" sz="1050" dirty="0">
                <a:latin typeface="+mn-lt"/>
              </a:rPr>
              <a:t> to be shown to the user. </a:t>
            </a:r>
            <a:r>
              <a:rPr lang="en-IT" sz="1050" b="1" dirty="0">
                <a:latin typeface="+mn-lt"/>
              </a:rPr>
              <a:t>CPU </a:t>
            </a:r>
            <a:r>
              <a:rPr lang="en-IT" sz="1050" dirty="0">
                <a:latin typeface="+mn-lt"/>
              </a:rPr>
              <a:t>value will be </a:t>
            </a:r>
            <a:r>
              <a:rPr lang="en-IT" sz="1050" i="1" dirty="0">
                <a:latin typeface="+mn-lt"/>
              </a:rPr>
              <a:t>null</a:t>
            </a:r>
          </a:p>
          <a:p>
            <a:pPr marL="171450" indent="-171450">
              <a:buFont typeface="Arial" panose="020B0604020202020204" pitchFamily="34" charset="0"/>
              <a:buChar char="•"/>
            </a:pPr>
            <a:r>
              <a:rPr lang="en-IT" sz="1050" dirty="0">
                <a:latin typeface="+mn-lt"/>
              </a:rPr>
              <a:t>A parameter set rule shows </a:t>
            </a:r>
            <a:r>
              <a:rPr lang="en-IT" sz="1050" b="1" dirty="0">
                <a:latin typeface="+mn-lt"/>
              </a:rPr>
              <a:t>CPU</a:t>
            </a:r>
            <a:r>
              <a:rPr lang="en-IT" sz="1050" dirty="0">
                <a:latin typeface="+mn-lt"/>
              </a:rPr>
              <a:t> as the condition is met. </a:t>
            </a:r>
            <a:r>
              <a:rPr lang="en-IT" sz="1050" b="1" dirty="0">
                <a:latin typeface="+mn-lt"/>
              </a:rPr>
              <a:t>CPU </a:t>
            </a:r>
            <a:r>
              <a:rPr lang="en-IT" sz="1050" dirty="0">
                <a:latin typeface="+mn-lt"/>
              </a:rPr>
              <a:t>value will be </a:t>
            </a:r>
            <a:r>
              <a:rPr lang="en-IT" sz="1050" i="1" dirty="0">
                <a:latin typeface="+mn-lt"/>
              </a:rPr>
              <a:t>4</a:t>
            </a:r>
            <a:endParaRPr lang="en-IT" sz="1200" dirty="0">
              <a:latin typeface="+mn-lt"/>
            </a:endParaRPr>
          </a:p>
        </p:txBody>
      </p:sp>
    </p:spTree>
    <p:extLst>
      <p:ext uri="{BB962C8B-B14F-4D97-AF65-F5344CB8AC3E}">
        <p14:creationId xmlns:p14="http://schemas.microsoft.com/office/powerpoint/2010/main" val="30531562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002B-1789-804B-83EA-A5A9AC29FFA6}"/>
              </a:ext>
            </a:extLst>
          </p:cNvPr>
          <p:cNvSpPr>
            <a:spLocks noGrp="1"/>
          </p:cNvSpPr>
          <p:nvPr>
            <p:ph type="title"/>
          </p:nvPr>
        </p:nvSpPr>
        <p:spPr/>
        <p:txBody>
          <a:bodyPr/>
          <a:lstStyle/>
          <a:p>
            <a:r>
              <a:rPr lang="en-IT" dirty="0"/>
              <a:t>Progressive Disclosure – Use Cases</a:t>
            </a:r>
          </a:p>
        </p:txBody>
      </p:sp>
      <p:sp>
        <p:nvSpPr>
          <p:cNvPr id="3" name="TextBox 2">
            <a:extLst>
              <a:ext uri="{FF2B5EF4-FFF2-40B4-BE49-F238E27FC236}">
                <a16:creationId xmlns:a16="http://schemas.microsoft.com/office/drawing/2014/main" id="{D7E392A8-755E-C646-9285-DA8BB2AAB7BF}"/>
              </a:ext>
            </a:extLst>
          </p:cNvPr>
          <p:cNvSpPr txBox="1"/>
          <p:nvPr/>
        </p:nvSpPr>
        <p:spPr>
          <a:xfrm>
            <a:off x="551622" y="1152939"/>
            <a:ext cx="8035787" cy="369332"/>
          </a:xfrm>
          <a:prstGeom prst="rect">
            <a:avLst/>
          </a:prstGeom>
          <a:noFill/>
        </p:spPr>
        <p:txBody>
          <a:bodyPr wrap="square" rtlCol="0">
            <a:spAutoFit/>
          </a:bodyPr>
          <a:lstStyle/>
          <a:p>
            <a:r>
              <a:rPr lang="en-IT" b="1">
                <a:latin typeface="+mn-lt"/>
              </a:rPr>
              <a:t>Filters data available in an input field based on another input selection</a:t>
            </a:r>
          </a:p>
        </p:txBody>
      </p:sp>
      <p:sp>
        <p:nvSpPr>
          <p:cNvPr id="5" name="TextBox 4">
            <a:extLst>
              <a:ext uri="{FF2B5EF4-FFF2-40B4-BE49-F238E27FC236}">
                <a16:creationId xmlns:a16="http://schemas.microsoft.com/office/drawing/2014/main" id="{AC575E08-CB78-E443-A0B0-FCA9060FD17A}"/>
              </a:ext>
            </a:extLst>
          </p:cNvPr>
          <p:cNvSpPr txBox="1"/>
          <p:nvPr/>
        </p:nvSpPr>
        <p:spPr>
          <a:xfrm>
            <a:off x="551622" y="1602060"/>
            <a:ext cx="2469874" cy="3046988"/>
          </a:xfrm>
          <a:prstGeom prst="rect">
            <a:avLst/>
          </a:prstGeom>
          <a:noFill/>
        </p:spPr>
        <p:txBody>
          <a:bodyPr wrap="square" rtlCol="0">
            <a:spAutoFit/>
          </a:bodyPr>
          <a:lstStyle/>
          <a:p>
            <a:r>
              <a:rPr lang="en-GB" sz="1100">
                <a:latin typeface="+mn-lt"/>
              </a:rPr>
              <a:t>The Progressive Disclosure rules filter the data available in an input field based on the preceding selection during a workflow execution. The first input field is populated with broadest options. The subsequent input fields are populated with options based on the previous selection.</a:t>
            </a:r>
          </a:p>
          <a:p>
            <a:endParaRPr lang="en-IT" sz="1100" b="1">
              <a:latin typeface="+mn-lt"/>
            </a:endParaRPr>
          </a:p>
          <a:p>
            <a:r>
              <a:rPr lang="en-IT" sz="1100" b="1">
                <a:latin typeface="+mn-lt"/>
              </a:rPr>
              <a:t>Example: </a:t>
            </a:r>
          </a:p>
          <a:p>
            <a:endParaRPr lang="en-IT" sz="1100">
              <a:latin typeface="+mn-lt"/>
            </a:endParaRPr>
          </a:p>
          <a:p>
            <a:r>
              <a:rPr lang="en-IT" sz="1100">
                <a:latin typeface="+mn-lt"/>
              </a:rPr>
              <a:t>If I select VMware </a:t>
            </a:r>
            <a:r>
              <a:rPr lang="en-IT" sz="1100" i="1">
                <a:latin typeface="+mn-lt"/>
              </a:rPr>
              <a:t>Cluster</a:t>
            </a:r>
            <a:r>
              <a:rPr lang="en-IT" sz="1100">
                <a:latin typeface="+mn-lt"/>
              </a:rPr>
              <a:t> ‘Alpha’ in the </a:t>
            </a:r>
            <a:r>
              <a:rPr lang="en-IT" sz="1100" i="1">
                <a:latin typeface="+mn-lt"/>
              </a:rPr>
              <a:t>Cluster</a:t>
            </a:r>
            <a:r>
              <a:rPr lang="en-IT" sz="1100">
                <a:latin typeface="+mn-lt"/>
              </a:rPr>
              <a:t> input, I want users to select in the </a:t>
            </a:r>
            <a:r>
              <a:rPr lang="en-IT" sz="1100" i="1">
                <a:latin typeface="+mn-lt"/>
              </a:rPr>
              <a:t>Hosts </a:t>
            </a:r>
            <a:r>
              <a:rPr lang="en-IT" sz="1100">
                <a:latin typeface="+mn-lt"/>
              </a:rPr>
              <a:t>input only hosts belonging to that cluster</a:t>
            </a:r>
          </a:p>
          <a:p>
            <a:endParaRPr lang="en-IT" sz="1600">
              <a:latin typeface="+mn-lt"/>
            </a:endParaRPr>
          </a:p>
        </p:txBody>
      </p:sp>
      <p:pic>
        <p:nvPicPr>
          <p:cNvPr id="9" name="Picture 8">
            <a:extLst>
              <a:ext uri="{FF2B5EF4-FFF2-40B4-BE49-F238E27FC236}">
                <a16:creationId xmlns:a16="http://schemas.microsoft.com/office/drawing/2014/main" id="{CB2EB036-182B-A046-B0A4-E59C66606E7C}"/>
              </a:ext>
            </a:extLst>
          </p:cNvPr>
          <p:cNvPicPr>
            <a:picLocks noChangeAspect="1"/>
          </p:cNvPicPr>
          <p:nvPr/>
        </p:nvPicPr>
        <p:blipFill>
          <a:blip r:embed="rId3"/>
          <a:stretch>
            <a:fillRect/>
          </a:stretch>
        </p:blipFill>
        <p:spPr>
          <a:xfrm>
            <a:off x="3295897" y="1696002"/>
            <a:ext cx="2552205" cy="2398919"/>
          </a:xfrm>
          <a:prstGeom prst="rect">
            <a:avLst/>
          </a:prstGeom>
        </p:spPr>
      </p:pic>
      <p:pic>
        <p:nvPicPr>
          <p:cNvPr id="10" name="Picture 9">
            <a:extLst>
              <a:ext uri="{FF2B5EF4-FFF2-40B4-BE49-F238E27FC236}">
                <a16:creationId xmlns:a16="http://schemas.microsoft.com/office/drawing/2014/main" id="{027A7AD1-2AC7-F441-B653-349A9BC900E8}"/>
              </a:ext>
            </a:extLst>
          </p:cNvPr>
          <p:cNvPicPr>
            <a:picLocks noChangeAspect="1"/>
          </p:cNvPicPr>
          <p:nvPr/>
        </p:nvPicPr>
        <p:blipFill>
          <a:blip r:embed="rId4"/>
          <a:stretch>
            <a:fillRect/>
          </a:stretch>
        </p:blipFill>
        <p:spPr>
          <a:xfrm>
            <a:off x="5920581" y="1696002"/>
            <a:ext cx="2756280" cy="2393495"/>
          </a:xfrm>
          <a:prstGeom prst="rect">
            <a:avLst/>
          </a:prstGeom>
        </p:spPr>
      </p:pic>
      <p:sp>
        <p:nvSpPr>
          <p:cNvPr id="12" name="TextBox 11">
            <a:extLst>
              <a:ext uri="{FF2B5EF4-FFF2-40B4-BE49-F238E27FC236}">
                <a16:creationId xmlns:a16="http://schemas.microsoft.com/office/drawing/2014/main" id="{EDCDCFA9-D4A7-F54E-9AD5-1F6EE66EB153}"/>
              </a:ext>
            </a:extLst>
          </p:cNvPr>
          <p:cNvSpPr txBox="1"/>
          <p:nvPr/>
        </p:nvSpPr>
        <p:spPr>
          <a:xfrm>
            <a:off x="3220278" y="4127574"/>
            <a:ext cx="5456583" cy="584775"/>
          </a:xfrm>
          <a:prstGeom prst="rect">
            <a:avLst/>
          </a:prstGeom>
          <a:noFill/>
        </p:spPr>
        <p:txBody>
          <a:bodyPr wrap="square" rtlCol="0">
            <a:spAutoFit/>
          </a:bodyPr>
          <a:lstStyle/>
          <a:p>
            <a:r>
              <a:rPr lang="en-IT" sz="800" b="1">
                <a:latin typeface="+mn-lt"/>
              </a:rPr>
              <a:t>Default behavior:</a:t>
            </a:r>
          </a:p>
          <a:p>
            <a:endParaRPr lang="en-IT" sz="800">
              <a:latin typeface="+mn-lt"/>
            </a:endParaRPr>
          </a:p>
          <a:p>
            <a:r>
              <a:rPr lang="en-IT" sz="800">
                <a:latin typeface="+mn-lt"/>
              </a:rPr>
              <a:t>User can potentially select incompatible data, like hosts not belonging to selected clusters</a:t>
            </a:r>
          </a:p>
          <a:p>
            <a:endParaRPr lang="en-IT" sz="800">
              <a:latin typeface="+mn-lt"/>
            </a:endParaRPr>
          </a:p>
        </p:txBody>
      </p:sp>
    </p:spTree>
    <p:extLst>
      <p:ext uri="{BB962C8B-B14F-4D97-AF65-F5344CB8AC3E}">
        <p14:creationId xmlns:p14="http://schemas.microsoft.com/office/powerpoint/2010/main" val="30362211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002B-1789-804B-83EA-A5A9AC29FFA6}"/>
              </a:ext>
            </a:extLst>
          </p:cNvPr>
          <p:cNvSpPr>
            <a:spLocks noGrp="1"/>
          </p:cNvSpPr>
          <p:nvPr>
            <p:ph type="title"/>
          </p:nvPr>
        </p:nvSpPr>
        <p:spPr/>
        <p:txBody>
          <a:bodyPr/>
          <a:lstStyle/>
          <a:p>
            <a:r>
              <a:rPr lang="en-IT" dirty="0"/>
              <a:t>Progressive Disclosure– Implementation Example</a:t>
            </a:r>
          </a:p>
        </p:txBody>
      </p:sp>
      <p:sp>
        <p:nvSpPr>
          <p:cNvPr id="4" name="TextBox 3">
            <a:extLst>
              <a:ext uri="{FF2B5EF4-FFF2-40B4-BE49-F238E27FC236}">
                <a16:creationId xmlns:a16="http://schemas.microsoft.com/office/drawing/2014/main" id="{8E65AF5C-04A4-E04C-8A2F-66D011F9632E}"/>
              </a:ext>
            </a:extLst>
          </p:cNvPr>
          <p:cNvSpPr txBox="1"/>
          <p:nvPr/>
        </p:nvSpPr>
        <p:spPr>
          <a:xfrm>
            <a:off x="471804" y="2352923"/>
            <a:ext cx="1476808" cy="1092607"/>
          </a:xfrm>
          <a:prstGeom prst="rect">
            <a:avLst/>
          </a:prstGeom>
          <a:noFill/>
        </p:spPr>
        <p:txBody>
          <a:bodyPr wrap="square" rtlCol="0">
            <a:spAutoFit/>
          </a:bodyPr>
          <a:lstStyle/>
          <a:p>
            <a:r>
              <a:rPr lang="en-IT" sz="900">
                <a:latin typeface="+mn-lt"/>
              </a:rPr>
              <a:t>Under </a:t>
            </a:r>
            <a:r>
              <a:rPr lang="en-IT" sz="900" b="1">
                <a:latin typeface="+mn-lt"/>
              </a:rPr>
              <a:t>General</a:t>
            </a:r>
            <a:r>
              <a:rPr lang="en-IT" sz="900">
                <a:latin typeface="+mn-lt"/>
              </a:rPr>
              <a:t> tab of the workflow in workflow designer, click on </a:t>
            </a:r>
            <a:r>
              <a:rPr lang="en-IT" sz="900" b="1">
                <a:latin typeface="+mn-lt"/>
              </a:rPr>
              <a:t>Input Rules, Progressive Disclosure </a:t>
            </a:r>
            <a:r>
              <a:rPr lang="en-IT" sz="900">
                <a:latin typeface="+mn-lt"/>
              </a:rPr>
              <a:t>to add a new rule </a:t>
            </a:r>
          </a:p>
          <a:p>
            <a:endParaRPr lang="en-IT" sz="1100">
              <a:latin typeface="+mn-lt"/>
            </a:endParaRPr>
          </a:p>
        </p:txBody>
      </p:sp>
      <p:pic>
        <p:nvPicPr>
          <p:cNvPr id="3" name="Picture 2">
            <a:extLst>
              <a:ext uri="{FF2B5EF4-FFF2-40B4-BE49-F238E27FC236}">
                <a16:creationId xmlns:a16="http://schemas.microsoft.com/office/drawing/2014/main" id="{45A4303C-8AB2-9648-ABEC-B102F3A71778}"/>
              </a:ext>
            </a:extLst>
          </p:cNvPr>
          <p:cNvPicPr>
            <a:picLocks noChangeAspect="1"/>
          </p:cNvPicPr>
          <p:nvPr/>
        </p:nvPicPr>
        <p:blipFill>
          <a:blip r:embed="rId3"/>
          <a:stretch>
            <a:fillRect/>
          </a:stretch>
        </p:blipFill>
        <p:spPr>
          <a:xfrm>
            <a:off x="505588" y="1073149"/>
            <a:ext cx="1411393" cy="1153473"/>
          </a:xfrm>
          <a:prstGeom prst="rect">
            <a:avLst/>
          </a:prstGeom>
        </p:spPr>
      </p:pic>
      <p:sp>
        <p:nvSpPr>
          <p:cNvPr id="22" name="Rectangle 21">
            <a:extLst>
              <a:ext uri="{FF2B5EF4-FFF2-40B4-BE49-F238E27FC236}">
                <a16:creationId xmlns:a16="http://schemas.microsoft.com/office/drawing/2014/main" id="{49C9E1ED-DA93-0F45-824E-F45F9863D1C1}"/>
              </a:ext>
            </a:extLst>
          </p:cNvPr>
          <p:cNvSpPr/>
          <p:nvPr/>
        </p:nvSpPr>
        <p:spPr>
          <a:xfrm>
            <a:off x="718225" y="1947353"/>
            <a:ext cx="985883" cy="20257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6" name="Picture 5">
            <a:extLst>
              <a:ext uri="{FF2B5EF4-FFF2-40B4-BE49-F238E27FC236}">
                <a16:creationId xmlns:a16="http://schemas.microsoft.com/office/drawing/2014/main" id="{8A56093E-6413-214E-879D-54995F17FFA5}"/>
              </a:ext>
            </a:extLst>
          </p:cNvPr>
          <p:cNvPicPr>
            <a:picLocks noChangeAspect="1"/>
          </p:cNvPicPr>
          <p:nvPr/>
        </p:nvPicPr>
        <p:blipFill>
          <a:blip r:embed="rId4"/>
          <a:stretch>
            <a:fillRect/>
          </a:stretch>
        </p:blipFill>
        <p:spPr>
          <a:xfrm>
            <a:off x="2151081" y="1073149"/>
            <a:ext cx="2260076" cy="1698625"/>
          </a:xfrm>
          <a:prstGeom prst="rect">
            <a:avLst/>
          </a:prstGeom>
        </p:spPr>
      </p:pic>
      <p:pic>
        <p:nvPicPr>
          <p:cNvPr id="7" name="Picture 6">
            <a:extLst>
              <a:ext uri="{FF2B5EF4-FFF2-40B4-BE49-F238E27FC236}">
                <a16:creationId xmlns:a16="http://schemas.microsoft.com/office/drawing/2014/main" id="{ED137373-EC7B-D04A-AD69-D51B0E87394C}"/>
              </a:ext>
            </a:extLst>
          </p:cNvPr>
          <p:cNvPicPr>
            <a:picLocks noChangeAspect="1"/>
          </p:cNvPicPr>
          <p:nvPr/>
        </p:nvPicPr>
        <p:blipFill>
          <a:blip r:embed="rId5"/>
          <a:stretch>
            <a:fillRect/>
          </a:stretch>
        </p:blipFill>
        <p:spPr>
          <a:xfrm>
            <a:off x="6240198" y="1073148"/>
            <a:ext cx="2290941" cy="1698625"/>
          </a:xfrm>
          <a:prstGeom prst="rect">
            <a:avLst/>
          </a:prstGeom>
        </p:spPr>
      </p:pic>
      <p:pic>
        <p:nvPicPr>
          <p:cNvPr id="8" name="Picture 7">
            <a:extLst>
              <a:ext uri="{FF2B5EF4-FFF2-40B4-BE49-F238E27FC236}">
                <a16:creationId xmlns:a16="http://schemas.microsoft.com/office/drawing/2014/main" id="{8215DEC6-1CA5-5F4F-8D55-5D6B5AA34761}"/>
              </a:ext>
            </a:extLst>
          </p:cNvPr>
          <p:cNvPicPr>
            <a:picLocks noChangeAspect="1"/>
          </p:cNvPicPr>
          <p:nvPr/>
        </p:nvPicPr>
        <p:blipFill>
          <a:blip r:embed="rId6"/>
          <a:stretch>
            <a:fillRect/>
          </a:stretch>
        </p:blipFill>
        <p:spPr>
          <a:xfrm>
            <a:off x="1556562" y="3687103"/>
            <a:ext cx="3833751" cy="820481"/>
          </a:xfrm>
          <a:prstGeom prst="rect">
            <a:avLst/>
          </a:prstGeom>
        </p:spPr>
      </p:pic>
      <p:sp>
        <p:nvSpPr>
          <p:cNvPr id="24" name="TextBox 23">
            <a:extLst>
              <a:ext uri="{FF2B5EF4-FFF2-40B4-BE49-F238E27FC236}">
                <a16:creationId xmlns:a16="http://schemas.microsoft.com/office/drawing/2014/main" id="{B50863BD-863E-4946-B62B-A8BBA0664BD3}"/>
              </a:ext>
            </a:extLst>
          </p:cNvPr>
          <p:cNvSpPr txBox="1"/>
          <p:nvPr/>
        </p:nvSpPr>
        <p:spPr>
          <a:xfrm>
            <a:off x="2547258" y="2853480"/>
            <a:ext cx="6277561" cy="738664"/>
          </a:xfrm>
          <a:prstGeom prst="rect">
            <a:avLst/>
          </a:prstGeom>
          <a:noFill/>
        </p:spPr>
        <p:txBody>
          <a:bodyPr wrap="square" rtlCol="0">
            <a:spAutoFit/>
          </a:bodyPr>
          <a:lstStyle/>
          <a:p>
            <a:r>
              <a:rPr lang="en-IT" sz="1050">
                <a:latin typeface="+mn-lt"/>
              </a:rPr>
              <a:t>From apidocs, you can query the target resource, in the first case ‘VmwareClusters’, and look at the JSONPATH of the </a:t>
            </a:r>
            <a:r>
              <a:rPr lang="en-IT" sz="1050" b="1">
                <a:latin typeface="+mn-lt"/>
              </a:rPr>
              <a:t>Attribute </a:t>
            </a:r>
            <a:r>
              <a:rPr lang="en-IT" sz="1050">
                <a:latin typeface="+mn-lt"/>
              </a:rPr>
              <a:t>and </a:t>
            </a:r>
            <a:r>
              <a:rPr lang="en-IT" sz="1050" b="1">
                <a:latin typeface="+mn-lt"/>
              </a:rPr>
              <a:t>Value </a:t>
            </a:r>
            <a:r>
              <a:rPr lang="en-IT" sz="1050">
                <a:latin typeface="+mn-lt"/>
              </a:rPr>
              <a:t>you need for your rule. </a:t>
            </a:r>
          </a:p>
          <a:p>
            <a:r>
              <a:rPr lang="en-IT" sz="1050">
                <a:latin typeface="+mn-lt"/>
              </a:rPr>
              <a:t>In this example we want the </a:t>
            </a:r>
            <a:r>
              <a:rPr lang="en-IT" sz="1050" b="1">
                <a:latin typeface="+mn-lt"/>
              </a:rPr>
              <a:t>Cluster </a:t>
            </a:r>
            <a:r>
              <a:rPr lang="en-IT" sz="1050">
                <a:latin typeface="+mn-lt"/>
              </a:rPr>
              <a:t>input, to only show entries that have </a:t>
            </a:r>
            <a:r>
              <a:rPr lang="en-IT" sz="1050" b="1">
                <a:latin typeface="+mn-lt"/>
              </a:rPr>
              <a:t>Datacenter.Moid Equal to </a:t>
            </a:r>
            <a:r>
              <a:rPr lang="en-IT" sz="1050">
                <a:latin typeface="+mn-lt"/>
              </a:rPr>
              <a:t>the </a:t>
            </a:r>
            <a:r>
              <a:rPr lang="en-IT" sz="1050" b="1">
                <a:latin typeface="+mn-lt"/>
              </a:rPr>
              <a:t>Moid </a:t>
            </a:r>
            <a:r>
              <a:rPr lang="en-IT" sz="1050">
                <a:latin typeface="+mn-lt"/>
              </a:rPr>
              <a:t>value of the </a:t>
            </a:r>
            <a:r>
              <a:rPr lang="en-IT" sz="1050" b="1">
                <a:latin typeface="+mn-lt"/>
              </a:rPr>
              <a:t>Datacenter </a:t>
            </a:r>
            <a:r>
              <a:rPr lang="en-IT" sz="1050">
                <a:latin typeface="+mn-lt"/>
              </a:rPr>
              <a:t>workflow</a:t>
            </a:r>
            <a:r>
              <a:rPr lang="en-IT" sz="1050" b="1">
                <a:latin typeface="+mn-lt"/>
              </a:rPr>
              <a:t> </a:t>
            </a:r>
            <a:r>
              <a:rPr lang="en-IT" sz="1050">
                <a:latin typeface="+mn-lt"/>
              </a:rPr>
              <a:t>input (Reference Name)</a:t>
            </a:r>
          </a:p>
        </p:txBody>
      </p:sp>
      <p:sp>
        <p:nvSpPr>
          <p:cNvPr id="31" name="TextBox 30">
            <a:extLst>
              <a:ext uri="{FF2B5EF4-FFF2-40B4-BE49-F238E27FC236}">
                <a16:creationId xmlns:a16="http://schemas.microsoft.com/office/drawing/2014/main" id="{7B461D04-B6F5-704B-BB0B-183645AE74B0}"/>
              </a:ext>
            </a:extLst>
          </p:cNvPr>
          <p:cNvSpPr txBox="1"/>
          <p:nvPr/>
        </p:nvSpPr>
        <p:spPr>
          <a:xfrm>
            <a:off x="5390313" y="4172076"/>
            <a:ext cx="3388887" cy="577081"/>
          </a:xfrm>
          <a:prstGeom prst="rect">
            <a:avLst/>
          </a:prstGeom>
          <a:noFill/>
        </p:spPr>
        <p:txBody>
          <a:bodyPr wrap="square" rtlCol="0">
            <a:spAutoFit/>
          </a:bodyPr>
          <a:lstStyle/>
          <a:p>
            <a:r>
              <a:rPr lang="en-IT" sz="700">
                <a:latin typeface="+mn-lt"/>
              </a:rPr>
              <a:t>Excerpt taken from:</a:t>
            </a:r>
          </a:p>
          <a:p>
            <a:r>
              <a:rPr lang="en-GB" sz="700">
                <a:latin typeface="+mn-lt"/>
                <a:hlinkClick r:id="rId7"/>
              </a:rPr>
              <a:t>https://intersight.com/apidocs/apirefs/api/v1/virtualization/VmwareClusters/get/</a:t>
            </a:r>
            <a:endParaRPr lang="en-GB" sz="700">
              <a:latin typeface="+mn-lt"/>
            </a:endParaRPr>
          </a:p>
          <a:p>
            <a:endParaRPr lang="en-IT" sz="700">
              <a:latin typeface="+mn-lt"/>
            </a:endParaRPr>
          </a:p>
          <a:p>
            <a:endParaRPr lang="en-IT" sz="1000">
              <a:latin typeface="+mn-lt"/>
            </a:endParaRPr>
          </a:p>
        </p:txBody>
      </p:sp>
      <p:sp>
        <p:nvSpPr>
          <p:cNvPr id="32" name="Rectangle 31">
            <a:extLst>
              <a:ext uri="{FF2B5EF4-FFF2-40B4-BE49-F238E27FC236}">
                <a16:creationId xmlns:a16="http://schemas.microsoft.com/office/drawing/2014/main" id="{0898AA78-C00A-EE4B-B455-B5CFBD674F7D}"/>
              </a:ext>
            </a:extLst>
          </p:cNvPr>
          <p:cNvSpPr/>
          <p:nvPr/>
        </p:nvSpPr>
        <p:spPr>
          <a:xfrm>
            <a:off x="2295236" y="1548599"/>
            <a:ext cx="329211" cy="161448"/>
          </a:xfrm>
          <a:prstGeom prst="rect">
            <a:avLst/>
          </a:prstGeom>
          <a:noFill/>
          <a:ln w="2857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4" name="Rectangle 33">
            <a:extLst>
              <a:ext uri="{FF2B5EF4-FFF2-40B4-BE49-F238E27FC236}">
                <a16:creationId xmlns:a16="http://schemas.microsoft.com/office/drawing/2014/main" id="{7DB66BC7-2308-AE43-9F10-011A97DF38A9}"/>
              </a:ext>
            </a:extLst>
          </p:cNvPr>
          <p:cNvSpPr/>
          <p:nvPr/>
        </p:nvSpPr>
        <p:spPr>
          <a:xfrm>
            <a:off x="2352633" y="1988479"/>
            <a:ext cx="913081" cy="161448"/>
          </a:xfrm>
          <a:prstGeom prst="rect">
            <a:avLst/>
          </a:prstGeom>
          <a:no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6" name="Rectangle 35">
            <a:extLst>
              <a:ext uri="{FF2B5EF4-FFF2-40B4-BE49-F238E27FC236}">
                <a16:creationId xmlns:a16="http://schemas.microsoft.com/office/drawing/2014/main" id="{F2BF036D-EC3A-C649-A26A-E8B049B0074D}"/>
              </a:ext>
            </a:extLst>
          </p:cNvPr>
          <p:cNvSpPr/>
          <p:nvPr/>
        </p:nvSpPr>
        <p:spPr>
          <a:xfrm>
            <a:off x="3499814" y="1989846"/>
            <a:ext cx="603215" cy="161448"/>
          </a:xfrm>
          <a:prstGeom prst="rect">
            <a:avLst/>
          </a:prstGeom>
          <a:noFill/>
          <a:ln w="28575">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7" name="Rectangle 36">
            <a:extLst>
              <a:ext uri="{FF2B5EF4-FFF2-40B4-BE49-F238E27FC236}">
                <a16:creationId xmlns:a16="http://schemas.microsoft.com/office/drawing/2014/main" id="{63736BD3-B595-0946-9048-D9BA923A99B8}"/>
              </a:ext>
            </a:extLst>
          </p:cNvPr>
          <p:cNvSpPr/>
          <p:nvPr/>
        </p:nvSpPr>
        <p:spPr>
          <a:xfrm>
            <a:off x="4316926" y="3219350"/>
            <a:ext cx="480705" cy="161448"/>
          </a:xfrm>
          <a:prstGeom prst="rect">
            <a:avLst/>
          </a:prstGeom>
          <a:noFill/>
          <a:ln w="2857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8" name="Rectangle 37">
            <a:extLst>
              <a:ext uri="{FF2B5EF4-FFF2-40B4-BE49-F238E27FC236}">
                <a16:creationId xmlns:a16="http://schemas.microsoft.com/office/drawing/2014/main" id="{39215226-8A00-4943-A6A2-5D6578CD8E74}"/>
              </a:ext>
            </a:extLst>
          </p:cNvPr>
          <p:cNvSpPr/>
          <p:nvPr/>
        </p:nvSpPr>
        <p:spPr>
          <a:xfrm>
            <a:off x="6982692" y="3194463"/>
            <a:ext cx="1560323" cy="204149"/>
          </a:xfrm>
          <a:prstGeom prst="rect">
            <a:avLst/>
          </a:prstGeom>
          <a:no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9" name="Rectangle 38">
            <a:extLst>
              <a:ext uri="{FF2B5EF4-FFF2-40B4-BE49-F238E27FC236}">
                <a16:creationId xmlns:a16="http://schemas.microsoft.com/office/drawing/2014/main" id="{51009BD6-C5C6-8B4D-9751-03153C63469A}"/>
              </a:ext>
            </a:extLst>
          </p:cNvPr>
          <p:cNvSpPr/>
          <p:nvPr/>
        </p:nvSpPr>
        <p:spPr>
          <a:xfrm>
            <a:off x="2832264" y="3370744"/>
            <a:ext cx="368136" cy="161448"/>
          </a:xfrm>
          <a:prstGeom prst="rect">
            <a:avLst/>
          </a:prstGeom>
          <a:noFill/>
          <a:ln w="28575">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0" name="Rectangle 39">
            <a:extLst>
              <a:ext uri="{FF2B5EF4-FFF2-40B4-BE49-F238E27FC236}">
                <a16:creationId xmlns:a16="http://schemas.microsoft.com/office/drawing/2014/main" id="{7C734695-8966-384C-8751-6570B849D19E}"/>
              </a:ext>
            </a:extLst>
          </p:cNvPr>
          <p:cNvSpPr/>
          <p:nvPr/>
        </p:nvSpPr>
        <p:spPr>
          <a:xfrm>
            <a:off x="3910337" y="3384040"/>
            <a:ext cx="715102" cy="161448"/>
          </a:xfrm>
          <a:prstGeom prst="rect">
            <a:avLst/>
          </a:prstGeom>
          <a:noFill/>
          <a:ln w="28575">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TextBox 10">
            <a:extLst>
              <a:ext uri="{FF2B5EF4-FFF2-40B4-BE49-F238E27FC236}">
                <a16:creationId xmlns:a16="http://schemas.microsoft.com/office/drawing/2014/main" id="{27988D0E-E988-EB45-8092-5D9A775282CA}"/>
              </a:ext>
            </a:extLst>
          </p:cNvPr>
          <p:cNvSpPr txBox="1"/>
          <p:nvPr/>
        </p:nvSpPr>
        <p:spPr>
          <a:xfrm>
            <a:off x="4610229" y="1439020"/>
            <a:ext cx="1560169" cy="938719"/>
          </a:xfrm>
          <a:prstGeom prst="rect">
            <a:avLst/>
          </a:prstGeom>
          <a:noFill/>
        </p:spPr>
        <p:txBody>
          <a:bodyPr wrap="square" rtlCol="0">
            <a:spAutoFit/>
          </a:bodyPr>
          <a:lstStyle/>
          <a:p>
            <a:r>
              <a:rPr lang="en-IT" sz="1100">
                <a:latin typeface="+mn-lt"/>
              </a:rPr>
              <a:t>We add a second rule for the </a:t>
            </a:r>
            <a:r>
              <a:rPr lang="en-IT" sz="1100" b="1">
                <a:latin typeface="+mn-lt"/>
              </a:rPr>
              <a:t>Hosts</a:t>
            </a:r>
            <a:r>
              <a:rPr lang="en-IT" sz="1100">
                <a:latin typeface="+mn-lt"/>
              </a:rPr>
              <a:t>, in order to only show entries belonging to the selected </a:t>
            </a:r>
            <a:r>
              <a:rPr lang="en-IT" sz="1100" b="1">
                <a:latin typeface="+mn-lt"/>
              </a:rPr>
              <a:t>Cluster</a:t>
            </a:r>
          </a:p>
        </p:txBody>
      </p:sp>
    </p:spTree>
    <p:extLst>
      <p:ext uri="{BB962C8B-B14F-4D97-AF65-F5344CB8AC3E}">
        <p14:creationId xmlns:p14="http://schemas.microsoft.com/office/powerpoint/2010/main" val="27985267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002B-1789-804B-83EA-A5A9AC29FFA6}"/>
              </a:ext>
            </a:extLst>
          </p:cNvPr>
          <p:cNvSpPr>
            <a:spLocks noGrp="1"/>
          </p:cNvSpPr>
          <p:nvPr>
            <p:ph type="title"/>
          </p:nvPr>
        </p:nvSpPr>
        <p:spPr/>
        <p:txBody>
          <a:bodyPr/>
          <a:lstStyle/>
          <a:p>
            <a:r>
              <a:rPr lang="en-IT" dirty="0"/>
              <a:t>Progressive Disclosure– Key Concepts</a:t>
            </a:r>
          </a:p>
        </p:txBody>
      </p:sp>
      <p:sp>
        <p:nvSpPr>
          <p:cNvPr id="10" name="TextBox 9">
            <a:extLst>
              <a:ext uri="{FF2B5EF4-FFF2-40B4-BE49-F238E27FC236}">
                <a16:creationId xmlns:a16="http://schemas.microsoft.com/office/drawing/2014/main" id="{2B7810B4-0883-1540-958E-29BF1D056C5C}"/>
              </a:ext>
            </a:extLst>
          </p:cNvPr>
          <p:cNvSpPr txBox="1"/>
          <p:nvPr/>
        </p:nvSpPr>
        <p:spPr>
          <a:xfrm>
            <a:off x="444767" y="1132895"/>
            <a:ext cx="8462725" cy="1223412"/>
          </a:xfrm>
          <a:prstGeom prst="rect">
            <a:avLst/>
          </a:prstGeom>
          <a:noFill/>
        </p:spPr>
        <p:txBody>
          <a:bodyPr wrap="square" rtlCol="0">
            <a:spAutoFit/>
          </a:bodyPr>
          <a:lstStyle/>
          <a:p>
            <a:r>
              <a:rPr lang="en-IT" sz="1050">
                <a:latin typeface="+mn-lt"/>
              </a:rPr>
              <a:t>Documentation: </a:t>
            </a:r>
          </a:p>
          <a:p>
            <a:r>
              <a:rPr lang="en-GB" sz="1050">
                <a:latin typeface="+mn-lt"/>
                <a:hlinkClick r:id="rId3"/>
              </a:rPr>
              <a:t>https://intersight.com/help/saas/resources/Workflow_Designer#workflow_input_parameter_set_and_progressive_disclosure_rules</a:t>
            </a:r>
            <a:endParaRPr lang="en-GB" sz="1050">
              <a:latin typeface="+mn-lt"/>
            </a:endParaRPr>
          </a:p>
          <a:p>
            <a:endParaRPr lang="en-IT" sz="1050">
              <a:latin typeface="+mn-lt"/>
            </a:endParaRPr>
          </a:p>
          <a:p>
            <a:r>
              <a:rPr lang="en-GB" sz="1050">
                <a:latin typeface="+mn-lt"/>
              </a:rPr>
              <a:t>The supported data types for the Progressive Disclosure rules are:</a:t>
            </a:r>
          </a:p>
          <a:p>
            <a:pPr marL="171450" indent="-171450">
              <a:buFont typeface="Arial" panose="020B0604020202020204" pitchFamily="34" charset="0"/>
              <a:buChar char="•"/>
            </a:pPr>
            <a:r>
              <a:rPr lang="en-GB" sz="1050" err="1">
                <a:latin typeface="+mn-lt"/>
              </a:rPr>
              <a:t>MoReference</a:t>
            </a:r>
            <a:endParaRPr lang="en-GB" sz="1050">
              <a:latin typeface="+mn-lt"/>
            </a:endParaRPr>
          </a:p>
          <a:p>
            <a:pPr marL="171450" indent="-171450">
              <a:buFont typeface="Arial" panose="020B0604020202020204" pitchFamily="34" charset="0"/>
              <a:buChar char="•"/>
            </a:pPr>
            <a:r>
              <a:rPr lang="en-GB" sz="1050">
                <a:latin typeface="+mn-lt"/>
              </a:rPr>
              <a:t>Target</a:t>
            </a:r>
          </a:p>
          <a:p>
            <a:pPr marL="171450" indent="-171450">
              <a:buFont typeface="Arial" panose="020B0604020202020204" pitchFamily="34" charset="0"/>
              <a:buChar char="•"/>
            </a:pPr>
            <a:r>
              <a:rPr lang="en-GB" sz="1050">
                <a:latin typeface="+mn-lt"/>
              </a:rPr>
              <a:t>String Object Selector</a:t>
            </a:r>
          </a:p>
        </p:txBody>
      </p:sp>
    </p:spTree>
    <p:extLst>
      <p:ext uri="{BB962C8B-B14F-4D97-AF65-F5344CB8AC3E}">
        <p14:creationId xmlns:p14="http://schemas.microsoft.com/office/powerpoint/2010/main" val="8408853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772B-90AE-504B-951F-05755F98FC91}"/>
              </a:ext>
            </a:extLst>
          </p:cNvPr>
          <p:cNvSpPr>
            <a:spLocks noGrp="1"/>
          </p:cNvSpPr>
          <p:nvPr>
            <p:ph type="ctrTitle"/>
          </p:nvPr>
        </p:nvSpPr>
        <p:spPr/>
        <p:txBody>
          <a:bodyPr/>
          <a:lstStyle/>
          <a:p>
            <a:r>
              <a:rPr lang="en-IT" dirty="0"/>
              <a:t>Executors</a:t>
            </a:r>
          </a:p>
        </p:txBody>
      </p:sp>
    </p:spTree>
    <p:extLst>
      <p:ext uri="{BB962C8B-B14F-4D97-AF65-F5344CB8AC3E}">
        <p14:creationId xmlns:p14="http://schemas.microsoft.com/office/powerpoint/2010/main" val="19149292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9952-5F46-4C4A-8CBC-CFB687F0EDD3}"/>
              </a:ext>
            </a:extLst>
          </p:cNvPr>
          <p:cNvSpPr>
            <a:spLocks noGrp="1"/>
          </p:cNvSpPr>
          <p:nvPr>
            <p:ph type="title"/>
          </p:nvPr>
        </p:nvSpPr>
        <p:spPr/>
        <p:txBody>
          <a:bodyPr/>
          <a:lstStyle/>
          <a:p>
            <a:r>
              <a:rPr lang="en-IT" dirty="0"/>
              <a:t>Executors</a:t>
            </a:r>
          </a:p>
        </p:txBody>
      </p:sp>
      <p:sp>
        <p:nvSpPr>
          <p:cNvPr id="5" name="TextBox 4">
            <a:extLst>
              <a:ext uri="{FF2B5EF4-FFF2-40B4-BE49-F238E27FC236}">
                <a16:creationId xmlns:a16="http://schemas.microsoft.com/office/drawing/2014/main" id="{12825A50-9289-5D4E-97CB-D265FE226DCE}"/>
              </a:ext>
            </a:extLst>
          </p:cNvPr>
          <p:cNvSpPr txBox="1"/>
          <p:nvPr/>
        </p:nvSpPr>
        <p:spPr>
          <a:xfrm>
            <a:off x="437766" y="3640531"/>
            <a:ext cx="6563284" cy="1061829"/>
          </a:xfrm>
          <a:prstGeom prst="rect">
            <a:avLst/>
          </a:prstGeom>
          <a:noFill/>
        </p:spPr>
        <p:txBody>
          <a:bodyPr wrap="square" rtlCol="0">
            <a:spAutoFit/>
          </a:bodyPr>
          <a:lstStyle/>
          <a:p>
            <a:r>
              <a:rPr lang="it-IT" sz="900" dirty="0" err="1">
                <a:latin typeface="+mn-lt"/>
              </a:rPr>
              <a:t>Executors</a:t>
            </a:r>
            <a:r>
              <a:rPr lang="it-IT" sz="900" dirty="0">
                <a:latin typeface="+mn-lt"/>
              </a:rPr>
              <a:t> are </a:t>
            </a:r>
            <a:r>
              <a:rPr lang="it-IT" sz="900" dirty="0" err="1">
                <a:latin typeface="+mn-lt"/>
              </a:rPr>
              <a:t>tasks</a:t>
            </a:r>
            <a:r>
              <a:rPr lang="it-IT" sz="900" dirty="0">
                <a:latin typeface="+mn-lt"/>
              </a:rPr>
              <a:t> </a:t>
            </a:r>
            <a:r>
              <a:rPr lang="it-IT" sz="900" dirty="0" err="1">
                <a:latin typeface="+mn-lt"/>
              </a:rPr>
              <a:t>that</a:t>
            </a:r>
            <a:r>
              <a:rPr lang="it-IT" sz="900" dirty="0">
                <a:latin typeface="+mn-lt"/>
              </a:rPr>
              <a:t> </a:t>
            </a:r>
            <a:r>
              <a:rPr lang="it-IT" sz="900" dirty="0" err="1">
                <a:latin typeface="+mn-lt"/>
              </a:rPr>
              <a:t>allow</a:t>
            </a:r>
            <a:r>
              <a:rPr lang="it-IT" sz="900" dirty="0">
                <a:latin typeface="+mn-lt"/>
              </a:rPr>
              <a:t> for custom </a:t>
            </a:r>
            <a:r>
              <a:rPr lang="it-IT" sz="900" dirty="0" err="1">
                <a:latin typeface="+mn-lt"/>
              </a:rPr>
              <a:t>actions</a:t>
            </a:r>
            <a:r>
              <a:rPr lang="it-IT" sz="900" dirty="0">
                <a:latin typeface="+mn-lt"/>
              </a:rPr>
              <a:t> in </a:t>
            </a:r>
            <a:r>
              <a:rPr lang="it-IT" sz="900" dirty="0" err="1">
                <a:latin typeface="+mn-lt"/>
              </a:rPr>
              <a:t>Intersight</a:t>
            </a:r>
            <a:r>
              <a:rPr lang="it-IT" sz="900" dirty="0">
                <a:latin typeface="+mn-lt"/>
              </a:rPr>
              <a:t> </a:t>
            </a:r>
            <a:r>
              <a:rPr lang="it-IT" sz="900" dirty="0" err="1">
                <a:latin typeface="+mn-lt"/>
              </a:rPr>
              <a:t>Cloud</a:t>
            </a:r>
            <a:r>
              <a:rPr lang="it-IT" sz="900" dirty="0">
                <a:latin typeface="+mn-lt"/>
              </a:rPr>
              <a:t> Orchestrator (ICO)</a:t>
            </a:r>
          </a:p>
          <a:p>
            <a:endParaRPr lang="it-IT" sz="900" dirty="0">
              <a:latin typeface="+mn-lt"/>
            </a:endParaRPr>
          </a:p>
          <a:p>
            <a:r>
              <a:rPr lang="it-IT" sz="900" dirty="0" err="1">
                <a:latin typeface="+mn-lt"/>
              </a:rPr>
              <a:t>They</a:t>
            </a:r>
            <a:r>
              <a:rPr lang="it-IT" sz="900" dirty="0">
                <a:latin typeface="+mn-lt"/>
              </a:rPr>
              <a:t> can be </a:t>
            </a:r>
            <a:r>
              <a:rPr lang="it-IT" sz="900" dirty="0" err="1">
                <a:latin typeface="+mn-lt"/>
              </a:rPr>
              <a:t>used</a:t>
            </a:r>
            <a:r>
              <a:rPr lang="it-IT" sz="900" dirty="0">
                <a:latin typeface="+mn-lt"/>
              </a:rPr>
              <a:t> </a:t>
            </a:r>
            <a:r>
              <a:rPr lang="it-IT" sz="900" dirty="0" err="1">
                <a:latin typeface="+mn-lt"/>
              </a:rPr>
              <a:t>as</a:t>
            </a:r>
            <a:r>
              <a:rPr lang="it-IT" sz="900" dirty="0">
                <a:latin typeface="+mn-lt"/>
              </a:rPr>
              <a:t> </a:t>
            </a:r>
            <a:r>
              <a:rPr lang="it-IT" sz="900" b="1" dirty="0">
                <a:latin typeface="+mn-lt"/>
              </a:rPr>
              <a:t>Embedded </a:t>
            </a:r>
            <a:r>
              <a:rPr lang="it-IT" sz="900" b="1" dirty="0" err="1">
                <a:latin typeface="+mn-lt"/>
              </a:rPr>
              <a:t>Executors</a:t>
            </a:r>
            <a:r>
              <a:rPr lang="it-IT" sz="900" dirty="0">
                <a:latin typeface="+mn-lt"/>
              </a:rPr>
              <a:t> in the </a:t>
            </a:r>
            <a:r>
              <a:rPr lang="it-IT" sz="900" b="1" dirty="0" err="1">
                <a:latin typeface="+mn-lt"/>
              </a:rPr>
              <a:t>Workflow</a:t>
            </a:r>
            <a:r>
              <a:rPr lang="it-IT" sz="900" b="1" dirty="0">
                <a:latin typeface="+mn-lt"/>
              </a:rPr>
              <a:t> Designer </a:t>
            </a:r>
            <a:r>
              <a:rPr lang="it-IT" sz="900" dirty="0">
                <a:latin typeface="+mn-lt"/>
              </a:rPr>
              <a:t>to </a:t>
            </a:r>
            <a:r>
              <a:rPr lang="it-IT" sz="900" dirty="0" err="1">
                <a:latin typeface="+mn-lt"/>
              </a:rPr>
              <a:t>invoke</a:t>
            </a:r>
            <a:r>
              <a:rPr lang="it-IT" sz="900" dirty="0">
                <a:latin typeface="+mn-lt"/>
              </a:rPr>
              <a:t> </a:t>
            </a:r>
            <a:r>
              <a:rPr lang="it-IT" sz="900" dirty="0" err="1">
                <a:latin typeface="+mn-lt"/>
              </a:rPr>
              <a:t>one</a:t>
            </a:r>
            <a:r>
              <a:rPr lang="it-IT" sz="900" dirty="0">
                <a:latin typeface="+mn-lt"/>
              </a:rPr>
              <a:t>-off </a:t>
            </a:r>
            <a:r>
              <a:rPr lang="it-IT" sz="900" dirty="0" err="1">
                <a:latin typeface="+mn-lt"/>
              </a:rPr>
              <a:t>executions</a:t>
            </a:r>
            <a:r>
              <a:rPr lang="it-IT" sz="900" dirty="0">
                <a:latin typeface="+mn-lt"/>
              </a:rPr>
              <a:t> (</a:t>
            </a:r>
            <a:r>
              <a:rPr lang="it-IT" sz="900" dirty="0" err="1">
                <a:latin typeface="+mn-lt"/>
              </a:rPr>
              <a:t>scoped</a:t>
            </a:r>
            <a:r>
              <a:rPr lang="it-IT" sz="900" dirty="0">
                <a:latin typeface="+mn-lt"/>
              </a:rPr>
              <a:t> in the </a:t>
            </a:r>
            <a:r>
              <a:rPr lang="it-IT" sz="900" dirty="0" err="1">
                <a:latin typeface="+mn-lt"/>
              </a:rPr>
              <a:t>current</a:t>
            </a:r>
            <a:r>
              <a:rPr lang="it-IT" sz="900" dirty="0">
                <a:latin typeface="+mn-lt"/>
              </a:rPr>
              <a:t> </a:t>
            </a:r>
            <a:r>
              <a:rPr lang="it-IT" sz="900" dirty="0" err="1">
                <a:latin typeface="+mn-lt"/>
              </a:rPr>
              <a:t>workflow</a:t>
            </a:r>
            <a:r>
              <a:rPr lang="it-IT" sz="900" dirty="0">
                <a:latin typeface="+mn-lt"/>
              </a:rPr>
              <a:t>) or </a:t>
            </a:r>
            <a:r>
              <a:rPr lang="it-IT" sz="900" dirty="0" err="1">
                <a:latin typeface="+mn-lt"/>
              </a:rPr>
              <a:t>as</a:t>
            </a:r>
            <a:r>
              <a:rPr lang="it-IT" sz="900" dirty="0">
                <a:latin typeface="+mn-lt"/>
              </a:rPr>
              <a:t> </a:t>
            </a:r>
            <a:r>
              <a:rPr lang="it-IT" sz="900" b="1" dirty="0" err="1">
                <a:latin typeface="+mn-lt"/>
              </a:rPr>
              <a:t>Reusable</a:t>
            </a:r>
            <a:r>
              <a:rPr lang="it-IT" sz="900" b="1" dirty="0">
                <a:latin typeface="+mn-lt"/>
              </a:rPr>
              <a:t> </a:t>
            </a:r>
            <a:r>
              <a:rPr lang="it-IT" sz="900" b="1" dirty="0" err="1">
                <a:latin typeface="+mn-lt"/>
              </a:rPr>
              <a:t>Tasks</a:t>
            </a:r>
            <a:r>
              <a:rPr lang="it-IT" sz="900" dirty="0">
                <a:latin typeface="+mn-lt"/>
              </a:rPr>
              <a:t> in the </a:t>
            </a:r>
            <a:r>
              <a:rPr lang="it-IT" sz="900" b="1" dirty="0">
                <a:latin typeface="+mn-lt"/>
              </a:rPr>
              <a:t>Task Designer </a:t>
            </a:r>
            <a:r>
              <a:rPr lang="it-IT" sz="900" dirty="0">
                <a:latin typeface="+mn-lt"/>
              </a:rPr>
              <a:t>to create custom </a:t>
            </a:r>
            <a:r>
              <a:rPr lang="it-IT" sz="900" dirty="0" err="1">
                <a:latin typeface="+mn-lt"/>
              </a:rPr>
              <a:t>tasks</a:t>
            </a:r>
            <a:r>
              <a:rPr lang="it-IT" sz="900" dirty="0">
                <a:latin typeface="+mn-lt"/>
              </a:rPr>
              <a:t> </a:t>
            </a:r>
            <a:r>
              <a:rPr lang="it-IT" sz="900" dirty="0" err="1">
                <a:latin typeface="+mn-lt"/>
              </a:rPr>
              <a:t>that</a:t>
            </a:r>
            <a:r>
              <a:rPr lang="it-IT" sz="900" dirty="0">
                <a:latin typeface="+mn-lt"/>
              </a:rPr>
              <a:t> can be </a:t>
            </a:r>
            <a:r>
              <a:rPr lang="it-IT" sz="900" dirty="0" err="1">
                <a:latin typeface="+mn-lt"/>
              </a:rPr>
              <a:t>reused</a:t>
            </a:r>
            <a:r>
              <a:rPr lang="it-IT" sz="900" dirty="0">
                <a:latin typeface="+mn-lt"/>
              </a:rPr>
              <a:t> </a:t>
            </a:r>
            <a:r>
              <a:rPr lang="it-IT" sz="900" dirty="0" err="1">
                <a:latin typeface="+mn-lt"/>
              </a:rPr>
              <a:t>across</a:t>
            </a:r>
            <a:r>
              <a:rPr lang="it-IT" sz="900" dirty="0">
                <a:latin typeface="+mn-lt"/>
              </a:rPr>
              <a:t> multiple </a:t>
            </a:r>
            <a:r>
              <a:rPr lang="it-IT" sz="900" dirty="0" err="1">
                <a:latin typeface="+mn-lt"/>
              </a:rPr>
              <a:t>workflows</a:t>
            </a:r>
            <a:r>
              <a:rPr lang="it-IT" sz="900" dirty="0">
                <a:latin typeface="+mn-lt"/>
              </a:rPr>
              <a:t>.</a:t>
            </a:r>
          </a:p>
          <a:p>
            <a:endParaRPr lang="it-IT" sz="900" dirty="0">
              <a:latin typeface="+mn-lt"/>
            </a:endParaRPr>
          </a:p>
          <a:p>
            <a:r>
              <a:rPr lang="it-IT" sz="900" dirty="0" err="1">
                <a:latin typeface="+mn-lt"/>
              </a:rPr>
              <a:t>When</a:t>
            </a:r>
            <a:r>
              <a:rPr lang="it-IT" sz="900" dirty="0">
                <a:latin typeface="+mn-lt"/>
              </a:rPr>
              <a:t> </a:t>
            </a:r>
            <a:r>
              <a:rPr lang="it-IT" sz="900" dirty="0" err="1">
                <a:latin typeface="+mn-lt"/>
              </a:rPr>
              <a:t>used</a:t>
            </a:r>
            <a:r>
              <a:rPr lang="it-IT" sz="900" dirty="0">
                <a:latin typeface="+mn-lt"/>
              </a:rPr>
              <a:t> in the Task Designer </a:t>
            </a:r>
            <a:r>
              <a:rPr lang="it-IT" sz="900" dirty="0" err="1">
                <a:latin typeface="+mn-lt"/>
              </a:rPr>
              <a:t>you</a:t>
            </a:r>
            <a:r>
              <a:rPr lang="it-IT" sz="900" dirty="0">
                <a:latin typeface="+mn-lt"/>
              </a:rPr>
              <a:t> </a:t>
            </a:r>
            <a:r>
              <a:rPr lang="it-IT" sz="900" dirty="0" err="1">
                <a:latin typeface="+mn-lt"/>
              </a:rPr>
              <a:t>have</a:t>
            </a:r>
            <a:r>
              <a:rPr lang="it-IT" sz="900" dirty="0">
                <a:latin typeface="+mn-lt"/>
              </a:rPr>
              <a:t> the option to </a:t>
            </a:r>
            <a:r>
              <a:rPr lang="it-IT" sz="900" dirty="0" err="1">
                <a:latin typeface="+mn-lt"/>
              </a:rPr>
              <a:t>also</a:t>
            </a:r>
            <a:r>
              <a:rPr lang="it-IT" sz="900" dirty="0">
                <a:latin typeface="+mn-lt"/>
              </a:rPr>
              <a:t> create </a:t>
            </a:r>
            <a:r>
              <a:rPr lang="it-IT" sz="900" dirty="0" err="1">
                <a:latin typeface="+mn-lt"/>
              </a:rPr>
              <a:t>outputs</a:t>
            </a:r>
            <a:r>
              <a:rPr lang="it-IT" sz="900" dirty="0">
                <a:latin typeface="+mn-lt"/>
              </a:rPr>
              <a:t> </a:t>
            </a:r>
            <a:r>
              <a:rPr lang="it-IT" sz="900" dirty="0" err="1">
                <a:latin typeface="+mn-lt"/>
              </a:rPr>
              <a:t>that</a:t>
            </a:r>
            <a:r>
              <a:rPr lang="it-IT" sz="900" dirty="0">
                <a:latin typeface="+mn-lt"/>
              </a:rPr>
              <a:t> </a:t>
            </a:r>
            <a:r>
              <a:rPr lang="it-IT" sz="900" dirty="0" err="1">
                <a:latin typeface="+mn-lt"/>
              </a:rPr>
              <a:t>will</a:t>
            </a:r>
            <a:r>
              <a:rPr lang="it-IT" sz="900" dirty="0">
                <a:latin typeface="+mn-lt"/>
              </a:rPr>
              <a:t> </a:t>
            </a:r>
            <a:r>
              <a:rPr lang="it-IT" sz="900" dirty="0" err="1">
                <a:latin typeface="+mn-lt"/>
              </a:rPr>
              <a:t>extract</a:t>
            </a:r>
            <a:r>
              <a:rPr lang="it-IT" sz="900" dirty="0">
                <a:latin typeface="+mn-lt"/>
              </a:rPr>
              <a:t> </a:t>
            </a:r>
            <a:r>
              <a:rPr lang="it-IT" sz="900" dirty="0" err="1">
                <a:latin typeface="+mn-lt"/>
              </a:rPr>
              <a:t>values</a:t>
            </a:r>
            <a:r>
              <a:rPr lang="it-IT" sz="900" dirty="0">
                <a:latin typeface="+mn-lt"/>
              </a:rPr>
              <a:t> from a </a:t>
            </a:r>
            <a:r>
              <a:rPr lang="it-IT" sz="900" dirty="0" err="1">
                <a:latin typeface="+mn-lt"/>
              </a:rPr>
              <a:t>response</a:t>
            </a:r>
            <a:r>
              <a:rPr lang="it-IT" sz="900" dirty="0">
                <a:latin typeface="+mn-lt"/>
              </a:rPr>
              <a:t> </a:t>
            </a:r>
            <a:r>
              <a:rPr lang="it-IT" sz="900" dirty="0" err="1">
                <a:latin typeface="+mn-lt"/>
              </a:rPr>
              <a:t>parser</a:t>
            </a:r>
            <a:r>
              <a:rPr lang="it-IT" sz="900" dirty="0">
                <a:latin typeface="+mn-lt"/>
              </a:rPr>
              <a:t>, the </a:t>
            </a:r>
            <a:r>
              <a:rPr lang="it-IT" sz="900" dirty="0" err="1">
                <a:latin typeface="+mn-lt"/>
              </a:rPr>
              <a:t>user</a:t>
            </a:r>
            <a:r>
              <a:rPr lang="it-IT" sz="900" dirty="0">
                <a:latin typeface="+mn-lt"/>
              </a:rPr>
              <a:t> </a:t>
            </a:r>
            <a:r>
              <a:rPr lang="it-IT" sz="900" dirty="0" err="1">
                <a:latin typeface="+mn-lt"/>
              </a:rPr>
              <a:t>experience</a:t>
            </a:r>
            <a:r>
              <a:rPr lang="it-IT" sz="900" dirty="0">
                <a:latin typeface="+mn-lt"/>
              </a:rPr>
              <a:t> </a:t>
            </a:r>
            <a:r>
              <a:rPr lang="it-IT" sz="900" dirty="0" err="1">
                <a:latin typeface="+mn-lt"/>
              </a:rPr>
              <a:t>will</a:t>
            </a:r>
            <a:r>
              <a:rPr lang="it-IT" sz="900" dirty="0">
                <a:latin typeface="+mn-lt"/>
              </a:rPr>
              <a:t> be </a:t>
            </a:r>
            <a:r>
              <a:rPr lang="it-IT" sz="900" dirty="0" err="1">
                <a:latin typeface="+mn-lt"/>
              </a:rPr>
              <a:t>similar</a:t>
            </a:r>
            <a:r>
              <a:rPr lang="it-IT" sz="900" dirty="0">
                <a:latin typeface="+mn-lt"/>
              </a:rPr>
              <a:t> to </a:t>
            </a:r>
            <a:r>
              <a:rPr lang="it-IT" sz="900" dirty="0" err="1">
                <a:latin typeface="+mn-lt"/>
              </a:rPr>
              <a:t>what</a:t>
            </a:r>
            <a:r>
              <a:rPr lang="it-IT" sz="900" dirty="0">
                <a:latin typeface="+mn-lt"/>
              </a:rPr>
              <a:t> </a:t>
            </a:r>
            <a:r>
              <a:rPr lang="it-IT" sz="900" dirty="0" err="1">
                <a:latin typeface="+mn-lt"/>
              </a:rPr>
              <a:t>you</a:t>
            </a:r>
            <a:r>
              <a:rPr lang="it-IT" sz="900" dirty="0">
                <a:latin typeface="+mn-lt"/>
              </a:rPr>
              <a:t> </a:t>
            </a:r>
            <a:r>
              <a:rPr lang="it-IT" sz="900" dirty="0" err="1">
                <a:latin typeface="+mn-lt"/>
              </a:rPr>
              <a:t>would</a:t>
            </a:r>
            <a:r>
              <a:rPr lang="it-IT" sz="900" dirty="0">
                <a:latin typeface="+mn-lt"/>
              </a:rPr>
              <a:t> </a:t>
            </a:r>
            <a:r>
              <a:rPr lang="it-IT" sz="900" dirty="0" err="1">
                <a:latin typeface="+mn-lt"/>
              </a:rPr>
              <a:t>have</a:t>
            </a:r>
            <a:r>
              <a:rPr lang="it-IT" sz="900" dirty="0">
                <a:latin typeface="+mn-lt"/>
              </a:rPr>
              <a:t> </a:t>
            </a:r>
            <a:r>
              <a:rPr lang="it-IT" sz="900" dirty="0" err="1">
                <a:latin typeface="+mn-lt"/>
              </a:rPr>
              <a:t>using</a:t>
            </a:r>
            <a:r>
              <a:rPr lang="it-IT" sz="900" dirty="0">
                <a:latin typeface="+mn-lt"/>
              </a:rPr>
              <a:t> native </a:t>
            </a:r>
            <a:r>
              <a:rPr lang="it-IT" sz="900" dirty="0" err="1">
                <a:latin typeface="+mn-lt"/>
              </a:rPr>
              <a:t>tasks</a:t>
            </a:r>
            <a:r>
              <a:rPr lang="it-IT" sz="900" dirty="0">
                <a:latin typeface="+mn-lt"/>
              </a:rPr>
              <a:t>.</a:t>
            </a:r>
            <a:endParaRPr lang="en-GB" sz="900" dirty="0">
              <a:latin typeface="+mn-lt"/>
            </a:endParaRPr>
          </a:p>
        </p:txBody>
      </p:sp>
      <p:pic>
        <p:nvPicPr>
          <p:cNvPr id="6" name="Picture 5">
            <a:extLst>
              <a:ext uri="{FF2B5EF4-FFF2-40B4-BE49-F238E27FC236}">
                <a16:creationId xmlns:a16="http://schemas.microsoft.com/office/drawing/2014/main" id="{0F2D659B-0053-F04A-A822-C012B80B2C25}"/>
              </a:ext>
            </a:extLst>
          </p:cNvPr>
          <p:cNvPicPr>
            <a:picLocks noChangeAspect="1"/>
          </p:cNvPicPr>
          <p:nvPr/>
        </p:nvPicPr>
        <p:blipFill>
          <a:blip r:embed="rId3"/>
          <a:stretch>
            <a:fillRect/>
          </a:stretch>
        </p:blipFill>
        <p:spPr>
          <a:xfrm>
            <a:off x="534439" y="928534"/>
            <a:ext cx="1490705" cy="2571750"/>
          </a:xfrm>
          <a:prstGeom prst="rect">
            <a:avLst/>
          </a:prstGeom>
          <a:ln>
            <a:solidFill>
              <a:schemeClr val="accent1"/>
            </a:solidFill>
          </a:ln>
        </p:spPr>
      </p:pic>
      <p:pic>
        <p:nvPicPr>
          <p:cNvPr id="7" name="Picture 6">
            <a:extLst>
              <a:ext uri="{FF2B5EF4-FFF2-40B4-BE49-F238E27FC236}">
                <a16:creationId xmlns:a16="http://schemas.microsoft.com/office/drawing/2014/main" id="{9F7F2907-C66E-1C40-A538-A31EFD9660D6}"/>
              </a:ext>
            </a:extLst>
          </p:cNvPr>
          <p:cNvPicPr>
            <a:picLocks noChangeAspect="1"/>
          </p:cNvPicPr>
          <p:nvPr/>
        </p:nvPicPr>
        <p:blipFill>
          <a:blip r:embed="rId4"/>
          <a:stretch>
            <a:fillRect/>
          </a:stretch>
        </p:blipFill>
        <p:spPr>
          <a:xfrm>
            <a:off x="2833745" y="928533"/>
            <a:ext cx="1303353" cy="2571750"/>
          </a:xfrm>
          <a:prstGeom prst="rect">
            <a:avLst/>
          </a:prstGeom>
          <a:ln>
            <a:solidFill>
              <a:schemeClr val="accent1"/>
            </a:solidFill>
          </a:ln>
        </p:spPr>
      </p:pic>
      <p:pic>
        <p:nvPicPr>
          <p:cNvPr id="8" name="Picture 7">
            <a:extLst>
              <a:ext uri="{FF2B5EF4-FFF2-40B4-BE49-F238E27FC236}">
                <a16:creationId xmlns:a16="http://schemas.microsoft.com/office/drawing/2014/main" id="{42D6407C-19FD-BC41-8474-6A3855C3A845}"/>
              </a:ext>
            </a:extLst>
          </p:cNvPr>
          <p:cNvPicPr>
            <a:picLocks noChangeAspect="1"/>
          </p:cNvPicPr>
          <p:nvPr/>
        </p:nvPicPr>
        <p:blipFill>
          <a:blip r:embed="rId5"/>
          <a:stretch>
            <a:fillRect/>
          </a:stretch>
        </p:blipFill>
        <p:spPr>
          <a:xfrm>
            <a:off x="4945700" y="928534"/>
            <a:ext cx="1392813" cy="2571749"/>
          </a:xfrm>
          <a:prstGeom prst="rect">
            <a:avLst/>
          </a:prstGeom>
          <a:ln>
            <a:solidFill>
              <a:schemeClr val="accent1"/>
            </a:solidFill>
          </a:ln>
        </p:spPr>
      </p:pic>
      <p:pic>
        <p:nvPicPr>
          <p:cNvPr id="9" name="Picture 8">
            <a:extLst>
              <a:ext uri="{FF2B5EF4-FFF2-40B4-BE49-F238E27FC236}">
                <a16:creationId xmlns:a16="http://schemas.microsoft.com/office/drawing/2014/main" id="{49E28445-0E04-9641-87A5-1D18E8BDB1FB}"/>
              </a:ext>
            </a:extLst>
          </p:cNvPr>
          <p:cNvPicPr>
            <a:picLocks noChangeAspect="1"/>
          </p:cNvPicPr>
          <p:nvPr/>
        </p:nvPicPr>
        <p:blipFill>
          <a:blip r:embed="rId6"/>
          <a:stretch>
            <a:fillRect/>
          </a:stretch>
        </p:blipFill>
        <p:spPr>
          <a:xfrm>
            <a:off x="7147115" y="928533"/>
            <a:ext cx="1540773" cy="3505985"/>
          </a:xfrm>
          <a:prstGeom prst="rect">
            <a:avLst/>
          </a:prstGeom>
          <a:ln>
            <a:solidFill>
              <a:schemeClr val="accent1"/>
            </a:solidFill>
          </a:ln>
        </p:spPr>
      </p:pic>
    </p:spTree>
    <p:extLst>
      <p:ext uri="{BB962C8B-B14F-4D97-AF65-F5344CB8AC3E}">
        <p14:creationId xmlns:p14="http://schemas.microsoft.com/office/powerpoint/2010/main" val="33846493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772B-90AE-504B-951F-05755F98FC91}"/>
              </a:ext>
            </a:extLst>
          </p:cNvPr>
          <p:cNvSpPr>
            <a:spLocks noGrp="1"/>
          </p:cNvSpPr>
          <p:nvPr>
            <p:ph type="ctrTitle"/>
          </p:nvPr>
        </p:nvSpPr>
        <p:spPr/>
        <p:txBody>
          <a:bodyPr/>
          <a:lstStyle/>
          <a:p>
            <a:r>
              <a:rPr lang="en-IT" dirty="0"/>
              <a:t>Executors - Powershell</a:t>
            </a:r>
          </a:p>
        </p:txBody>
      </p:sp>
    </p:spTree>
    <p:extLst>
      <p:ext uri="{BB962C8B-B14F-4D97-AF65-F5344CB8AC3E}">
        <p14:creationId xmlns:p14="http://schemas.microsoft.com/office/powerpoint/2010/main" val="3181150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AFD0-07F4-DC41-A8DC-B70D58CB616A}"/>
              </a:ext>
            </a:extLst>
          </p:cNvPr>
          <p:cNvSpPr>
            <a:spLocks noGrp="1"/>
          </p:cNvSpPr>
          <p:nvPr>
            <p:ph type="title"/>
          </p:nvPr>
        </p:nvSpPr>
        <p:spPr/>
        <p:txBody>
          <a:bodyPr/>
          <a:lstStyle/>
          <a:p>
            <a:r>
              <a:rPr lang="en-IT" dirty="0"/>
              <a:t>Powershell Executor</a:t>
            </a:r>
          </a:p>
        </p:txBody>
      </p:sp>
      <p:sp>
        <p:nvSpPr>
          <p:cNvPr id="3" name="TextBox 2">
            <a:extLst>
              <a:ext uri="{FF2B5EF4-FFF2-40B4-BE49-F238E27FC236}">
                <a16:creationId xmlns:a16="http://schemas.microsoft.com/office/drawing/2014/main" id="{DB904052-FD26-0746-B6D8-CC50A5713E88}"/>
              </a:ext>
            </a:extLst>
          </p:cNvPr>
          <p:cNvSpPr txBox="1"/>
          <p:nvPr/>
        </p:nvSpPr>
        <p:spPr>
          <a:xfrm>
            <a:off x="580445" y="1248354"/>
            <a:ext cx="8022866" cy="3323987"/>
          </a:xfrm>
          <a:prstGeom prst="rect">
            <a:avLst/>
          </a:prstGeom>
          <a:noFill/>
        </p:spPr>
        <p:txBody>
          <a:bodyPr wrap="square" rtlCol="0">
            <a:spAutoFit/>
          </a:bodyPr>
          <a:lstStyle/>
          <a:p>
            <a:r>
              <a:rPr lang="en-IT" sz="1400" dirty="0">
                <a:latin typeface="+mn-lt"/>
              </a:rPr>
              <a:t>Scope:</a:t>
            </a:r>
          </a:p>
          <a:p>
            <a:r>
              <a:rPr lang="en-IT" sz="1400" dirty="0">
                <a:latin typeface="+mn-lt"/>
              </a:rPr>
              <a:t>Execute Powershell Script in a target Powershell endpoint as embedded task or a custom task </a:t>
            </a:r>
          </a:p>
          <a:p>
            <a:endParaRPr lang="en-IT" sz="1400" dirty="0">
              <a:latin typeface="+mn-lt"/>
            </a:endParaRPr>
          </a:p>
          <a:p>
            <a:r>
              <a:rPr lang="en-IT" sz="1400" dirty="0">
                <a:latin typeface="+mn-lt"/>
              </a:rPr>
              <a:t>Requirements:</a:t>
            </a:r>
          </a:p>
          <a:p>
            <a:pPr marL="285750" indent="-285750">
              <a:buFont typeface="Arial" panose="020B0604020202020204" pitchFamily="34" charset="0"/>
              <a:buChar char="•"/>
            </a:pPr>
            <a:r>
              <a:rPr lang="en-GB" sz="1400" dirty="0">
                <a:latin typeface="+mn-lt"/>
              </a:rPr>
              <a:t>The endpoint is reachable through </a:t>
            </a:r>
            <a:r>
              <a:rPr lang="en-GB" sz="1400" dirty="0" err="1">
                <a:latin typeface="+mn-lt"/>
              </a:rPr>
              <a:t>Intersight</a:t>
            </a:r>
            <a:r>
              <a:rPr lang="en-GB" sz="1400" dirty="0">
                <a:latin typeface="+mn-lt"/>
              </a:rPr>
              <a:t> Assist</a:t>
            </a:r>
          </a:p>
          <a:p>
            <a:pPr marL="285750" indent="-285750">
              <a:buFont typeface="Arial" panose="020B0604020202020204" pitchFamily="34" charset="0"/>
              <a:buChar char="•"/>
            </a:pPr>
            <a:r>
              <a:rPr lang="en-GB" sz="1400" dirty="0">
                <a:latin typeface="+mn-lt"/>
              </a:rPr>
              <a:t>The endpoint target is in the </a:t>
            </a:r>
            <a:r>
              <a:rPr lang="en-GB" sz="1400" b="1" dirty="0">
                <a:latin typeface="+mn-lt"/>
              </a:rPr>
              <a:t>Connected state</a:t>
            </a:r>
            <a:endParaRPr lang="en-GB" sz="1400" dirty="0">
              <a:latin typeface="+mn-lt"/>
            </a:endParaRPr>
          </a:p>
          <a:p>
            <a:pPr marL="285750" indent="-285750">
              <a:buFont typeface="Arial" panose="020B0604020202020204" pitchFamily="34" charset="0"/>
              <a:buChar char="•"/>
            </a:pPr>
            <a:r>
              <a:rPr lang="en-GB" sz="1400" dirty="0">
                <a:latin typeface="+mn-lt"/>
              </a:rPr>
              <a:t>PowerShell Remoting is enabled on the target endpoint to allow the endpoint to receive PowerShell remote commands</a:t>
            </a:r>
          </a:p>
          <a:p>
            <a:pPr marL="285750" indent="-285750">
              <a:buFont typeface="Arial" panose="020B0604020202020204" pitchFamily="34" charset="0"/>
              <a:buChar char="•"/>
            </a:pPr>
            <a:r>
              <a:rPr lang="en-GB" sz="1400" dirty="0">
                <a:latin typeface="+mn-lt"/>
              </a:rPr>
              <a:t>As of March 2022, we only support </a:t>
            </a:r>
            <a:r>
              <a:rPr lang="en-GB" sz="1400" dirty="0" err="1">
                <a:latin typeface="+mn-lt"/>
              </a:rPr>
              <a:t>WinRM</a:t>
            </a:r>
            <a:r>
              <a:rPr lang="en-GB" sz="1400" dirty="0">
                <a:latin typeface="+mn-lt"/>
              </a:rPr>
              <a:t> and Windows </a:t>
            </a:r>
            <a:r>
              <a:rPr lang="en-GB" sz="1400" dirty="0" err="1">
                <a:latin typeface="+mn-lt"/>
              </a:rPr>
              <a:t>Powershell</a:t>
            </a:r>
            <a:r>
              <a:rPr lang="en-GB" sz="1400" dirty="0">
                <a:latin typeface="+mn-lt"/>
              </a:rPr>
              <a:t> Endpoint. SSH remoting is not supported</a:t>
            </a:r>
          </a:p>
          <a:p>
            <a:pPr marL="285750" indent="-285750">
              <a:buFont typeface="Arial" panose="020B0604020202020204" pitchFamily="34" charset="0"/>
              <a:buChar char="•"/>
            </a:pPr>
            <a:endParaRPr lang="en-GB" sz="1400" dirty="0">
              <a:latin typeface="+mn-lt"/>
            </a:endParaRPr>
          </a:p>
          <a:p>
            <a:r>
              <a:rPr lang="en-GB" sz="1400" dirty="0">
                <a:latin typeface="+mn-lt"/>
              </a:rPr>
              <a:t>Documentation:</a:t>
            </a:r>
          </a:p>
          <a:p>
            <a:r>
              <a:rPr lang="en-GB" sz="1400" dirty="0">
                <a:latin typeface="+mn-lt"/>
                <a:hlinkClick r:id="rId3"/>
              </a:rPr>
              <a:t>https://intersight.com/help/saas/resources/Executor_PowerShell#using_the_executor_powershell_script_embedded_task</a:t>
            </a:r>
            <a:endParaRPr lang="en-GB" sz="1400" dirty="0">
              <a:latin typeface="+mn-lt"/>
            </a:endParaRPr>
          </a:p>
          <a:p>
            <a:endParaRPr lang="en-GB" sz="1400" dirty="0">
              <a:latin typeface="+mn-lt"/>
            </a:endParaRPr>
          </a:p>
        </p:txBody>
      </p:sp>
    </p:spTree>
    <p:extLst>
      <p:ext uri="{BB962C8B-B14F-4D97-AF65-F5344CB8AC3E}">
        <p14:creationId xmlns:p14="http://schemas.microsoft.com/office/powerpoint/2010/main" val="4865037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AFD0-07F4-DC41-A8DC-B70D58CB616A}"/>
              </a:ext>
            </a:extLst>
          </p:cNvPr>
          <p:cNvSpPr>
            <a:spLocks noGrp="1"/>
          </p:cNvSpPr>
          <p:nvPr>
            <p:ph type="title"/>
          </p:nvPr>
        </p:nvSpPr>
        <p:spPr/>
        <p:txBody>
          <a:bodyPr/>
          <a:lstStyle/>
          <a:p>
            <a:r>
              <a:rPr lang="en-IT" dirty="0"/>
              <a:t>Claim a Powershell Endpoint</a:t>
            </a:r>
            <a:br>
              <a:rPr lang="en-IT" dirty="0"/>
            </a:br>
            <a:r>
              <a:rPr lang="en-IT" sz="1800" dirty="0"/>
              <a:t>Endpoint Configuration – Create an SSL certificate and WinRM HTTPS Listener</a:t>
            </a:r>
            <a:endParaRPr lang="en-IT" dirty="0"/>
          </a:p>
        </p:txBody>
      </p:sp>
      <p:sp>
        <p:nvSpPr>
          <p:cNvPr id="5" name="TextBox 4">
            <a:extLst>
              <a:ext uri="{FF2B5EF4-FFF2-40B4-BE49-F238E27FC236}">
                <a16:creationId xmlns:a16="http://schemas.microsoft.com/office/drawing/2014/main" id="{94081C55-9F33-C24A-A302-D1BE00410A26}"/>
              </a:ext>
            </a:extLst>
          </p:cNvPr>
          <p:cNvSpPr txBox="1"/>
          <p:nvPr/>
        </p:nvSpPr>
        <p:spPr>
          <a:xfrm>
            <a:off x="437766" y="1153036"/>
            <a:ext cx="8245309" cy="2246769"/>
          </a:xfrm>
          <a:prstGeom prst="rect">
            <a:avLst/>
          </a:prstGeom>
          <a:noFill/>
        </p:spPr>
        <p:txBody>
          <a:bodyPr wrap="square" rtlCol="0">
            <a:spAutoFit/>
          </a:bodyPr>
          <a:lstStyle/>
          <a:p>
            <a:r>
              <a:rPr lang="en-IT" sz="1400">
                <a:latin typeface="+mn-lt"/>
              </a:rPr>
              <a:t>On the target endpoint, open a “Command Prompt” with Administrator privileges.</a:t>
            </a:r>
          </a:p>
          <a:p>
            <a:endParaRPr lang="en-IT" sz="1400">
              <a:latin typeface="+mn-lt"/>
            </a:endParaRPr>
          </a:p>
          <a:p>
            <a:r>
              <a:rPr lang="en-IT" sz="1400">
                <a:latin typeface="+mn-lt"/>
              </a:rPr>
              <a:t>Create a new self-signed certificate and take note of the result </a:t>
            </a:r>
            <a:r>
              <a:rPr lang="en-IT" sz="1400" b="1">
                <a:latin typeface="+mn-lt"/>
              </a:rPr>
              <a:t>Thumbprint</a:t>
            </a:r>
            <a:r>
              <a:rPr lang="en-IT" sz="1400">
                <a:latin typeface="+mn-lt"/>
              </a:rPr>
              <a:t>.</a:t>
            </a:r>
          </a:p>
          <a:p>
            <a:r>
              <a:rPr lang="en-IT" sz="1400">
                <a:latin typeface="+mn-lt"/>
              </a:rPr>
              <a:t>Replace the placeholder below with your host DNS name or host IP:</a:t>
            </a:r>
          </a:p>
          <a:p>
            <a:endParaRPr lang="en-IT" sz="1400">
              <a:latin typeface="+mn-lt"/>
            </a:endParaRPr>
          </a:p>
          <a:p>
            <a:r>
              <a:rPr lang="en-GB" sz="1100">
                <a:latin typeface="Courier New" panose="02070309020205020404" pitchFamily="49" charset="0"/>
                <a:cs typeface="Courier New" panose="02070309020205020404" pitchFamily="49" charset="0"/>
              </a:rPr>
              <a:t>New-</a:t>
            </a:r>
            <a:r>
              <a:rPr lang="en-GB" sz="1100" err="1">
                <a:latin typeface="Courier New" panose="02070309020205020404" pitchFamily="49" charset="0"/>
                <a:cs typeface="Courier New" panose="02070309020205020404" pitchFamily="49" charset="0"/>
              </a:rPr>
              <a:t>SelfSignedCertificate</a:t>
            </a:r>
            <a:r>
              <a:rPr lang="en-GB" sz="1100">
                <a:latin typeface="Courier New" panose="02070309020205020404" pitchFamily="49" charset="0"/>
                <a:cs typeface="Courier New" panose="02070309020205020404" pitchFamily="49" charset="0"/>
              </a:rPr>
              <a:t> -</a:t>
            </a:r>
            <a:r>
              <a:rPr lang="en-GB" sz="1100" err="1">
                <a:latin typeface="Courier New" panose="02070309020205020404" pitchFamily="49" charset="0"/>
                <a:cs typeface="Courier New" panose="02070309020205020404" pitchFamily="49" charset="0"/>
              </a:rPr>
              <a:t>DnsName</a:t>
            </a:r>
            <a:r>
              <a:rPr lang="en-GB" sz="1100">
                <a:latin typeface="Courier New" panose="02070309020205020404" pitchFamily="49" charset="0"/>
                <a:cs typeface="Courier New" panose="02070309020205020404" pitchFamily="49" charset="0"/>
              </a:rPr>
              <a:t> &lt;IP or DNS name&gt; -</a:t>
            </a:r>
            <a:r>
              <a:rPr lang="en-GB" sz="1100" err="1">
                <a:latin typeface="Courier New" panose="02070309020205020404" pitchFamily="49" charset="0"/>
                <a:cs typeface="Courier New" panose="02070309020205020404" pitchFamily="49" charset="0"/>
              </a:rPr>
              <a:t>CertStoreLocation</a:t>
            </a:r>
            <a:r>
              <a:rPr lang="en-GB" sz="1100">
                <a:latin typeface="Courier New" panose="02070309020205020404" pitchFamily="49" charset="0"/>
                <a:cs typeface="Courier New" panose="02070309020205020404" pitchFamily="49" charset="0"/>
              </a:rPr>
              <a:t> Cert:\</a:t>
            </a:r>
            <a:r>
              <a:rPr lang="en-GB" sz="1100" err="1">
                <a:latin typeface="Courier New" panose="02070309020205020404" pitchFamily="49" charset="0"/>
                <a:cs typeface="Courier New" panose="02070309020205020404" pitchFamily="49" charset="0"/>
              </a:rPr>
              <a:t>LocalMachine</a:t>
            </a:r>
            <a:r>
              <a:rPr lang="en-GB" sz="1100">
                <a:latin typeface="Courier New" panose="02070309020205020404" pitchFamily="49" charset="0"/>
                <a:cs typeface="Courier New" panose="02070309020205020404" pitchFamily="49" charset="0"/>
              </a:rPr>
              <a:t>\My</a:t>
            </a:r>
          </a:p>
          <a:p>
            <a:endParaRPr lang="en-GB" sz="1200">
              <a:latin typeface="Courier New" panose="02070309020205020404" pitchFamily="49" charset="0"/>
              <a:cs typeface="Courier New" panose="02070309020205020404" pitchFamily="49" charset="0"/>
            </a:endParaRPr>
          </a:p>
          <a:p>
            <a:r>
              <a:rPr lang="en-IT" sz="1400">
                <a:latin typeface="+mn-lt"/>
                <a:cs typeface="Courier New" panose="02070309020205020404" pitchFamily="49" charset="0"/>
              </a:rPr>
              <a:t>Create a WinRM HTTPS listener. Fill in with your IP or DNS name and the certificate </a:t>
            </a:r>
            <a:r>
              <a:rPr lang="en-IT" sz="1400" b="1">
                <a:latin typeface="+mn-lt"/>
                <a:cs typeface="Courier New" panose="02070309020205020404" pitchFamily="49" charset="0"/>
              </a:rPr>
              <a:t>Thumbprint:</a:t>
            </a:r>
          </a:p>
          <a:p>
            <a:endParaRPr lang="en-GB" sz="1100">
              <a:latin typeface="Courier New" panose="02070309020205020404" pitchFamily="49" charset="0"/>
              <a:cs typeface="Courier New" panose="02070309020205020404" pitchFamily="49" charset="0"/>
            </a:endParaRPr>
          </a:p>
          <a:p>
            <a:r>
              <a:rPr lang="en-GB" sz="1100" err="1">
                <a:latin typeface="Courier New" panose="02070309020205020404" pitchFamily="49" charset="0"/>
                <a:cs typeface="Courier New" panose="02070309020205020404" pitchFamily="49" charset="0"/>
              </a:rPr>
              <a:t>winrm</a:t>
            </a:r>
            <a:r>
              <a:rPr lang="en-GB" sz="1100">
                <a:latin typeface="Courier New" panose="02070309020205020404" pitchFamily="49" charset="0"/>
                <a:cs typeface="Courier New" panose="02070309020205020404" pitchFamily="49" charset="0"/>
              </a:rPr>
              <a:t> create </a:t>
            </a:r>
            <a:r>
              <a:rPr lang="en-GB" sz="1100" err="1">
                <a:latin typeface="Courier New" panose="02070309020205020404" pitchFamily="49" charset="0"/>
                <a:cs typeface="Courier New" panose="02070309020205020404" pitchFamily="49" charset="0"/>
              </a:rPr>
              <a:t>winrm</a:t>
            </a:r>
            <a:r>
              <a:rPr lang="en-GB" sz="1100">
                <a:latin typeface="Courier New" panose="02070309020205020404" pitchFamily="49" charset="0"/>
                <a:cs typeface="Courier New" panose="02070309020205020404" pitchFamily="49" charset="0"/>
              </a:rPr>
              <a:t>/config/</a:t>
            </a:r>
            <a:r>
              <a:rPr lang="en-GB" sz="1100" err="1">
                <a:latin typeface="Courier New" panose="02070309020205020404" pitchFamily="49" charset="0"/>
                <a:cs typeface="Courier New" panose="02070309020205020404" pitchFamily="49" charset="0"/>
              </a:rPr>
              <a:t>Listener?Address</a:t>
            </a:r>
            <a:r>
              <a:rPr lang="en-GB" sz="1100">
                <a:latin typeface="Courier New" panose="02070309020205020404" pitchFamily="49" charset="0"/>
                <a:cs typeface="Courier New" panose="02070309020205020404" pitchFamily="49" charset="0"/>
              </a:rPr>
              <a:t>=*+Transport=HTTPS @{Hostname=”&lt;IP or DNS name&gt;"; </a:t>
            </a:r>
            <a:r>
              <a:rPr lang="en-GB" sz="1100" err="1">
                <a:latin typeface="Courier New" panose="02070309020205020404" pitchFamily="49" charset="0"/>
                <a:cs typeface="Courier New" panose="02070309020205020404" pitchFamily="49" charset="0"/>
              </a:rPr>
              <a:t>CertificateThumbprint</a:t>
            </a:r>
            <a:r>
              <a:rPr lang="en-GB" sz="1100">
                <a:latin typeface="Courier New" panose="02070309020205020404" pitchFamily="49" charset="0"/>
                <a:cs typeface="Courier New" panose="02070309020205020404" pitchFamily="49" charset="0"/>
              </a:rPr>
              <a:t>=”&lt;Thumbprint&gt;"}</a:t>
            </a:r>
          </a:p>
        </p:txBody>
      </p:sp>
      <p:pic>
        <p:nvPicPr>
          <p:cNvPr id="6" name="Picture 5">
            <a:extLst>
              <a:ext uri="{FF2B5EF4-FFF2-40B4-BE49-F238E27FC236}">
                <a16:creationId xmlns:a16="http://schemas.microsoft.com/office/drawing/2014/main" id="{0CB1B02D-286D-6F46-ABF6-68E2624EDE35}"/>
              </a:ext>
            </a:extLst>
          </p:cNvPr>
          <p:cNvPicPr>
            <a:picLocks noChangeAspect="1"/>
          </p:cNvPicPr>
          <p:nvPr/>
        </p:nvPicPr>
        <p:blipFill>
          <a:blip r:embed="rId3"/>
          <a:stretch>
            <a:fillRect/>
          </a:stretch>
        </p:blipFill>
        <p:spPr>
          <a:xfrm>
            <a:off x="525341" y="3399805"/>
            <a:ext cx="4841790" cy="693808"/>
          </a:xfrm>
          <a:prstGeom prst="rect">
            <a:avLst/>
          </a:prstGeom>
        </p:spPr>
      </p:pic>
      <p:sp>
        <p:nvSpPr>
          <p:cNvPr id="7" name="TextBox 6">
            <a:extLst>
              <a:ext uri="{FF2B5EF4-FFF2-40B4-BE49-F238E27FC236}">
                <a16:creationId xmlns:a16="http://schemas.microsoft.com/office/drawing/2014/main" id="{7BE19F7D-9D4F-6244-9DF0-4375F3DB63D5}"/>
              </a:ext>
            </a:extLst>
          </p:cNvPr>
          <p:cNvSpPr txBox="1"/>
          <p:nvPr/>
        </p:nvSpPr>
        <p:spPr>
          <a:xfrm>
            <a:off x="437766" y="4206240"/>
            <a:ext cx="6896440" cy="477054"/>
          </a:xfrm>
          <a:prstGeom prst="rect">
            <a:avLst/>
          </a:prstGeom>
          <a:noFill/>
        </p:spPr>
        <p:txBody>
          <a:bodyPr wrap="none" rtlCol="0">
            <a:spAutoFit/>
          </a:bodyPr>
          <a:lstStyle/>
          <a:p>
            <a:r>
              <a:rPr lang="en-GB" sz="1400">
                <a:latin typeface="+mn-lt"/>
                <a:cs typeface="Courier New" panose="02070309020205020404" pitchFamily="49" charset="0"/>
              </a:rPr>
              <a:t>Force </a:t>
            </a:r>
            <a:r>
              <a:rPr lang="en-GB" sz="1400" err="1">
                <a:latin typeface="+mn-lt"/>
                <a:cs typeface="Courier New" panose="02070309020205020404" pitchFamily="49" charset="0"/>
              </a:rPr>
              <a:t>Powershell</a:t>
            </a:r>
            <a:r>
              <a:rPr lang="en-GB" sz="1400">
                <a:latin typeface="+mn-lt"/>
                <a:cs typeface="Courier New" panose="02070309020205020404" pitchFamily="49" charset="0"/>
              </a:rPr>
              <a:t> to use TLS 1.2 for web requests</a:t>
            </a:r>
          </a:p>
          <a:p>
            <a:r>
              <a:rPr lang="en-GB" sz="1100">
                <a:latin typeface="Courier New" panose="02070309020205020404" pitchFamily="49" charset="0"/>
                <a:cs typeface="Courier New" panose="02070309020205020404" pitchFamily="49" charset="0"/>
              </a:rPr>
              <a:t>[</a:t>
            </a:r>
            <a:r>
              <a:rPr lang="en-GB" sz="1100" err="1">
                <a:latin typeface="Courier New" panose="02070309020205020404" pitchFamily="49" charset="0"/>
                <a:cs typeface="Courier New" panose="02070309020205020404" pitchFamily="49" charset="0"/>
              </a:rPr>
              <a:t>Net.ServicePointManager</a:t>
            </a:r>
            <a:r>
              <a:rPr lang="en-GB" sz="1100">
                <a:latin typeface="Courier New" panose="02070309020205020404" pitchFamily="49" charset="0"/>
                <a:cs typeface="Courier New" panose="02070309020205020404" pitchFamily="49" charset="0"/>
              </a:rPr>
              <a:t>]::</a:t>
            </a:r>
            <a:r>
              <a:rPr lang="en-GB" sz="1100" err="1">
                <a:latin typeface="Courier New" panose="02070309020205020404" pitchFamily="49" charset="0"/>
                <a:cs typeface="Courier New" panose="02070309020205020404" pitchFamily="49" charset="0"/>
              </a:rPr>
              <a:t>SecurityProtocol</a:t>
            </a:r>
            <a:r>
              <a:rPr lang="en-GB" sz="1100">
                <a:latin typeface="Courier New" panose="02070309020205020404" pitchFamily="49" charset="0"/>
                <a:cs typeface="Courier New" panose="02070309020205020404" pitchFamily="49" charset="0"/>
              </a:rPr>
              <a:t> = [</a:t>
            </a:r>
            <a:r>
              <a:rPr lang="en-GB" sz="1100" err="1">
                <a:latin typeface="Courier New" panose="02070309020205020404" pitchFamily="49" charset="0"/>
                <a:cs typeface="Courier New" panose="02070309020205020404" pitchFamily="49" charset="0"/>
              </a:rPr>
              <a:t>Net.SecurityProtocolType</a:t>
            </a:r>
            <a:r>
              <a:rPr lang="en-GB" sz="1100">
                <a:latin typeface="Courier New" panose="02070309020205020404" pitchFamily="49" charset="0"/>
                <a:cs typeface="Courier New" panose="02070309020205020404" pitchFamily="49" charset="0"/>
              </a:rPr>
              <a:t>]::Tls12</a:t>
            </a:r>
          </a:p>
        </p:txBody>
      </p:sp>
    </p:spTree>
    <p:extLst>
      <p:ext uri="{BB962C8B-B14F-4D97-AF65-F5344CB8AC3E}">
        <p14:creationId xmlns:p14="http://schemas.microsoft.com/office/powerpoint/2010/main" val="21533100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AFD0-07F4-DC41-A8DC-B70D58CB616A}"/>
              </a:ext>
            </a:extLst>
          </p:cNvPr>
          <p:cNvSpPr>
            <a:spLocks noGrp="1"/>
          </p:cNvSpPr>
          <p:nvPr>
            <p:ph type="title"/>
          </p:nvPr>
        </p:nvSpPr>
        <p:spPr/>
        <p:txBody>
          <a:bodyPr/>
          <a:lstStyle/>
          <a:p>
            <a:r>
              <a:rPr lang="en-IT" dirty="0"/>
              <a:t>Claim a Powershell Endpoint</a:t>
            </a:r>
            <a:br>
              <a:rPr lang="en-IT" dirty="0"/>
            </a:br>
            <a:r>
              <a:rPr lang="en-IT" sz="1800" dirty="0"/>
              <a:t>Endpoint Configuration – Create a firewall rule to allow TCP port 5986</a:t>
            </a:r>
            <a:endParaRPr lang="en-IT" dirty="0"/>
          </a:p>
        </p:txBody>
      </p:sp>
      <p:sp>
        <p:nvSpPr>
          <p:cNvPr id="3" name="TextBox 2">
            <a:extLst>
              <a:ext uri="{FF2B5EF4-FFF2-40B4-BE49-F238E27FC236}">
                <a16:creationId xmlns:a16="http://schemas.microsoft.com/office/drawing/2014/main" id="{853AA8E8-6391-3F47-A57B-75CD545656AC}"/>
              </a:ext>
            </a:extLst>
          </p:cNvPr>
          <p:cNvSpPr txBox="1"/>
          <p:nvPr/>
        </p:nvSpPr>
        <p:spPr>
          <a:xfrm>
            <a:off x="449345" y="1308310"/>
            <a:ext cx="8420431" cy="307777"/>
          </a:xfrm>
          <a:prstGeom prst="rect">
            <a:avLst/>
          </a:prstGeom>
          <a:noFill/>
        </p:spPr>
        <p:txBody>
          <a:bodyPr wrap="square" rtlCol="0">
            <a:spAutoFit/>
          </a:bodyPr>
          <a:lstStyle/>
          <a:p>
            <a:r>
              <a:rPr lang="en-IT" sz="1400">
                <a:latin typeface="+mn-lt"/>
              </a:rPr>
              <a:t>On Windows Firewall, select </a:t>
            </a:r>
            <a:r>
              <a:rPr lang="en-IT" sz="1400" b="1">
                <a:latin typeface="+mn-lt"/>
              </a:rPr>
              <a:t>Inbound Rules </a:t>
            </a:r>
            <a:r>
              <a:rPr lang="en-IT" sz="1400">
                <a:latin typeface="+mn-lt"/>
              </a:rPr>
              <a:t>and create a </a:t>
            </a:r>
            <a:r>
              <a:rPr lang="en-IT" sz="1400" b="1">
                <a:latin typeface="+mn-lt"/>
              </a:rPr>
              <a:t>New Rule</a:t>
            </a:r>
            <a:endParaRPr lang="en-IT" sz="1400">
              <a:latin typeface="+mn-lt"/>
            </a:endParaRPr>
          </a:p>
        </p:txBody>
      </p:sp>
      <p:pic>
        <p:nvPicPr>
          <p:cNvPr id="4" name="Picture 3">
            <a:extLst>
              <a:ext uri="{FF2B5EF4-FFF2-40B4-BE49-F238E27FC236}">
                <a16:creationId xmlns:a16="http://schemas.microsoft.com/office/drawing/2014/main" id="{FBE31A7B-EAE4-E944-86C2-CEA24B2E2A15}"/>
              </a:ext>
            </a:extLst>
          </p:cNvPr>
          <p:cNvPicPr>
            <a:picLocks noChangeAspect="1"/>
          </p:cNvPicPr>
          <p:nvPr/>
        </p:nvPicPr>
        <p:blipFill>
          <a:blip r:embed="rId3"/>
          <a:stretch>
            <a:fillRect/>
          </a:stretch>
        </p:blipFill>
        <p:spPr>
          <a:xfrm>
            <a:off x="548639" y="1689125"/>
            <a:ext cx="5112689" cy="1504015"/>
          </a:xfrm>
          <a:prstGeom prst="rect">
            <a:avLst/>
          </a:prstGeom>
        </p:spPr>
      </p:pic>
      <p:sp>
        <p:nvSpPr>
          <p:cNvPr id="7" name="TextBox 6">
            <a:extLst>
              <a:ext uri="{FF2B5EF4-FFF2-40B4-BE49-F238E27FC236}">
                <a16:creationId xmlns:a16="http://schemas.microsoft.com/office/drawing/2014/main" id="{F8C9B586-EFCA-8940-A2F5-D90C3FE6D22D}"/>
              </a:ext>
            </a:extLst>
          </p:cNvPr>
          <p:cNvSpPr txBox="1"/>
          <p:nvPr/>
        </p:nvSpPr>
        <p:spPr>
          <a:xfrm>
            <a:off x="449345" y="3442914"/>
            <a:ext cx="8201674" cy="1169551"/>
          </a:xfrm>
          <a:prstGeom prst="rect">
            <a:avLst/>
          </a:prstGeom>
          <a:noFill/>
        </p:spPr>
        <p:txBody>
          <a:bodyPr wrap="square" rtlCol="0">
            <a:spAutoFit/>
          </a:bodyPr>
          <a:lstStyle/>
          <a:p>
            <a:r>
              <a:rPr lang="en-IT" sz="1400" b="1">
                <a:latin typeface="+mn-lt"/>
              </a:rPr>
              <a:t>Rule Type</a:t>
            </a:r>
            <a:r>
              <a:rPr lang="en-IT" sz="1400">
                <a:latin typeface="+mn-lt"/>
              </a:rPr>
              <a:t>: Port</a:t>
            </a:r>
          </a:p>
          <a:p>
            <a:r>
              <a:rPr lang="en-IT" sz="1400" b="1">
                <a:latin typeface="+mn-lt"/>
              </a:rPr>
              <a:t>Protocol and Ports</a:t>
            </a:r>
            <a:r>
              <a:rPr lang="en-IT" sz="1400">
                <a:latin typeface="+mn-lt"/>
              </a:rPr>
              <a:t>: TCP, Specific local ports: 5986</a:t>
            </a:r>
          </a:p>
          <a:p>
            <a:r>
              <a:rPr lang="en-IT" sz="1400" b="1">
                <a:latin typeface="+mn-lt"/>
              </a:rPr>
              <a:t>Action</a:t>
            </a:r>
            <a:r>
              <a:rPr lang="en-IT" sz="1400">
                <a:latin typeface="+mn-lt"/>
              </a:rPr>
              <a:t>: Allow the connection</a:t>
            </a:r>
          </a:p>
          <a:p>
            <a:r>
              <a:rPr lang="en-IT" sz="1400" b="1">
                <a:latin typeface="+mn-lt"/>
              </a:rPr>
              <a:t>Profile</a:t>
            </a:r>
            <a:r>
              <a:rPr lang="en-IT" sz="1400">
                <a:latin typeface="+mn-lt"/>
              </a:rPr>
              <a:t>: select all that apply</a:t>
            </a:r>
          </a:p>
          <a:p>
            <a:r>
              <a:rPr lang="en-IT" sz="1400" b="1">
                <a:latin typeface="+mn-lt"/>
              </a:rPr>
              <a:t>Name</a:t>
            </a:r>
            <a:r>
              <a:rPr lang="en-IT" sz="1400">
                <a:latin typeface="+mn-lt"/>
              </a:rPr>
              <a:t>: Allow HTTPS Powershell</a:t>
            </a:r>
          </a:p>
        </p:txBody>
      </p:sp>
    </p:spTree>
    <p:extLst>
      <p:ext uri="{BB962C8B-B14F-4D97-AF65-F5344CB8AC3E}">
        <p14:creationId xmlns:p14="http://schemas.microsoft.com/office/powerpoint/2010/main" val="4223212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05C1-9B8A-2949-8233-C765633A5C6D}"/>
              </a:ext>
            </a:extLst>
          </p:cNvPr>
          <p:cNvSpPr>
            <a:spLocks noGrp="1"/>
          </p:cNvSpPr>
          <p:nvPr>
            <p:ph type="title"/>
          </p:nvPr>
        </p:nvSpPr>
        <p:spPr/>
        <p:txBody>
          <a:bodyPr/>
          <a:lstStyle/>
          <a:p>
            <a:r>
              <a:rPr lang="en-IT" dirty="0"/>
              <a:t>Create a Custom Data Type</a:t>
            </a:r>
          </a:p>
        </p:txBody>
      </p:sp>
      <p:sp>
        <p:nvSpPr>
          <p:cNvPr id="5" name="TextBox 4">
            <a:extLst>
              <a:ext uri="{FF2B5EF4-FFF2-40B4-BE49-F238E27FC236}">
                <a16:creationId xmlns:a16="http://schemas.microsoft.com/office/drawing/2014/main" id="{D40989FE-5972-134B-9800-A324E0076F95}"/>
              </a:ext>
            </a:extLst>
          </p:cNvPr>
          <p:cNvSpPr txBox="1"/>
          <p:nvPr/>
        </p:nvSpPr>
        <p:spPr>
          <a:xfrm>
            <a:off x="5430033" y="1728591"/>
            <a:ext cx="3353221" cy="2031325"/>
          </a:xfrm>
          <a:prstGeom prst="rect">
            <a:avLst/>
          </a:prstGeom>
          <a:noFill/>
        </p:spPr>
        <p:txBody>
          <a:bodyPr wrap="square" rtlCol="0">
            <a:spAutoFit/>
          </a:bodyPr>
          <a:lstStyle/>
          <a:p>
            <a:r>
              <a:rPr lang="en-IT" sz="1400">
                <a:latin typeface="+mn-lt"/>
              </a:rPr>
              <a:t>The second input will be the units we want to use for the temperature (</a:t>
            </a:r>
            <a:r>
              <a:rPr lang="en-IT" sz="1400" b="1">
                <a:latin typeface="+mn-lt"/>
              </a:rPr>
              <a:t>Units</a:t>
            </a:r>
            <a:r>
              <a:rPr lang="en-IT" sz="1400">
                <a:latin typeface="+mn-lt"/>
              </a:rPr>
              <a:t>)</a:t>
            </a:r>
          </a:p>
          <a:p>
            <a:endParaRPr lang="en-IT" sz="1400">
              <a:latin typeface="+mn-lt"/>
            </a:endParaRPr>
          </a:p>
          <a:p>
            <a:r>
              <a:rPr lang="en-IT" sz="1400">
                <a:latin typeface="+mn-lt"/>
              </a:rPr>
              <a:t>Type is ‘String’.</a:t>
            </a:r>
          </a:p>
          <a:p>
            <a:r>
              <a:rPr lang="en-IT" sz="1400">
                <a:latin typeface="+mn-lt"/>
              </a:rPr>
              <a:t>As units can be either ‘metric’ or ‘imperial’ we enforce validation with a regex. Any other value will be invalid.</a:t>
            </a:r>
          </a:p>
          <a:p>
            <a:endParaRPr lang="en-IT" sz="1400">
              <a:latin typeface="+mn-lt"/>
            </a:endParaRPr>
          </a:p>
          <a:p>
            <a:r>
              <a:rPr lang="en-IT" sz="1400">
                <a:latin typeface="+mn-lt"/>
              </a:rPr>
              <a:t>Marked as ‘Required’</a:t>
            </a:r>
          </a:p>
        </p:txBody>
      </p:sp>
      <p:pic>
        <p:nvPicPr>
          <p:cNvPr id="6" name="Picture 5">
            <a:extLst>
              <a:ext uri="{FF2B5EF4-FFF2-40B4-BE49-F238E27FC236}">
                <a16:creationId xmlns:a16="http://schemas.microsoft.com/office/drawing/2014/main" id="{2E3B7D44-1D69-A347-A1C4-1C8B1412908E}"/>
              </a:ext>
            </a:extLst>
          </p:cNvPr>
          <p:cNvPicPr>
            <a:picLocks noChangeAspect="1"/>
          </p:cNvPicPr>
          <p:nvPr/>
        </p:nvPicPr>
        <p:blipFill>
          <a:blip r:embed="rId3"/>
          <a:stretch>
            <a:fillRect/>
          </a:stretch>
        </p:blipFill>
        <p:spPr>
          <a:xfrm>
            <a:off x="569290" y="951977"/>
            <a:ext cx="4290809" cy="3682663"/>
          </a:xfrm>
          <a:prstGeom prst="rect">
            <a:avLst/>
          </a:prstGeom>
        </p:spPr>
      </p:pic>
    </p:spTree>
    <p:extLst>
      <p:ext uri="{BB962C8B-B14F-4D97-AF65-F5344CB8AC3E}">
        <p14:creationId xmlns:p14="http://schemas.microsoft.com/office/powerpoint/2010/main" val="26491570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AFD0-07F4-DC41-A8DC-B70D58CB616A}"/>
              </a:ext>
            </a:extLst>
          </p:cNvPr>
          <p:cNvSpPr>
            <a:spLocks noGrp="1"/>
          </p:cNvSpPr>
          <p:nvPr>
            <p:ph type="title"/>
          </p:nvPr>
        </p:nvSpPr>
        <p:spPr/>
        <p:txBody>
          <a:bodyPr/>
          <a:lstStyle/>
          <a:p>
            <a:r>
              <a:rPr lang="en-IT" dirty="0"/>
              <a:t>Claim a Powershell Endpoint</a:t>
            </a:r>
            <a:br>
              <a:rPr lang="en-IT" dirty="0"/>
            </a:br>
            <a:r>
              <a:rPr lang="en-IT" sz="1800" dirty="0"/>
              <a:t>Endpoint Configuration – Create a firewall rule to allow TCP port 5986</a:t>
            </a:r>
            <a:endParaRPr lang="en-IT" dirty="0"/>
          </a:p>
        </p:txBody>
      </p:sp>
      <p:sp>
        <p:nvSpPr>
          <p:cNvPr id="3" name="TextBox 2">
            <a:extLst>
              <a:ext uri="{FF2B5EF4-FFF2-40B4-BE49-F238E27FC236}">
                <a16:creationId xmlns:a16="http://schemas.microsoft.com/office/drawing/2014/main" id="{853AA8E8-6391-3F47-A57B-75CD545656AC}"/>
              </a:ext>
            </a:extLst>
          </p:cNvPr>
          <p:cNvSpPr txBox="1"/>
          <p:nvPr/>
        </p:nvSpPr>
        <p:spPr>
          <a:xfrm>
            <a:off x="437766" y="1642265"/>
            <a:ext cx="8420431" cy="1169551"/>
          </a:xfrm>
          <a:prstGeom prst="rect">
            <a:avLst/>
          </a:prstGeom>
          <a:noFill/>
        </p:spPr>
        <p:txBody>
          <a:bodyPr wrap="square" rtlCol="0">
            <a:spAutoFit/>
          </a:bodyPr>
          <a:lstStyle/>
          <a:p>
            <a:r>
              <a:rPr lang="en-IT" sz="1400">
                <a:latin typeface="+mn-lt"/>
              </a:rPr>
              <a:t>Create a powershell script (example: intersight.ps1), taking the content from:</a:t>
            </a:r>
          </a:p>
          <a:p>
            <a:r>
              <a:rPr lang="en-GB" sz="1400">
                <a:latin typeface="+mn-lt"/>
                <a:hlinkClick r:id="rId3"/>
              </a:rPr>
              <a:t>https://intersight.com/help/saas/resources/Executor_PowerShell</a:t>
            </a:r>
            <a:endParaRPr lang="en-GB" sz="1400">
              <a:latin typeface="+mn-lt"/>
            </a:endParaRPr>
          </a:p>
          <a:p>
            <a:endParaRPr lang="en-GB" sz="1400">
              <a:latin typeface="+mn-lt"/>
            </a:endParaRPr>
          </a:p>
          <a:p>
            <a:r>
              <a:rPr lang="en-IT" sz="1400">
                <a:latin typeface="+mn-lt"/>
              </a:rPr>
              <a:t>This script will check everything is right and will create the required configuration if something is missing.</a:t>
            </a:r>
          </a:p>
          <a:p>
            <a:r>
              <a:rPr lang="en-IT" sz="1400">
                <a:latin typeface="+mn-lt"/>
              </a:rPr>
              <a:t>Execute Powershell script in the endpoint, using the </a:t>
            </a:r>
            <a:r>
              <a:rPr lang="en-IT" sz="1400" b="1">
                <a:latin typeface="+mn-lt"/>
              </a:rPr>
              <a:t>Powershell </a:t>
            </a:r>
            <a:r>
              <a:rPr lang="en-IT" sz="1400">
                <a:latin typeface="+mn-lt"/>
              </a:rPr>
              <a:t>command line</a:t>
            </a:r>
          </a:p>
        </p:txBody>
      </p:sp>
      <p:pic>
        <p:nvPicPr>
          <p:cNvPr id="6" name="Picture 5">
            <a:extLst>
              <a:ext uri="{FF2B5EF4-FFF2-40B4-BE49-F238E27FC236}">
                <a16:creationId xmlns:a16="http://schemas.microsoft.com/office/drawing/2014/main" id="{86282BAB-222C-934D-8723-471DC4634286}"/>
              </a:ext>
            </a:extLst>
          </p:cNvPr>
          <p:cNvPicPr>
            <a:picLocks noChangeAspect="1"/>
          </p:cNvPicPr>
          <p:nvPr/>
        </p:nvPicPr>
        <p:blipFill>
          <a:blip r:embed="rId4"/>
          <a:stretch>
            <a:fillRect/>
          </a:stretch>
        </p:blipFill>
        <p:spPr>
          <a:xfrm>
            <a:off x="497359" y="3011266"/>
            <a:ext cx="5549900" cy="812800"/>
          </a:xfrm>
          <a:prstGeom prst="rect">
            <a:avLst/>
          </a:prstGeom>
        </p:spPr>
      </p:pic>
    </p:spTree>
    <p:extLst>
      <p:ext uri="{BB962C8B-B14F-4D97-AF65-F5344CB8AC3E}">
        <p14:creationId xmlns:p14="http://schemas.microsoft.com/office/powerpoint/2010/main" val="11598187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AFD0-07F4-DC41-A8DC-B70D58CB616A}"/>
              </a:ext>
            </a:extLst>
          </p:cNvPr>
          <p:cNvSpPr>
            <a:spLocks noGrp="1"/>
          </p:cNvSpPr>
          <p:nvPr>
            <p:ph type="title"/>
          </p:nvPr>
        </p:nvSpPr>
        <p:spPr/>
        <p:txBody>
          <a:bodyPr/>
          <a:lstStyle/>
          <a:p>
            <a:r>
              <a:rPr lang="en-IT" dirty="0"/>
              <a:t>Claim a Powershell Endpoint</a:t>
            </a:r>
            <a:br>
              <a:rPr lang="en-IT" dirty="0"/>
            </a:br>
            <a:r>
              <a:rPr lang="en-IT" sz="1800" dirty="0"/>
              <a:t>Intersight Configuration – Claim the target</a:t>
            </a:r>
            <a:endParaRPr lang="en-IT" dirty="0"/>
          </a:p>
        </p:txBody>
      </p:sp>
      <p:pic>
        <p:nvPicPr>
          <p:cNvPr id="7" name="Picture 6">
            <a:extLst>
              <a:ext uri="{FF2B5EF4-FFF2-40B4-BE49-F238E27FC236}">
                <a16:creationId xmlns:a16="http://schemas.microsoft.com/office/drawing/2014/main" id="{005B368B-EFE8-BB41-9ACB-963692ADB9A3}"/>
              </a:ext>
            </a:extLst>
          </p:cNvPr>
          <p:cNvPicPr>
            <a:picLocks noChangeAspect="1"/>
          </p:cNvPicPr>
          <p:nvPr/>
        </p:nvPicPr>
        <p:blipFill>
          <a:blip r:embed="rId3"/>
          <a:stretch>
            <a:fillRect/>
          </a:stretch>
        </p:blipFill>
        <p:spPr>
          <a:xfrm>
            <a:off x="525374" y="1224776"/>
            <a:ext cx="3274587" cy="2239614"/>
          </a:xfrm>
          <a:prstGeom prst="rect">
            <a:avLst/>
          </a:prstGeom>
        </p:spPr>
      </p:pic>
      <p:pic>
        <p:nvPicPr>
          <p:cNvPr id="9" name="Picture 8">
            <a:extLst>
              <a:ext uri="{FF2B5EF4-FFF2-40B4-BE49-F238E27FC236}">
                <a16:creationId xmlns:a16="http://schemas.microsoft.com/office/drawing/2014/main" id="{E6E37197-7194-1641-9B67-48C7433E83CF}"/>
              </a:ext>
            </a:extLst>
          </p:cNvPr>
          <p:cNvPicPr>
            <a:picLocks noChangeAspect="1"/>
          </p:cNvPicPr>
          <p:nvPr/>
        </p:nvPicPr>
        <p:blipFill>
          <a:blip r:embed="rId4"/>
          <a:stretch>
            <a:fillRect/>
          </a:stretch>
        </p:blipFill>
        <p:spPr>
          <a:xfrm>
            <a:off x="3860192" y="1234398"/>
            <a:ext cx="4294642" cy="2229992"/>
          </a:xfrm>
          <a:prstGeom prst="rect">
            <a:avLst/>
          </a:prstGeom>
        </p:spPr>
      </p:pic>
      <p:sp>
        <p:nvSpPr>
          <p:cNvPr id="10" name="TextBox 9">
            <a:extLst>
              <a:ext uri="{FF2B5EF4-FFF2-40B4-BE49-F238E27FC236}">
                <a16:creationId xmlns:a16="http://schemas.microsoft.com/office/drawing/2014/main" id="{6F031C6D-CD9D-0043-9162-08F1D4C9B556}"/>
              </a:ext>
            </a:extLst>
          </p:cNvPr>
          <p:cNvSpPr txBox="1"/>
          <p:nvPr/>
        </p:nvSpPr>
        <p:spPr>
          <a:xfrm>
            <a:off x="437766" y="3616016"/>
            <a:ext cx="8169156" cy="769441"/>
          </a:xfrm>
          <a:prstGeom prst="rect">
            <a:avLst/>
          </a:prstGeom>
          <a:noFill/>
        </p:spPr>
        <p:txBody>
          <a:bodyPr wrap="square" rtlCol="0">
            <a:spAutoFit/>
          </a:bodyPr>
          <a:lstStyle/>
          <a:p>
            <a:r>
              <a:rPr lang="en-IT" sz="1100">
                <a:latin typeface="+mn-lt"/>
              </a:rPr>
              <a:t>Select one </a:t>
            </a:r>
            <a:r>
              <a:rPr lang="en-IT" sz="1100" b="1">
                <a:latin typeface="+mn-lt"/>
              </a:rPr>
              <a:t>Intersight Assist </a:t>
            </a:r>
            <a:r>
              <a:rPr lang="en-IT" sz="1100">
                <a:latin typeface="+mn-lt"/>
              </a:rPr>
              <a:t>(must be able to reach the target endpoint), specify a </a:t>
            </a:r>
            <a:r>
              <a:rPr lang="en-IT" sz="1100" b="1">
                <a:latin typeface="+mn-lt"/>
              </a:rPr>
              <a:t>name</a:t>
            </a:r>
            <a:r>
              <a:rPr lang="en-IT" sz="1100">
                <a:latin typeface="+mn-lt"/>
              </a:rPr>
              <a:t>, the target </a:t>
            </a:r>
            <a:r>
              <a:rPr lang="en-IT" sz="1100" b="1">
                <a:latin typeface="+mn-lt"/>
              </a:rPr>
              <a:t>IP</a:t>
            </a:r>
            <a:r>
              <a:rPr lang="en-IT" sz="1100">
                <a:latin typeface="+mn-lt"/>
              </a:rPr>
              <a:t> or </a:t>
            </a:r>
            <a:r>
              <a:rPr lang="en-IT" sz="1100" b="1">
                <a:latin typeface="+mn-lt"/>
              </a:rPr>
              <a:t>Hostname </a:t>
            </a:r>
            <a:r>
              <a:rPr lang="en-IT" sz="1100">
                <a:latin typeface="+mn-lt"/>
              </a:rPr>
              <a:t>as well as the credentials.</a:t>
            </a:r>
          </a:p>
          <a:p>
            <a:endParaRPr lang="en-IT" sz="1100">
              <a:latin typeface="+mn-lt"/>
            </a:endParaRPr>
          </a:p>
          <a:p>
            <a:r>
              <a:rPr lang="en-IT" sz="1100">
                <a:latin typeface="+mn-lt"/>
              </a:rPr>
              <a:t>Hit </a:t>
            </a:r>
            <a:r>
              <a:rPr lang="en-IT" sz="1100" b="1">
                <a:latin typeface="+mn-lt"/>
              </a:rPr>
              <a:t>Claim.</a:t>
            </a:r>
          </a:p>
        </p:txBody>
      </p:sp>
      <p:pic>
        <p:nvPicPr>
          <p:cNvPr id="11" name="Picture 10">
            <a:extLst>
              <a:ext uri="{FF2B5EF4-FFF2-40B4-BE49-F238E27FC236}">
                <a16:creationId xmlns:a16="http://schemas.microsoft.com/office/drawing/2014/main" id="{3DCCABEA-DAC6-8448-8ED2-2CE6A96E2D33}"/>
              </a:ext>
            </a:extLst>
          </p:cNvPr>
          <p:cNvPicPr>
            <a:picLocks noChangeAspect="1"/>
          </p:cNvPicPr>
          <p:nvPr/>
        </p:nvPicPr>
        <p:blipFill>
          <a:blip r:embed="rId5"/>
          <a:stretch>
            <a:fillRect/>
          </a:stretch>
        </p:blipFill>
        <p:spPr>
          <a:xfrm>
            <a:off x="525374" y="4413385"/>
            <a:ext cx="7746242" cy="247396"/>
          </a:xfrm>
          <a:prstGeom prst="rect">
            <a:avLst/>
          </a:prstGeom>
        </p:spPr>
      </p:pic>
    </p:spTree>
    <p:extLst>
      <p:ext uri="{BB962C8B-B14F-4D97-AF65-F5344CB8AC3E}">
        <p14:creationId xmlns:p14="http://schemas.microsoft.com/office/powerpoint/2010/main" val="29467274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Powershell Custom Task 1/6</a:t>
            </a:r>
            <a:br>
              <a:rPr lang="en-IT" dirty="0"/>
            </a:br>
            <a:r>
              <a:rPr lang="en-IT" sz="1800" dirty="0"/>
              <a:t>Sample Scenario: Get the status of the specified Windows Service</a:t>
            </a:r>
          </a:p>
        </p:txBody>
      </p:sp>
      <p:pic>
        <p:nvPicPr>
          <p:cNvPr id="3" name="Picture 2">
            <a:extLst>
              <a:ext uri="{FF2B5EF4-FFF2-40B4-BE49-F238E27FC236}">
                <a16:creationId xmlns:a16="http://schemas.microsoft.com/office/drawing/2014/main" id="{2853A858-E98F-5E47-80CE-679D9C4339F5}"/>
              </a:ext>
            </a:extLst>
          </p:cNvPr>
          <p:cNvPicPr>
            <a:picLocks noChangeAspect="1"/>
          </p:cNvPicPr>
          <p:nvPr/>
        </p:nvPicPr>
        <p:blipFill>
          <a:blip r:embed="rId3"/>
          <a:stretch>
            <a:fillRect/>
          </a:stretch>
        </p:blipFill>
        <p:spPr>
          <a:xfrm>
            <a:off x="506411" y="1369490"/>
            <a:ext cx="3002429" cy="1621490"/>
          </a:xfrm>
          <a:prstGeom prst="rect">
            <a:avLst/>
          </a:prstGeom>
        </p:spPr>
      </p:pic>
      <p:sp>
        <p:nvSpPr>
          <p:cNvPr id="4" name="TextBox 3">
            <a:extLst>
              <a:ext uri="{FF2B5EF4-FFF2-40B4-BE49-F238E27FC236}">
                <a16:creationId xmlns:a16="http://schemas.microsoft.com/office/drawing/2014/main" id="{6B41EAB9-CF3D-EB41-854E-330C19A05D05}"/>
              </a:ext>
            </a:extLst>
          </p:cNvPr>
          <p:cNvSpPr txBox="1"/>
          <p:nvPr/>
        </p:nvSpPr>
        <p:spPr>
          <a:xfrm>
            <a:off x="437766" y="3114618"/>
            <a:ext cx="3071074" cy="1107996"/>
          </a:xfrm>
          <a:prstGeom prst="rect">
            <a:avLst/>
          </a:prstGeom>
          <a:noFill/>
        </p:spPr>
        <p:txBody>
          <a:bodyPr wrap="square" rtlCol="0">
            <a:spAutoFit/>
          </a:bodyPr>
          <a:lstStyle/>
          <a:p>
            <a:r>
              <a:rPr lang="en-IT" sz="1100">
                <a:latin typeface="+mn-lt"/>
              </a:rPr>
              <a:t>Drag the </a:t>
            </a:r>
            <a:r>
              <a:rPr lang="en-IT" sz="1100" b="1">
                <a:latin typeface="+mn-lt"/>
              </a:rPr>
              <a:t>Invoke Powershell Script </a:t>
            </a:r>
            <a:r>
              <a:rPr lang="en-IT" sz="1100">
                <a:latin typeface="+mn-lt"/>
              </a:rPr>
              <a:t>executor in the designer.</a:t>
            </a:r>
          </a:p>
          <a:p>
            <a:endParaRPr lang="en-IT" sz="1100" i="1">
              <a:latin typeface="+mn-lt"/>
            </a:endParaRPr>
          </a:p>
          <a:p>
            <a:r>
              <a:rPr lang="en-IT" sz="1100" i="1">
                <a:latin typeface="+mn-lt"/>
              </a:rPr>
              <a:t>Note: you can’t use more than one executor type in a single custom task. However, you can use multiple executors of the same type.</a:t>
            </a:r>
          </a:p>
        </p:txBody>
      </p:sp>
      <p:pic>
        <p:nvPicPr>
          <p:cNvPr id="5" name="Picture 4">
            <a:extLst>
              <a:ext uri="{FF2B5EF4-FFF2-40B4-BE49-F238E27FC236}">
                <a16:creationId xmlns:a16="http://schemas.microsoft.com/office/drawing/2014/main" id="{ED189CE8-1441-434F-873F-78DDBF2FD44B}"/>
              </a:ext>
            </a:extLst>
          </p:cNvPr>
          <p:cNvPicPr>
            <a:picLocks noChangeAspect="1"/>
          </p:cNvPicPr>
          <p:nvPr/>
        </p:nvPicPr>
        <p:blipFill>
          <a:blip r:embed="rId4"/>
          <a:stretch>
            <a:fillRect/>
          </a:stretch>
        </p:blipFill>
        <p:spPr>
          <a:xfrm>
            <a:off x="4158278" y="1369490"/>
            <a:ext cx="3529254" cy="1621295"/>
          </a:xfrm>
          <a:prstGeom prst="rect">
            <a:avLst/>
          </a:prstGeom>
        </p:spPr>
      </p:pic>
      <p:sp>
        <p:nvSpPr>
          <p:cNvPr id="6" name="TextBox 5">
            <a:extLst>
              <a:ext uri="{FF2B5EF4-FFF2-40B4-BE49-F238E27FC236}">
                <a16:creationId xmlns:a16="http://schemas.microsoft.com/office/drawing/2014/main" id="{11D3334A-62CB-0249-97DE-240A5C30B14B}"/>
              </a:ext>
            </a:extLst>
          </p:cNvPr>
          <p:cNvSpPr txBox="1"/>
          <p:nvPr/>
        </p:nvSpPr>
        <p:spPr>
          <a:xfrm>
            <a:off x="4158278" y="3114618"/>
            <a:ext cx="3071074" cy="261610"/>
          </a:xfrm>
          <a:prstGeom prst="rect">
            <a:avLst/>
          </a:prstGeom>
          <a:noFill/>
        </p:spPr>
        <p:txBody>
          <a:bodyPr wrap="square" rtlCol="0">
            <a:spAutoFit/>
          </a:bodyPr>
          <a:lstStyle/>
          <a:p>
            <a:r>
              <a:rPr lang="en-IT" sz="1100">
                <a:latin typeface="+mn-lt"/>
              </a:rPr>
              <a:t>Optionally, assign a name and a description</a:t>
            </a:r>
            <a:endParaRPr lang="en-IT" sz="1100" i="1">
              <a:latin typeface="+mn-lt"/>
            </a:endParaRPr>
          </a:p>
        </p:txBody>
      </p:sp>
    </p:spTree>
    <p:extLst>
      <p:ext uri="{BB962C8B-B14F-4D97-AF65-F5344CB8AC3E}">
        <p14:creationId xmlns:p14="http://schemas.microsoft.com/office/powerpoint/2010/main" val="3877588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Powershell Custom Task 2/6</a:t>
            </a:r>
            <a:br>
              <a:rPr lang="en-IT" dirty="0"/>
            </a:br>
            <a:r>
              <a:rPr lang="en-IT" sz="1800" dirty="0"/>
              <a:t>Sample Scenario: Get the status of the specified Windows Service</a:t>
            </a:r>
          </a:p>
        </p:txBody>
      </p:sp>
      <p:sp>
        <p:nvSpPr>
          <p:cNvPr id="6" name="TextBox 5">
            <a:extLst>
              <a:ext uri="{FF2B5EF4-FFF2-40B4-BE49-F238E27FC236}">
                <a16:creationId xmlns:a16="http://schemas.microsoft.com/office/drawing/2014/main" id="{11D3334A-62CB-0249-97DE-240A5C30B14B}"/>
              </a:ext>
            </a:extLst>
          </p:cNvPr>
          <p:cNvSpPr txBox="1"/>
          <p:nvPr/>
        </p:nvSpPr>
        <p:spPr>
          <a:xfrm>
            <a:off x="4827845" y="2287825"/>
            <a:ext cx="3071074" cy="938719"/>
          </a:xfrm>
          <a:prstGeom prst="rect">
            <a:avLst/>
          </a:prstGeom>
          <a:noFill/>
        </p:spPr>
        <p:txBody>
          <a:bodyPr wrap="square" rtlCol="0">
            <a:spAutoFit/>
          </a:bodyPr>
          <a:lstStyle/>
          <a:p>
            <a:r>
              <a:rPr lang="en-IT" sz="1100">
                <a:latin typeface="+mn-lt"/>
              </a:rPr>
              <a:t>Click </a:t>
            </a:r>
            <a:r>
              <a:rPr lang="en-IT" sz="1100" b="1">
                <a:latin typeface="+mn-lt"/>
              </a:rPr>
              <a:t>Properties</a:t>
            </a:r>
            <a:r>
              <a:rPr lang="en-IT" sz="1100">
                <a:latin typeface="+mn-lt"/>
              </a:rPr>
              <a:t> to access the </a:t>
            </a:r>
            <a:r>
              <a:rPr lang="en-IT" sz="1100" b="1">
                <a:latin typeface="+mn-lt"/>
              </a:rPr>
              <a:t>General</a:t>
            </a:r>
            <a:r>
              <a:rPr lang="en-IT" sz="1100">
                <a:latin typeface="+mn-lt"/>
              </a:rPr>
              <a:t> custom task properties.</a:t>
            </a:r>
          </a:p>
          <a:p>
            <a:endParaRPr lang="en-IT" sz="1100" i="1">
              <a:latin typeface="+mn-lt"/>
            </a:endParaRPr>
          </a:p>
          <a:p>
            <a:r>
              <a:rPr lang="en-IT" sz="1100">
                <a:latin typeface="+mn-lt"/>
              </a:rPr>
              <a:t>Select an </a:t>
            </a:r>
            <a:r>
              <a:rPr lang="en-IT" sz="1100" b="1">
                <a:latin typeface="+mn-lt"/>
              </a:rPr>
              <a:t>Organization</a:t>
            </a:r>
            <a:r>
              <a:rPr lang="en-IT" sz="1100">
                <a:latin typeface="+mn-lt"/>
              </a:rPr>
              <a:t>, assign a </a:t>
            </a:r>
            <a:r>
              <a:rPr lang="en-IT" sz="1100" b="1">
                <a:latin typeface="+mn-lt"/>
              </a:rPr>
              <a:t>Display Name</a:t>
            </a:r>
            <a:r>
              <a:rPr lang="en-IT" sz="1100">
                <a:latin typeface="+mn-lt"/>
              </a:rPr>
              <a:t>, a </a:t>
            </a:r>
            <a:r>
              <a:rPr lang="en-IT" sz="1100" b="1">
                <a:latin typeface="+mn-lt"/>
              </a:rPr>
              <a:t>Reference Name</a:t>
            </a:r>
            <a:r>
              <a:rPr lang="en-IT" sz="1100">
                <a:latin typeface="+mn-lt"/>
              </a:rPr>
              <a:t> and a </a:t>
            </a:r>
            <a:r>
              <a:rPr lang="en-IT" sz="1100" b="1">
                <a:latin typeface="+mn-lt"/>
              </a:rPr>
              <a:t>Description </a:t>
            </a:r>
            <a:r>
              <a:rPr lang="en-IT" sz="1100">
                <a:latin typeface="+mn-lt"/>
              </a:rPr>
              <a:t>(optional)</a:t>
            </a:r>
          </a:p>
        </p:txBody>
      </p:sp>
      <p:pic>
        <p:nvPicPr>
          <p:cNvPr id="7" name="Picture 6">
            <a:extLst>
              <a:ext uri="{FF2B5EF4-FFF2-40B4-BE49-F238E27FC236}">
                <a16:creationId xmlns:a16="http://schemas.microsoft.com/office/drawing/2014/main" id="{BE0FEB8D-54D1-F646-9510-39F95900BFCC}"/>
              </a:ext>
            </a:extLst>
          </p:cNvPr>
          <p:cNvPicPr>
            <a:picLocks noChangeAspect="1"/>
          </p:cNvPicPr>
          <p:nvPr/>
        </p:nvPicPr>
        <p:blipFill>
          <a:blip r:embed="rId3"/>
          <a:stretch>
            <a:fillRect/>
          </a:stretch>
        </p:blipFill>
        <p:spPr>
          <a:xfrm>
            <a:off x="544060" y="1108778"/>
            <a:ext cx="3772097" cy="3183974"/>
          </a:xfrm>
          <a:prstGeom prst="rect">
            <a:avLst/>
          </a:prstGeom>
        </p:spPr>
      </p:pic>
    </p:spTree>
    <p:extLst>
      <p:ext uri="{BB962C8B-B14F-4D97-AF65-F5344CB8AC3E}">
        <p14:creationId xmlns:p14="http://schemas.microsoft.com/office/powerpoint/2010/main" val="35592203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Powershell Custom Task 3/6</a:t>
            </a:r>
            <a:br>
              <a:rPr lang="en-IT" dirty="0"/>
            </a:br>
            <a:r>
              <a:rPr lang="en-IT" sz="1800" dirty="0"/>
              <a:t>Sample Scenario: Get the status of the specified Windows Service</a:t>
            </a:r>
          </a:p>
        </p:txBody>
      </p:sp>
      <p:sp>
        <p:nvSpPr>
          <p:cNvPr id="6" name="TextBox 5">
            <a:extLst>
              <a:ext uri="{FF2B5EF4-FFF2-40B4-BE49-F238E27FC236}">
                <a16:creationId xmlns:a16="http://schemas.microsoft.com/office/drawing/2014/main" id="{11D3334A-62CB-0249-97DE-240A5C30B14B}"/>
              </a:ext>
            </a:extLst>
          </p:cNvPr>
          <p:cNvSpPr txBox="1"/>
          <p:nvPr/>
        </p:nvSpPr>
        <p:spPr>
          <a:xfrm>
            <a:off x="509844" y="3069861"/>
            <a:ext cx="4163757" cy="1615827"/>
          </a:xfrm>
          <a:prstGeom prst="rect">
            <a:avLst/>
          </a:prstGeom>
          <a:noFill/>
        </p:spPr>
        <p:txBody>
          <a:bodyPr wrap="square" rtlCol="0">
            <a:spAutoFit/>
          </a:bodyPr>
          <a:lstStyle/>
          <a:p>
            <a:r>
              <a:rPr lang="en-IT" sz="1100">
                <a:latin typeface="+mn-lt"/>
              </a:rPr>
              <a:t>Create a </a:t>
            </a:r>
            <a:r>
              <a:rPr lang="en-IT" sz="1100" b="1">
                <a:latin typeface="+mn-lt"/>
              </a:rPr>
              <a:t>Task Input.</a:t>
            </a:r>
          </a:p>
          <a:p>
            <a:r>
              <a:rPr lang="en-GB" sz="1100">
                <a:latin typeface="+mn-lt"/>
              </a:rPr>
              <a:t>T</a:t>
            </a:r>
            <a:r>
              <a:rPr lang="en-IT" sz="1100">
                <a:latin typeface="+mn-lt"/>
              </a:rPr>
              <a:t>his will be a required input for the custom task representing the name of the service you want to get the status for.</a:t>
            </a:r>
          </a:p>
          <a:p>
            <a:endParaRPr lang="en-IT" sz="1100">
              <a:latin typeface="+mn-lt"/>
            </a:endParaRPr>
          </a:p>
          <a:p>
            <a:r>
              <a:rPr lang="en-IT" sz="1100">
                <a:latin typeface="+mn-lt"/>
              </a:rPr>
              <a:t>The </a:t>
            </a:r>
            <a:r>
              <a:rPr lang="en-IT" sz="1100" b="1">
                <a:latin typeface="+mn-lt"/>
              </a:rPr>
              <a:t>Reference Name </a:t>
            </a:r>
            <a:r>
              <a:rPr lang="en-IT" sz="1100">
                <a:latin typeface="+mn-lt"/>
              </a:rPr>
              <a:t>will be used when you reference this input in the Powershell script </a:t>
            </a:r>
          </a:p>
          <a:p>
            <a:endParaRPr lang="en-IT" sz="1100">
              <a:latin typeface="+mn-lt"/>
            </a:endParaRPr>
          </a:p>
          <a:p>
            <a:r>
              <a:rPr lang="en-IT" sz="1100" b="1">
                <a:latin typeface="+mn-lt"/>
              </a:rPr>
              <a:t>Reference Name: </a:t>
            </a:r>
            <a:r>
              <a:rPr lang="en-IT" sz="1100">
                <a:latin typeface="+mn-lt"/>
              </a:rPr>
              <a:t>servicename</a:t>
            </a:r>
          </a:p>
          <a:p>
            <a:r>
              <a:rPr lang="en-IT" sz="1100" b="1">
                <a:latin typeface="+mn-lt"/>
              </a:rPr>
              <a:t>Type: </a:t>
            </a:r>
            <a:r>
              <a:rPr lang="en-IT" sz="1100">
                <a:latin typeface="+mn-lt"/>
              </a:rPr>
              <a:t>String</a:t>
            </a:r>
          </a:p>
        </p:txBody>
      </p:sp>
      <p:pic>
        <p:nvPicPr>
          <p:cNvPr id="3" name="Picture 2">
            <a:extLst>
              <a:ext uri="{FF2B5EF4-FFF2-40B4-BE49-F238E27FC236}">
                <a16:creationId xmlns:a16="http://schemas.microsoft.com/office/drawing/2014/main" id="{201267E9-035B-5948-99F7-2501EB66FF8E}"/>
              </a:ext>
            </a:extLst>
          </p:cNvPr>
          <p:cNvPicPr>
            <a:picLocks noChangeAspect="1"/>
          </p:cNvPicPr>
          <p:nvPr/>
        </p:nvPicPr>
        <p:blipFill>
          <a:blip r:embed="rId3"/>
          <a:stretch>
            <a:fillRect/>
          </a:stretch>
        </p:blipFill>
        <p:spPr>
          <a:xfrm>
            <a:off x="566995" y="1265479"/>
            <a:ext cx="4106606" cy="1742857"/>
          </a:xfrm>
          <a:prstGeom prst="rect">
            <a:avLst/>
          </a:prstGeom>
        </p:spPr>
      </p:pic>
      <p:pic>
        <p:nvPicPr>
          <p:cNvPr id="4" name="Picture 3">
            <a:extLst>
              <a:ext uri="{FF2B5EF4-FFF2-40B4-BE49-F238E27FC236}">
                <a16:creationId xmlns:a16="http://schemas.microsoft.com/office/drawing/2014/main" id="{DA283095-B855-9648-9CAF-BF7B1C46AE2E}"/>
              </a:ext>
            </a:extLst>
          </p:cNvPr>
          <p:cNvPicPr>
            <a:picLocks noChangeAspect="1"/>
          </p:cNvPicPr>
          <p:nvPr/>
        </p:nvPicPr>
        <p:blipFill>
          <a:blip r:embed="rId4"/>
          <a:stretch>
            <a:fillRect/>
          </a:stretch>
        </p:blipFill>
        <p:spPr>
          <a:xfrm>
            <a:off x="5032185" y="1265479"/>
            <a:ext cx="3287209" cy="3377204"/>
          </a:xfrm>
          <a:prstGeom prst="rect">
            <a:avLst/>
          </a:prstGeom>
        </p:spPr>
      </p:pic>
    </p:spTree>
    <p:extLst>
      <p:ext uri="{BB962C8B-B14F-4D97-AF65-F5344CB8AC3E}">
        <p14:creationId xmlns:p14="http://schemas.microsoft.com/office/powerpoint/2010/main" val="1872963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Powershell Custom Task 4/6</a:t>
            </a:r>
            <a:br>
              <a:rPr lang="en-IT" dirty="0"/>
            </a:br>
            <a:r>
              <a:rPr lang="en-IT" sz="1800" dirty="0"/>
              <a:t>Sample Scenario: Get the status of the specified Windows Service</a:t>
            </a:r>
          </a:p>
        </p:txBody>
      </p:sp>
      <p:sp>
        <p:nvSpPr>
          <p:cNvPr id="4" name="TextBox 3">
            <a:extLst>
              <a:ext uri="{FF2B5EF4-FFF2-40B4-BE49-F238E27FC236}">
                <a16:creationId xmlns:a16="http://schemas.microsoft.com/office/drawing/2014/main" id="{6B41EAB9-CF3D-EB41-854E-330C19A05D05}"/>
              </a:ext>
            </a:extLst>
          </p:cNvPr>
          <p:cNvSpPr txBox="1"/>
          <p:nvPr/>
        </p:nvSpPr>
        <p:spPr>
          <a:xfrm>
            <a:off x="437766" y="3114618"/>
            <a:ext cx="3071074" cy="430887"/>
          </a:xfrm>
          <a:prstGeom prst="rect">
            <a:avLst/>
          </a:prstGeom>
          <a:noFill/>
        </p:spPr>
        <p:txBody>
          <a:bodyPr wrap="square" rtlCol="0">
            <a:spAutoFit/>
          </a:bodyPr>
          <a:lstStyle/>
          <a:p>
            <a:r>
              <a:rPr lang="en-IT" sz="1100" b="1">
                <a:latin typeface="+mn-lt"/>
              </a:rPr>
              <a:t>Map</a:t>
            </a:r>
            <a:r>
              <a:rPr lang="en-IT" sz="1100">
                <a:latin typeface="+mn-lt"/>
              </a:rPr>
              <a:t> a Powershell </a:t>
            </a:r>
            <a:r>
              <a:rPr lang="en-IT" sz="1100" b="1">
                <a:latin typeface="+mn-lt"/>
              </a:rPr>
              <a:t>Script</a:t>
            </a:r>
            <a:r>
              <a:rPr lang="en-IT" sz="1100">
                <a:latin typeface="+mn-lt"/>
              </a:rPr>
              <a:t> under the executor </a:t>
            </a:r>
            <a:r>
              <a:rPr lang="en-IT" sz="1100" b="1">
                <a:latin typeface="+mn-lt"/>
              </a:rPr>
              <a:t>Inputs</a:t>
            </a:r>
            <a:endParaRPr lang="en-IT" sz="1100">
              <a:latin typeface="+mn-lt"/>
            </a:endParaRPr>
          </a:p>
        </p:txBody>
      </p:sp>
      <p:pic>
        <p:nvPicPr>
          <p:cNvPr id="7" name="Picture 6">
            <a:extLst>
              <a:ext uri="{FF2B5EF4-FFF2-40B4-BE49-F238E27FC236}">
                <a16:creationId xmlns:a16="http://schemas.microsoft.com/office/drawing/2014/main" id="{6B2AED13-0FC3-E64E-8FF1-779D28B8CBBC}"/>
              </a:ext>
            </a:extLst>
          </p:cNvPr>
          <p:cNvPicPr>
            <a:picLocks noChangeAspect="1"/>
          </p:cNvPicPr>
          <p:nvPr/>
        </p:nvPicPr>
        <p:blipFill>
          <a:blip r:embed="rId3"/>
          <a:stretch>
            <a:fillRect/>
          </a:stretch>
        </p:blipFill>
        <p:spPr>
          <a:xfrm>
            <a:off x="508447" y="1313194"/>
            <a:ext cx="3461254" cy="1691659"/>
          </a:xfrm>
          <a:prstGeom prst="rect">
            <a:avLst/>
          </a:prstGeom>
        </p:spPr>
      </p:pic>
      <p:sp>
        <p:nvSpPr>
          <p:cNvPr id="9" name="TextBox 8">
            <a:extLst>
              <a:ext uri="{FF2B5EF4-FFF2-40B4-BE49-F238E27FC236}">
                <a16:creationId xmlns:a16="http://schemas.microsoft.com/office/drawing/2014/main" id="{5849AE95-B939-1C47-A881-4625F2FB0248}"/>
              </a:ext>
            </a:extLst>
          </p:cNvPr>
          <p:cNvSpPr txBox="1"/>
          <p:nvPr/>
        </p:nvSpPr>
        <p:spPr>
          <a:xfrm>
            <a:off x="4052063" y="2529842"/>
            <a:ext cx="4420173" cy="2077492"/>
          </a:xfrm>
          <a:prstGeom prst="rect">
            <a:avLst/>
          </a:prstGeom>
          <a:noFill/>
        </p:spPr>
        <p:txBody>
          <a:bodyPr wrap="square" rtlCol="0">
            <a:spAutoFit/>
          </a:bodyPr>
          <a:lstStyle/>
          <a:p>
            <a:r>
              <a:rPr lang="en-GB" sz="1050" dirty="0">
                <a:latin typeface="+mn-lt"/>
                <a:cs typeface="Courier New" panose="02070309020205020404" pitchFamily="49" charset="0"/>
              </a:rPr>
              <a:t>Write or copy a </a:t>
            </a:r>
            <a:r>
              <a:rPr lang="en-GB" sz="1050" dirty="0" err="1">
                <a:latin typeface="+mn-lt"/>
                <a:cs typeface="Courier New" panose="02070309020205020404" pitchFamily="49" charset="0"/>
              </a:rPr>
              <a:t>Powershell</a:t>
            </a:r>
            <a:r>
              <a:rPr lang="en-GB" sz="1050" dirty="0">
                <a:latin typeface="+mn-lt"/>
                <a:cs typeface="Courier New" panose="02070309020205020404" pitchFamily="49" charset="0"/>
              </a:rPr>
              <a:t> Script. In this example, it’s just a simple command that requests information on a given Windows Service.</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Get-Service {{.</a:t>
            </a:r>
            <a:r>
              <a:rPr lang="en-GB" sz="800" dirty="0" err="1">
                <a:latin typeface="Courier New" panose="02070309020205020404" pitchFamily="49" charset="0"/>
                <a:cs typeface="Courier New" panose="02070309020205020404" pitchFamily="49" charset="0"/>
              </a:rPr>
              <a:t>global.task.input.servicename</a:t>
            </a:r>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1050" dirty="0">
                <a:latin typeface="+mn-lt"/>
                <a:cs typeface="Courier New" panose="02070309020205020404" pitchFamily="49" charset="0"/>
              </a:rPr>
              <a:t>We are using the templating syntax to pass the </a:t>
            </a:r>
            <a:r>
              <a:rPr lang="en-GB" sz="1050" b="1" dirty="0">
                <a:latin typeface="+mn-lt"/>
                <a:cs typeface="Courier New" panose="02070309020205020404" pitchFamily="49" charset="0"/>
              </a:rPr>
              <a:t>Service Name</a:t>
            </a:r>
            <a:r>
              <a:rPr lang="en-GB" sz="1050" dirty="0">
                <a:latin typeface="+mn-lt"/>
                <a:cs typeface="Courier New" panose="02070309020205020404" pitchFamily="49" charset="0"/>
              </a:rPr>
              <a:t> input (Reference name: </a:t>
            </a:r>
            <a:r>
              <a:rPr lang="en-GB" sz="1050" b="1" dirty="0" err="1">
                <a:latin typeface="+mn-lt"/>
                <a:cs typeface="Courier New" panose="02070309020205020404" pitchFamily="49" charset="0"/>
              </a:rPr>
              <a:t>servicename</a:t>
            </a:r>
            <a:r>
              <a:rPr lang="en-GB" sz="1050" dirty="0">
                <a:latin typeface="+mn-lt"/>
                <a:cs typeface="Courier New" panose="02070309020205020404" pitchFamily="49" charset="0"/>
              </a:rPr>
              <a:t>) as a parameter of the </a:t>
            </a:r>
            <a:r>
              <a:rPr lang="en-GB" sz="800" dirty="0">
                <a:latin typeface="Courier New" panose="02070309020205020404" pitchFamily="49" charset="0"/>
                <a:cs typeface="Courier New" panose="02070309020205020404" pitchFamily="49" charset="0"/>
              </a:rPr>
              <a:t>Get-Service</a:t>
            </a:r>
            <a:r>
              <a:rPr lang="en-GB" sz="1050" dirty="0">
                <a:latin typeface="+mn-lt"/>
                <a:cs typeface="Courier New" panose="02070309020205020404" pitchFamily="49" charset="0"/>
              </a:rPr>
              <a:t> command</a:t>
            </a:r>
          </a:p>
          <a:p>
            <a:endParaRPr lang="en-GB" sz="1050" dirty="0">
              <a:latin typeface="+mn-lt"/>
              <a:cs typeface="Courier New" panose="02070309020205020404" pitchFamily="49" charset="0"/>
            </a:endParaRPr>
          </a:p>
          <a:p>
            <a:r>
              <a:rPr lang="en-GB" sz="1050" dirty="0">
                <a:latin typeface="+mn-lt"/>
                <a:cs typeface="Courier New" panose="02070309020205020404" pitchFamily="49" charset="0"/>
              </a:rPr>
              <a:t>You can also use Direct Mapping to a Workflow Input or a Task Output if necessary. Advanced Mapping may also be used if you want to use </a:t>
            </a:r>
            <a:r>
              <a:rPr lang="en-GB" sz="1050" dirty="0" err="1">
                <a:latin typeface="+mn-lt"/>
                <a:cs typeface="Courier New" panose="02070309020205020404" pitchFamily="49" charset="0"/>
              </a:rPr>
              <a:t>gotemplates</a:t>
            </a:r>
            <a:r>
              <a:rPr lang="en-GB" sz="1050" dirty="0">
                <a:latin typeface="+mn-lt"/>
                <a:cs typeface="Courier New" panose="02070309020205020404" pitchFamily="49" charset="0"/>
              </a:rPr>
              <a:t> to apply transformations, etc.</a:t>
            </a:r>
          </a:p>
          <a:p>
            <a:endParaRPr lang="en-GB" sz="1050" dirty="0">
              <a:latin typeface="+mn-lt"/>
              <a:cs typeface="Courier New" panose="02070309020205020404" pitchFamily="49" charset="0"/>
            </a:endParaRPr>
          </a:p>
          <a:p>
            <a:r>
              <a:rPr lang="en-GB" sz="1050" dirty="0">
                <a:latin typeface="+mn-lt"/>
                <a:cs typeface="Courier New" panose="02070309020205020404" pitchFamily="49" charset="0"/>
              </a:rPr>
              <a:t>Hit </a:t>
            </a:r>
            <a:r>
              <a:rPr lang="en-GB" sz="1050" b="1" dirty="0">
                <a:latin typeface="+mn-lt"/>
                <a:cs typeface="Courier New" panose="02070309020205020404" pitchFamily="49" charset="0"/>
              </a:rPr>
              <a:t>Map</a:t>
            </a:r>
            <a:r>
              <a:rPr lang="en-GB" sz="1050" dirty="0">
                <a:latin typeface="+mn-lt"/>
                <a:cs typeface="Courier New" panose="02070309020205020404" pitchFamily="49" charset="0"/>
              </a:rPr>
              <a:t> to confirm.</a:t>
            </a:r>
          </a:p>
        </p:txBody>
      </p:sp>
      <p:pic>
        <p:nvPicPr>
          <p:cNvPr id="10" name="Picture 9">
            <a:extLst>
              <a:ext uri="{FF2B5EF4-FFF2-40B4-BE49-F238E27FC236}">
                <a16:creationId xmlns:a16="http://schemas.microsoft.com/office/drawing/2014/main" id="{6DC92D8E-C25A-C44B-92CD-2C0C91F2F87E}"/>
              </a:ext>
            </a:extLst>
          </p:cNvPr>
          <p:cNvPicPr>
            <a:picLocks noChangeAspect="1"/>
          </p:cNvPicPr>
          <p:nvPr/>
        </p:nvPicPr>
        <p:blipFill>
          <a:blip r:embed="rId4"/>
          <a:stretch>
            <a:fillRect/>
          </a:stretch>
        </p:blipFill>
        <p:spPr>
          <a:xfrm>
            <a:off x="4136235" y="1313194"/>
            <a:ext cx="3874348" cy="1160616"/>
          </a:xfrm>
          <a:prstGeom prst="rect">
            <a:avLst/>
          </a:prstGeom>
        </p:spPr>
      </p:pic>
    </p:spTree>
    <p:extLst>
      <p:ext uri="{BB962C8B-B14F-4D97-AF65-F5344CB8AC3E}">
        <p14:creationId xmlns:p14="http://schemas.microsoft.com/office/powerpoint/2010/main" val="31924778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Powershell Custom Task 5/6</a:t>
            </a:r>
            <a:br>
              <a:rPr lang="en-IT" dirty="0"/>
            </a:br>
            <a:r>
              <a:rPr lang="en-IT" sz="1800" dirty="0"/>
              <a:t>Sample Scenario: Get the status of the specified Windows Service</a:t>
            </a:r>
          </a:p>
        </p:txBody>
      </p:sp>
      <p:sp>
        <p:nvSpPr>
          <p:cNvPr id="4" name="TextBox 3">
            <a:extLst>
              <a:ext uri="{FF2B5EF4-FFF2-40B4-BE49-F238E27FC236}">
                <a16:creationId xmlns:a16="http://schemas.microsoft.com/office/drawing/2014/main" id="{6B41EAB9-CF3D-EB41-854E-330C19A05D05}"/>
              </a:ext>
            </a:extLst>
          </p:cNvPr>
          <p:cNvSpPr txBox="1"/>
          <p:nvPr/>
        </p:nvSpPr>
        <p:spPr>
          <a:xfrm>
            <a:off x="437767" y="3017083"/>
            <a:ext cx="3744034" cy="1954381"/>
          </a:xfrm>
          <a:prstGeom prst="rect">
            <a:avLst/>
          </a:prstGeom>
          <a:noFill/>
        </p:spPr>
        <p:txBody>
          <a:bodyPr wrap="square" rtlCol="0">
            <a:spAutoFit/>
          </a:bodyPr>
          <a:lstStyle/>
          <a:p>
            <a:r>
              <a:rPr lang="en-IT" sz="1100" b="1">
                <a:latin typeface="+mn-lt"/>
              </a:rPr>
              <a:t>Map</a:t>
            </a:r>
            <a:r>
              <a:rPr lang="en-IT" sz="1100">
                <a:latin typeface="+mn-lt"/>
              </a:rPr>
              <a:t> a </a:t>
            </a:r>
            <a:r>
              <a:rPr lang="en-IT" sz="1100" b="1">
                <a:latin typeface="+mn-lt"/>
              </a:rPr>
              <a:t>Response Parser</a:t>
            </a:r>
            <a:r>
              <a:rPr lang="en-IT" sz="1100">
                <a:latin typeface="+mn-lt"/>
              </a:rPr>
              <a:t>, it will be used to extract data from the server response. </a:t>
            </a:r>
          </a:p>
          <a:p>
            <a:endParaRPr lang="en-IT" sz="1100">
              <a:latin typeface="+mn-lt"/>
            </a:endParaRPr>
          </a:p>
          <a:p>
            <a:r>
              <a:rPr lang="en-IT" sz="1100">
                <a:latin typeface="+mn-lt"/>
              </a:rPr>
              <a:t>In this example, we will extract the value of key </a:t>
            </a:r>
            <a:r>
              <a:rPr lang="en-IT" sz="1100" b="1">
                <a:latin typeface="+mn-lt"/>
              </a:rPr>
              <a:t>“Status”</a:t>
            </a:r>
            <a:r>
              <a:rPr lang="en-IT" sz="1100">
                <a:latin typeface="+mn-lt"/>
              </a:rPr>
              <a:t>, we give it a name </a:t>
            </a:r>
            <a:r>
              <a:rPr lang="en-IT" sz="1100" b="1">
                <a:latin typeface="+mn-lt"/>
              </a:rPr>
              <a:t>ServiceStatus </a:t>
            </a:r>
            <a:r>
              <a:rPr lang="en-IT" sz="1100">
                <a:latin typeface="+mn-lt"/>
              </a:rPr>
              <a:t>using </a:t>
            </a:r>
            <a:r>
              <a:rPr lang="en-IT" sz="1100" b="1">
                <a:latin typeface="+mn-lt"/>
              </a:rPr>
              <a:t>JSON Parsing </a:t>
            </a:r>
            <a:r>
              <a:rPr lang="en-IT" sz="1100">
                <a:latin typeface="+mn-lt"/>
              </a:rPr>
              <a:t>and create a task </a:t>
            </a:r>
            <a:r>
              <a:rPr lang="en-IT" sz="1100" b="1">
                <a:latin typeface="+mn-lt"/>
              </a:rPr>
              <a:t>Output </a:t>
            </a:r>
            <a:r>
              <a:rPr lang="en-IT" sz="1100">
                <a:latin typeface="+mn-lt"/>
              </a:rPr>
              <a:t>with this value.</a:t>
            </a:r>
          </a:p>
          <a:p>
            <a:r>
              <a:rPr lang="en-IT" sz="1100">
                <a:latin typeface="+mn-lt"/>
              </a:rPr>
              <a:t>To do this we use the jsonpath syntax $.Status</a:t>
            </a:r>
          </a:p>
          <a:p>
            <a:endParaRPr lang="en-IT" sz="1100">
              <a:latin typeface="+mn-lt"/>
            </a:endParaRPr>
          </a:p>
          <a:p>
            <a:r>
              <a:rPr lang="en-IT" sz="1100">
                <a:latin typeface="+mn-lt"/>
              </a:rPr>
              <a:t>For additional info on jsonpath syntax:</a:t>
            </a:r>
          </a:p>
          <a:p>
            <a:r>
              <a:rPr lang="en-GB" sz="1100">
                <a:latin typeface="+mn-lt"/>
                <a:hlinkClick r:id="rId3"/>
              </a:rPr>
              <a:t>https://lzone.de/cheat-sheet/JSONPath</a:t>
            </a:r>
            <a:endParaRPr lang="en-GB" sz="1100">
              <a:latin typeface="+mn-lt"/>
            </a:endParaRPr>
          </a:p>
          <a:p>
            <a:endParaRPr lang="en-IT" sz="1100">
              <a:latin typeface="+mn-lt"/>
            </a:endParaRPr>
          </a:p>
        </p:txBody>
      </p:sp>
      <p:pic>
        <p:nvPicPr>
          <p:cNvPr id="5" name="Picture 4">
            <a:extLst>
              <a:ext uri="{FF2B5EF4-FFF2-40B4-BE49-F238E27FC236}">
                <a16:creationId xmlns:a16="http://schemas.microsoft.com/office/drawing/2014/main" id="{C2329C4E-4693-3343-A939-4EF97EBD2125}"/>
              </a:ext>
            </a:extLst>
          </p:cNvPr>
          <p:cNvPicPr>
            <a:picLocks noChangeAspect="1"/>
          </p:cNvPicPr>
          <p:nvPr/>
        </p:nvPicPr>
        <p:blipFill>
          <a:blip r:embed="rId4"/>
          <a:stretch>
            <a:fillRect/>
          </a:stretch>
        </p:blipFill>
        <p:spPr>
          <a:xfrm>
            <a:off x="540354" y="1194886"/>
            <a:ext cx="3391020" cy="1736202"/>
          </a:xfrm>
          <a:prstGeom prst="rect">
            <a:avLst/>
          </a:prstGeom>
        </p:spPr>
      </p:pic>
      <p:sp>
        <p:nvSpPr>
          <p:cNvPr id="8" name="TextBox 7">
            <a:extLst>
              <a:ext uri="{FF2B5EF4-FFF2-40B4-BE49-F238E27FC236}">
                <a16:creationId xmlns:a16="http://schemas.microsoft.com/office/drawing/2014/main" id="{B7D00FE1-8E3F-DB47-BAB5-EEF3FF95834D}"/>
              </a:ext>
            </a:extLst>
          </p:cNvPr>
          <p:cNvSpPr txBox="1"/>
          <p:nvPr/>
        </p:nvSpPr>
        <p:spPr>
          <a:xfrm>
            <a:off x="4181800" y="4014146"/>
            <a:ext cx="4250392" cy="646331"/>
          </a:xfrm>
          <a:prstGeom prst="rect">
            <a:avLst/>
          </a:prstGeom>
          <a:noFill/>
        </p:spPr>
        <p:txBody>
          <a:bodyPr wrap="square" rtlCol="0">
            <a:spAutoFit/>
          </a:bodyPr>
          <a:lstStyle/>
          <a:p>
            <a:r>
              <a:rPr lang="en-IT" sz="900" i="1">
                <a:latin typeface="+mn-lt"/>
              </a:rPr>
              <a:t>Note: </a:t>
            </a:r>
            <a:r>
              <a:rPr lang="en-GB" sz="900" i="1">
                <a:latin typeface="+mn-lt"/>
              </a:rPr>
              <a:t>When you specify the PowerShell script statement and enable the Response Parser Type as JSON, at the time of execution of the workflow, </a:t>
            </a:r>
            <a:r>
              <a:rPr lang="en-GB" sz="900" i="1" err="1">
                <a:latin typeface="+mn-lt"/>
              </a:rPr>
              <a:t>Intersight</a:t>
            </a:r>
            <a:r>
              <a:rPr lang="en-GB" sz="900" i="1">
                <a:latin typeface="+mn-lt"/>
              </a:rPr>
              <a:t> pipes </a:t>
            </a:r>
            <a:r>
              <a:rPr lang="en-GB" sz="800" err="1">
                <a:latin typeface="Courier New" panose="02070309020205020404" pitchFamily="49" charset="0"/>
                <a:cs typeface="Courier New" panose="02070309020205020404" pitchFamily="49" charset="0"/>
              </a:rPr>
              <a:t>ConvertTo</a:t>
            </a:r>
            <a:r>
              <a:rPr lang="en-GB" sz="800">
                <a:latin typeface="Courier New" panose="02070309020205020404" pitchFamily="49" charset="0"/>
                <a:cs typeface="Courier New" panose="02070309020205020404" pitchFamily="49" charset="0"/>
              </a:rPr>
              <a:t>-Json</a:t>
            </a:r>
            <a:r>
              <a:rPr lang="en-GB" sz="900" i="1">
                <a:latin typeface="+mn-lt"/>
              </a:rPr>
              <a:t> to the script to get the corresponding responses as JSON output. </a:t>
            </a:r>
            <a:r>
              <a:rPr lang="en-GB" sz="900" i="1" u="sng">
                <a:latin typeface="+mn-lt"/>
              </a:rPr>
              <a:t>This means that you should </a:t>
            </a:r>
            <a:r>
              <a:rPr lang="en-GB" sz="900" b="1" i="1" u="sng">
                <a:latin typeface="+mn-lt"/>
              </a:rPr>
              <a:t>not</a:t>
            </a:r>
            <a:r>
              <a:rPr lang="en-GB" sz="900" i="1" u="sng">
                <a:latin typeface="+mn-lt"/>
              </a:rPr>
              <a:t> </a:t>
            </a:r>
            <a:r>
              <a:rPr lang="en-GB" sz="900" i="1" u="sng" err="1">
                <a:latin typeface="+mn-lt"/>
              </a:rPr>
              <a:t>explicitely</a:t>
            </a:r>
            <a:r>
              <a:rPr lang="en-GB" sz="900" i="1" u="sng">
                <a:latin typeface="+mn-lt"/>
              </a:rPr>
              <a:t> convert your script output to JSON.</a:t>
            </a:r>
            <a:endParaRPr lang="en-IT" sz="900" i="1" u="sng">
              <a:latin typeface="+mn-lt"/>
            </a:endParaRPr>
          </a:p>
        </p:txBody>
      </p:sp>
      <p:pic>
        <p:nvPicPr>
          <p:cNvPr id="3" name="Picture 2">
            <a:extLst>
              <a:ext uri="{FF2B5EF4-FFF2-40B4-BE49-F238E27FC236}">
                <a16:creationId xmlns:a16="http://schemas.microsoft.com/office/drawing/2014/main" id="{594AD5FB-8204-6043-97FA-C294C7AD1854}"/>
              </a:ext>
            </a:extLst>
          </p:cNvPr>
          <p:cNvPicPr>
            <a:picLocks noChangeAspect="1"/>
          </p:cNvPicPr>
          <p:nvPr/>
        </p:nvPicPr>
        <p:blipFill>
          <a:blip r:embed="rId5"/>
          <a:stretch>
            <a:fillRect/>
          </a:stretch>
        </p:blipFill>
        <p:spPr>
          <a:xfrm>
            <a:off x="4242001" y="1194886"/>
            <a:ext cx="4418166" cy="2677550"/>
          </a:xfrm>
          <a:prstGeom prst="rect">
            <a:avLst/>
          </a:prstGeom>
        </p:spPr>
      </p:pic>
    </p:spTree>
    <p:extLst>
      <p:ext uri="{BB962C8B-B14F-4D97-AF65-F5344CB8AC3E}">
        <p14:creationId xmlns:p14="http://schemas.microsoft.com/office/powerpoint/2010/main" val="20155645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Powershell Custom Task 6/6</a:t>
            </a:r>
            <a:br>
              <a:rPr lang="en-IT" dirty="0"/>
            </a:br>
            <a:r>
              <a:rPr lang="en-IT" sz="1800" dirty="0"/>
              <a:t>Sample Scenario: Get the status of the specified Windows Service</a:t>
            </a:r>
          </a:p>
        </p:txBody>
      </p:sp>
      <p:sp>
        <p:nvSpPr>
          <p:cNvPr id="4" name="TextBox 3">
            <a:extLst>
              <a:ext uri="{FF2B5EF4-FFF2-40B4-BE49-F238E27FC236}">
                <a16:creationId xmlns:a16="http://schemas.microsoft.com/office/drawing/2014/main" id="{6B41EAB9-CF3D-EB41-854E-330C19A05D05}"/>
              </a:ext>
            </a:extLst>
          </p:cNvPr>
          <p:cNvSpPr txBox="1"/>
          <p:nvPr/>
        </p:nvSpPr>
        <p:spPr>
          <a:xfrm>
            <a:off x="437766" y="4145114"/>
            <a:ext cx="3071074" cy="261610"/>
          </a:xfrm>
          <a:prstGeom prst="rect">
            <a:avLst/>
          </a:prstGeom>
          <a:noFill/>
        </p:spPr>
        <p:txBody>
          <a:bodyPr wrap="square" rtlCol="0">
            <a:spAutoFit/>
          </a:bodyPr>
          <a:lstStyle/>
          <a:p>
            <a:r>
              <a:rPr lang="en-IT" sz="1100">
                <a:latin typeface="+mn-lt"/>
              </a:rPr>
              <a:t>Sample Response from a Windows Server 2012             </a:t>
            </a:r>
          </a:p>
        </p:txBody>
      </p:sp>
      <p:sp>
        <p:nvSpPr>
          <p:cNvPr id="3" name="TextBox 2">
            <a:extLst>
              <a:ext uri="{FF2B5EF4-FFF2-40B4-BE49-F238E27FC236}">
                <a16:creationId xmlns:a16="http://schemas.microsoft.com/office/drawing/2014/main" id="{DBBE7BAC-4651-9845-AEFC-1F835C925A71}"/>
              </a:ext>
            </a:extLst>
          </p:cNvPr>
          <p:cNvSpPr txBox="1"/>
          <p:nvPr/>
        </p:nvSpPr>
        <p:spPr>
          <a:xfrm>
            <a:off x="563971" y="1270304"/>
            <a:ext cx="3113353" cy="2677656"/>
          </a:xfrm>
          <a:prstGeom prst="rect">
            <a:avLst/>
          </a:prstGeom>
          <a:noFill/>
        </p:spPr>
        <p:txBody>
          <a:bodyPr wrap="none" rtlCol="0">
            <a:spAutoFit/>
          </a:bodyPr>
          <a:lstStyle/>
          <a:p>
            <a:r>
              <a:rPr lang="en-GB" sz="600">
                <a:latin typeface="Courier New" panose="02070309020205020404" pitchFamily="49" charset="0"/>
                <a:cs typeface="Courier New" panose="02070309020205020404" pitchFamily="49" charset="0"/>
              </a:rPr>
              <a:t>PS C:\Users\Administrator&gt; Get-Service W32Time | </a:t>
            </a:r>
            <a:r>
              <a:rPr lang="en-GB" sz="600" err="1">
                <a:latin typeface="Courier New" panose="02070309020205020404" pitchFamily="49" charset="0"/>
                <a:cs typeface="Courier New" panose="02070309020205020404" pitchFamily="49" charset="0"/>
              </a:rPr>
              <a:t>ConvertTo</a:t>
            </a:r>
            <a:r>
              <a:rPr lang="en-GB" sz="600">
                <a:latin typeface="Courier New" panose="02070309020205020404" pitchFamily="49" charset="0"/>
                <a:cs typeface="Courier New" panose="02070309020205020404" pitchFamily="49" charset="0"/>
              </a:rPr>
              <a:t>-Json</a:t>
            </a:r>
          </a:p>
          <a:p>
            <a:r>
              <a:rPr lang="en-GB" sz="600">
                <a:latin typeface="Courier New" panose="02070309020205020404" pitchFamily="49" charset="0"/>
                <a:cs typeface="Courier New" panose="02070309020205020404" pitchFamily="49" charset="0"/>
              </a:rPr>
              <a:t>{</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CanPauseAndContinue</a:t>
            </a:r>
            <a:r>
              <a:rPr lang="en-GB" sz="600">
                <a:latin typeface="Courier New" panose="02070309020205020404" pitchFamily="49" charset="0"/>
                <a:cs typeface="Courier New" panose="02070309020205020404" pitchFamily="49" charset="0"/>
              </a:rPr>
              <a:t>":  false,</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CanShutdown</a:t>
            </a:r>
            <a:r>
              <a:rPr lang="en-GB" sz="600">
                <a:latin typeface="Courier New" panose="02070309020205020404" pitchFamily="49" charset="0"/>
                <a:cs typeface="Courier New" panose="02070309020205020404" pitchFamily="49" charset="0"/>
              </a:rPr>
              <a:t>":  true,</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CanStop</a:t>
            </a:r>
            <a:r>
              <a:rPr lang="en-GB" sz="600">
                <a:latin typeface="Courier New" panose="02070309020205020404" pitchFamily="49" charset="0"/>
                <a:cs typeface="Courier New" panose="02070309020205020404" pitchFamily="49" charset="0"/>
              </a:rPr>
              <a:t>":  true,</a:t>
            </a:r>
          </a:p>
          <a:p>
            <a:r>
              <a:rPr lang="en-GB" sz="600">
                <a:latin typeface="Courier New" panose="02070309020205020404" pitchFamily="49" charset="0"/>
                <a:cs typeface="Courier New" panose="02070309020205020404" pitchFamily="49" charset="0"/>
              </a:rPr>
              <a:t>    "DisplayName":  "Windows Time",</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DependentServices</a:t>
            </a:r>
            <a:r>
              <a:rPr lang="en-GB" sz="600">
                <a:latin typeface="Courier New" panose="02070309020205020404" pitchFamily="49" charset="0"/>
                <a:cs typeface="Courier New" panose="02070309020205020404" pitchFamily="49" charset="0"/>
              </a:rPr>
              <a:t>":  [</a:t>
            </a:r>
          </a:p>
          <a:p>
            <a:endParaRPr lang="en-GB" sz="600">
              <a:latin typeface="Courier New" panose="02070309020205020404" pitchFamily="49" charset="0"/>
              <a:cs typeface="Courier New" panose="02070309020205020404" pitchFamily="49" charset="0"/>
            </a:endParaRPr>
          </a:p>
          <a:p>
            <a:r>
              <a:rPr lang="en-GB" sz="600">
                <a:latin typeface="Courier New" panose="02070309020205020404" pitchFamily="49" charset="0"/>
                <a:cs typeface="Courier New" panose="02070309020205020404" pitchFamily="49" charset="0"/>
              </a:rPr>
              <a:t>                          ],</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MachineName</a:t>
            </a:r>
            <a:r>
              <a:rPr lang="en-GB" sz="600">
                <a:latin typeface="Courier New" panose="02070309020205020404" pitchFamily="49" charset="0"/>
                <a:cs typeface="Courier New" panose="02070309020205020404" pitchFamily="49" charset="0"/>
              </a:rPr>
              <a:t>":  ".",</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ServiceName</a:t>
            </a:r>
            <a:r>
              <a:rPr lang="en-GB" sz="600">
                <a:latin typeface="Courier New" panose="02070309020205020404" pitchFamily="49" charset="0"/>
                <a:cs typeface="Courier New" panose="02070309020205020404" pitchFamily="49" charset="0"/>
              </a:rPr>
              <a:t>":  "W32Time",</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ServicesDependedOn</a:t>
            </a:r>
            <a:r>
              <a:rPr lang="en-GB" sz="600">
                <a:latin typeface="Courier New" panose="02070309020205020404" pitchFamily="49" charset="0"/>
                <a:cs typeface="Courier New" panose="02070309020205020404" pitchFamily="49" charset="0"/>
              </a:rPr>
              <a:t>":  [</a:t>
            </a:r>
          </a:p>
          <a:p>
            <a:endParaRPr lang="en-GB" sz="600">
              <a:latin typeface="Courier New" panose="02070309020205020404" pitchFamily="49" charset="0"/>
              <a:cs typeface="Courier New" panose="02070309020205020404" pitchFamily="49" charset="0"/>
            </a:endParaRPr>
          </a:p>
          <a:p>
            <a:r>
              <a:rPr lang="en-GB" sz="600">
                <a:latin typeface="Courier New" panose="02070309020205020404" pitchFamily="49" charset="0"/>
                <a:cs typeface="Courier New" panose="02070309020205020404" pitchFamily="49" charset="0"/>
              </a:rPr>
              <a:t>                           ],</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ServiceHandle</a:t>
            </a:r>
            <a:r>
              <a:rPr lang="en-GB" sz="600">
                <a:latin typeface="Courier New" panose="02070309020205020404" pitchFamily="49" charset="0"/>
                <a:cs typeface="Courier New" panose="02070309020205020404" pitchFamily="49" charset="0"/>
              </a:rPr>
              <a:t>":  {</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IsInvalid</a:t>
            </a:r>
            <a:r>
              <a:rPr lang="en-GB" sz="600">
                <a:latin typeface="Courier New" panose="02070309020205020404" pitchFamily="49" charset="0"/>
                <a:cs typeface="Courier New" panose="02070309020205020404" pitchFamily="49" charset="0"/>
              </a:rPr>
              <a:t>":  false,</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IsClosed</a:t>
            </a:r>
            <a:r>
              <a:rPr lang="en-GB" sz="600">
                <a:latin typeface="Courier New" panose="02070309020205020404" pitchFamily="49" charset="0"/>
                <a:cs typeface="Courier New" panose="02070309020205020404" pitchFamily="49" charset="0"/>
              </a:rPr>
              <a:t>":  false</a:t>
            </a:r>
          </a:p>
          <a:p>
            <a:r>
              <a:rPr lang="en-GB" sz="600">
                <a:latin typeface="Courier New" panose="02070309020205020404" pitchFamily="49" charset="0"/>
                <a:cs typeface="Courier New" panose="02070309020205020404" pitchFamily="49" charset="0"/>
              </a:rPr>
              <a:t>                      },</a:t>
            </a:r>
          </a:p>
          <a:p>
            <a:r>
              <a:rPr lang="en-GB" sz="600">
                <a:latin typeface="Courier New" panose="02070309020205020404" pitchFamily="49" charset="0"/>
                <a:cs typeface="Courier New" panose="02070309020205020404" pitchFamily="49" charset="0"/>
              </a:rPr>
              <a:t>    "Status":  4,</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ServiceType</a:t>
            </a:r>
            <a:r>
              <a:rPr lang="en-GB" sz="600">
                <a:latin typeface="Courier New" panose="02070309020205020404" pitchFamily="49" charset="0"/>
                <a:cs typeface="Courier New" panose="02070309020205020404" pitchFamily="49" charset="0"/>
              </a:rPr>
              <a:t>":  32,</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StartType</a:t>
            </a:r>
            <a:r>
              <a:rPr lang="en-GB" sz="600">
                <a:latin typeface="Courier New" panose="02070309020205020404" pitchFamily="49" charset="0"/>
                <a:cs typeface="Courier New" panose="02070309020205020404" pitchFamily="49" charset="0"/>
              </a:rPr>
              <a:t>":  2,</a:t>
            </a:r>
          </a:p>
          <a:p>
            <a:r>
              <a:rPr lang="en-GB" sz="600">
                <a:latin typeface="Courier New" panose="02070309020205020404" pitchFamily="49" charset="0"/>
                <a:cs typeface="Courier New" panose="02070309020205020404" pitchFamily="49" charset="0"/>
              </a:rPr>
              <a:t>    "Site":  null,</a:t>
            </a:r>
          </a:p>
          <a:p>
            <a:r>
              <a:rPr lang="en-GB" sz="600">
                <a:latin typeface="Courier New" panose="02070309020205020404" pitchFamily="49" charset="0"/>
                <a:cs typeface="Courier New" panose="02070309020205020404" pitchFamily="49" charset="0"/>
              </a:rPr>
              <a:t>    "Container":  null,</a:t>
            </a:r>
          </a:p>
          <a:p>
            <a:r>
              <a:rPr lang="en-GB" sz="600">
                <a:latin typeface="Courier New" panose="02070309020205020404" pitchFamily="49" charset="0"/>
                <a:cs typeface="Courier New" panose="02070309020205020404" pitchFamily="49" charset="0"/>
              </a:rPr>
              <a:t>    "Name":  "W32Time",</a:t>
            </a:r>
          </a:p>
          <a:p>
            <a:r>
              <a:rPr lang="en-GB" sz="600">
                <a:latin typeface="Courier New" panose="02070309020205020404" pitchFamily="49" charset="0"/>
                <a:cs typeface="Courier New" panose="02070309020205020404" pitchFamily="49" charset="0"/>
              </a:rPr>
              <a:t>    "</a:t>
            </a:r>
            <a:r>
              <a:rPr lang="en-GB" sz="600" err="1">
                <a:latin typeface="Courier New" panose="02070309020205020404" pitchFamily="49" charset="0"/>
                <a:cs typeface="Courier New" panose="02070309020205020404" pitchFamily="49" charset="0"/>
              </a:rPr>
              <a:t>RequiredServices</a:t>
            </a:r>
            <a:r>
              <a:rPr lang="en-GB" sz="600">
                <a:latin typeface="Courier New" panose="02070309020205020404" pitchFamily="49" charset="0"/>
                <a:cs typeface="Courier New" panose="02070309020205020404" pitchFamily="49" charset="0"/>
              </a:rPr>
              <a:t>":  [</a:t>
            </a:r>
          </a:p>
          <a:p>
            <a:endParaRPr lang="en-GB" sz="600">
              <a:latin typeface="Courier New" panose="02070309020205020404" pitchFamily="49" charset="0"/>
              <a:cs typeface="Courier New" panose="02070309020205020404" pitchFamily="49" charset="0"/>
            </a:endParaRPr>
          </a:p>
          <a:p>
            <a:r>
              <a:rPr lang="en-GB" sz="600">
                <a:latin typeface="Courier New" panose="02070309020205020404" pitchFamily="49" charset="0"/>
                <a:cs typeface="Courier New" panose="02070309020205020404" pitchFamily="49" charset="0"/>
              </a:rPr>
              <a:t>                         ]</a:t>
            </a:r>
          </a:p>
          <a:p>
            <a:r>
              <a:rPr lang="en-GB" sz="600">
                <a:latin typeface="Courier New" panose="02070309020205020404" pitchFamily="49" charset="0"/>
                <a:cs typeface="Courier New" panose="02070309020205020404" pitchFamily="49" charset="0"/>
              </a:rPr>
              <a:t>}</a:t>
            </a:r>
            <a:endParaRPr lang="en-IT" sz="60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92DE2120-667E-024F-9CCA-44DE48ADD514}"/>
              </a:ext>
            </a:extLst>
          </p:cNvPr>
          <p:cNvPicPr>
            <a:picLocks noChangeAspect="1"/>
          </p:cNvPicPr>
          <p:nvPr/>
        </p:nvPicPr>
        <p:blipFill>
          <a:blip r:embed="rId3"/>
          <a:stretch>
            <a:fillRect/>
          </a:stretch>
        </p:blipFill>
        <p:spPr>
          <a:xfrm>
            <a:off x="4321819" y="1270304"/>
            <a:ext cx="3863977" cy="2592932"/>
          </a:xfrm>
          <a:prstGeom prst="rect">
            <a:avLst/>
          </a:prstGeom>
        </p:spPr>
      </p:pic>
      <p:sp>
        <p:nvSpPr>
          <p:cNvPr id="8" name="TextBox 7">
            <a:extLst>
              <a:ext uri="{FF2B5EF4-FFF2-40B4-BE49-F238E27FC236}">
                <a16:creationId xmlns:a16="http://schemas.microsoft.com/office/drawing/2014/main" id="{B6320EB3-7A7E-E24C-B2D9-CEC7B92246CF}"/>
              </a:ext>
            </a:extLst>
          </p:cNvPr>
          <p:cNvSpPr txBox="1"/>
          <p:nvPr/>
        </p:nvSpPr>
        <p:spPr>
          <a:xfrm>
            <a:off x="4236815" y="3947960"/>
            <a:ext cx="3948981" cy="769441"/>
          </a:xfrm>
          <a:prstGeom prst="rect">
            <a:avLst/>
          </a:prstGeom>
          <a:noFill/>
        </p:spPr>
        <p:txBody>
          <a:bodyPr wrap="square" rtlCol="0">
            <a:spAutoFit/>
          </a:bodyPr>
          <a:lstStyle/>
          <a:p>
            <a:r>
              <a:rPr lang="en-IT" sz="1100">
                <a:latin typeface="+mn-lt"/>
              </a:rPr>
              <a:t>Status code mappings of the ServiceControllerStatus. Reference:</a:t>
            </a:r>
          </a:p>
          <a:p>
            <a:r>
              <a:rPr lang="en-GB" sz="1100">
                <a:latin typeface="+mn-lt"/>
                <a:hlinkClick r:id="rId4"/>
              </a:rPr>
              <a:t>https://docs.microsoft.com/en-us/dotnet/api/system.serviceprocess.servicecontrollerstatus?view=dotnet-plat-ext-6.0</a:t>
            </a:r>
            <a:endParaRPr lang="en-GB" sz="1100">
              <a:latin typeface="+mn-lt"/>
            </a:endParaRPr>
          </a:p>
        </p:txBody>
      </p:sp>
    </p:spTree>
    <p:extLst>
      <p:ext uri="{BB962C8B-B14F-4D97-AF65-F5344CB8AC3E}">
        <p14:creationId xmlns:p14="http://schemas.microsoft.com/office/powerpoint/2010/main" val="13473401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Powershell Custom Task 7a/7</a:t>
            </a:r>
            <a:br>
              <a:rPr lang="en-IT" dirty="0"/>
            </a:br>
            <a:r>
              <a:rPr lang="en-IT" sz="1800" dirty="0"/>
              <a:t>Sample Scenario: Get the status of the specified Windows Service</a:t>
            </a:r>
          </a:p>
        </p:txBody>
      </p:sp>
      <p:sp>
        <p:nvSpPr>
          <p:cNvPr id="4" name="TextBox 3">
            <a:extLst>
              <a:ext uri="{FF2B5EF4-FFF2-40B4-BE49-F238E27FC236}">
                <a16:creationId xmlns:a16="http://schemas.microsoft.com/office/drawing/2014/main" id="{6B41EAB9-CF3D-EB41-854E-330C19A05D05}"/>
              </a:ext>
            </a:extLst>
          </p:cNvPr>
          <p:cNvSpPr txBox="1"/>
          <p:nvPr/>
        </p:nvSpPr>
        <p:spPr>
          <a:xfrm>
            <a:off x="3460259" y="1863000"/>
            <a:ext cx="2152121" cy="600164"/>
          </a:xfrm>
          <a:prstGeom prst="rect">
            <a:avLst/>
          </a:prstGeom>
          <a:noFill/>
        </p:spPr>
        <p:txBody>
          <a:bodyPr wrap="square" rtlCol="0">
            <a:spAutoFit/>
          </a:bodyPr>
          <a:lstStyle/>
          <a:p>
            <a:r>
              <a:rPr lang="en-IT" sz="1100">
                <a:latin typeface="+mn-lt"/>
              </a:rPr>
              <a:t>Create a </a:t>
            </a:r>
            <a:r>
              <a:rPr lang="en-IT" sz="1100" b="1">
                <a:latin typeface="+mn-lt"/>
              </a:rPr>
              <a:t>Task</a:t>
            </a:r>
            <a:r>
              <a:rPr lang="en-IT" sz="1100">
                <a:latin typeface="+mn-lt"/>
              </a:rPr>
              <a:t> </a:t>
            </a:r>
            <a:r>
              <a:rPr lang="en-IT" sz="1100" b="1">
                <a:latin typeface="+mn-lt"/>
              </a:rPr>
              <a:t>Output </a:t>
            </a:r>
            <a:r>
              <a:rPr lang="en-IT" sz="1100">
                <a:latin typeface="+mn-lt"/>
              </a:rPr>
              <a:t>from the </a:t>
            </a:r>
            <a:r>
              <a:rPr lang="en-IT" sz="1100" b="1">
                <a:latin typeface="+mn-lt"/>
              </a:rPr>
              <a:t>Output</a:t>
            </a:r>
            <a:r>
              <a:rPr lang="en-IT" sz="1100">
                <a:latin typeface="+mn-lt"/>
              </a:rPr>
              <a:t> tab of the general custom task </a:t>
            </a:r>
            <a:r>
              <a:rPr lang="en-IT" sz="1100" b="1">
                <a:latin typeface="+mn-lt"/>
              </a:rPr>
              <a:t>Properties</a:t>
            </a:r>
          </a:p>
        </p:txBody>
      </p:sp>
      <p:pic>
        <p:nvPicPr>
          <p:cNvPr id="5" name="Picture 4">
            <a:extLst>
              <a:ext uri="{FF2B5EF4-FFF2-40B4-BE49-F238E27FC236}">
                <a16:creationId xmlns:a16="http://schemas.microsoft.com/office/drawing/2014/main" id="{B3A4038F-1068-714A-A60F-B58EF22E49AE}"/>
              </a:ext>
            </a:extLst>
          </p:cNvPr>
          <p:cNvPicPr>
            <a:picLocks noChangeAspect="1"/>
          </p:cNvPicPr>
          <p:nvPr/>
        </p:nvPicPr>
        <p:blipFill>
          <a:blip r:embed="rId3"/>
          <a:stretch>
            <a:fillRect/>
          </a:stretch>
        </p:blipFill>
        <p:spPr>
          <a:xfrm>
            <a:off x="542070" y="1729965"/>
            <a:ext cx="2918189" cy="1210738"/>
          </a:xfrm>
          <a:prstGeom prst="rect">
            <a:avLst/>
          </a:prstGeom>
        </p:spPr>
      </p:pic>
      <p:pic>
        <p:nvPicPr>
          <p:cNvPr id="6" name="Picture 5">
            <a:extLst>
              <a:ext uri="{FF2B5EF4-FFF2-40B4-BE49-F238E27FC236}">
                <a16:creationId xmlns:a16="http://schemas.microsoft.com/office/drawing/2014/main" id="{CF9F080D-154E-DC4A-A296-A310C8FEC306}"/>
              </a:ext>
            </a:extLst>
          </p:cNvPr>
          <p:cNvPicPr>
            <a:picLocks noChangeAspect="1"/>
          </p:cNvPicPr>
          <p:nvPr/>
        </p:nvPicPr>
        <p:blipFill>
          <a:blip r:embed="rId4"/>
          <a:stretch>
            <a:fillRect/>
          </a:stretch>
        </p:blipFill>
        <p:spPr>
          <a:xfrm>
            <a:off x="5858504" y="1662159"/>
            <a:ext cx="2647291" cy="2410856"/>
          </a:xfrm>
          <a:prstGeom prst="rect">
            <a:avLst/>
          </a:prstGeom>
        </p:spPr>
      </p:pic>
      <p:sp>
        <p:nvSpPr>
          <p:cNvPr id="11" name="TextBox 10">
            <a:extLst>
              <a:ext uri="{FF2B5EF4-FFF2-40B4-BE49-F238E27FC236}">
                <a16:creationId xmlns:a16="http://schemas.microsoft.com/office/drawing/2014/main" id="{2912FD36-BD3E-8B47-AE8A-891E1B20ACBF}"/>
              </a:ext>
            </a:extLst>
          </p:cNvPr>
          <p:cNvSpPr txBox="1"/>
          <p:nvPr/>
        </p:nvSpPr>
        <p:spPr>
          <a:xfrm>
            <a:off x="3552175" y="3677342"/>
            <a:ext cx="2152121" cy="938719"/>
          </a:xfrm>
          <a:prstGeom prst="rect">
            <a:avLst/>
          </a:prstGeom>
          <a:noFill/>
        </p:spPr>
        <p:txBody>
          <a:bodyPr wrap="square" rtlCol="0">
            <a:spAutoFit/>
          </a:bodyPr>
          <a:lstStyle/>
          <a:p>
            <a:r>
              <a:rPr lang="en-IT" sz="1100" b="1">
                <a:latin typeface="+mn-lt"/>
              </a:rPr>
              <a:t>Map to Task Output </a:t>
            </a:r>
            <a:r>
              <a:rPr lang="en-IT" sz="1100">
                <a:latin typeface="+mn-lt"/>
              </a:rPr>
              <a:t>specifying the </a:t>
            </a:r>
            <a:r>
              <a:rPr lang="en-IT" sz="1100" b="1">
                <a:latin typeface="+mn-lt"/>
              </a:rPr>
              <a:t>Extracted Parameters path </a:t>
            </a:r>
            <a:r>
              <a:rPr lang="en-IT" sz="1100">
                <a:latin typeface="+mn-lt"/>
              </a:rPr>
              <a:t>of the </a:t>
            </a:r>
            <a:r>
              <a:rPr lang="en-IT" sz="1100" b="1">
                <a:latin typeface="+mn-lt"/>
              </a:rPr>
              <a:t>Get Windows Service Status </a:t>
            </a:r>
            <a:r>
              <a:rPr lang="en-IT" sz="1100">
                <a:latin typeface="+mn-lt"/>
              </a:rPr>
              <a:t>task</a:t>
            </a:r>
            <a:endParaRPr lang="en-IT" sz="1100" b="1">
              <a:latin typeface="+mn-lt"/>
            </a:endParaRPr>
          </a:p>
          <a:p>
            <a:r>
              <a:rPr lang="en-IT" sz="1100">
                <a:latin typeface="+mn-lt"/>
              </a:rPr>
              <a:t>(in this case </a:t>
            </a:r>
            <a:r>
              <a:rPr lang="en-IT" sz="1100" b="1">
                <a:latin typeface="+mn-lt"/>
              </a:rPr>
              <a:t>ServiceStatus</a:t>
            </a:r>
            <a:r>
              <a:rPr lang="en-IT" sz="1100">
                <a:latin typeface="+mn-lt"/>
              </a:rPr>
              <a:t>)</a:t>
            </a:r>
          </a:p>
        </p:txBody>
      </p:sp>
      <p:sp>
        <p:nvSpPr>
          <p:cNvPr id="12" name="Rectangle 11">
            <a:extLst>
              <a:ext uri="{FF2B5EF4-FFF2-40B4-BE49-F238E27FC236}">
                <a16:creationId xmlns:a16="http://schemas.microsoft.com/office/drawing/2014/main" id="{F0FD194E-1B90-844F-9496-B7A12257EE68}"/>
              </a:ext>
            </a:extLst>
          </p:cNvPr>
          <p:cNvSpPr/>
          <p:nvPr/>
        </p:nvSpPr>
        <p:spPr>
          <a:xfrm>
            <a:off x="5940810" y="3064801"/>
            <a:ext cx="313032" cy="230290"/>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 name="TextBox 2">
            <a:extLst>
              <a:ext uri="{FF2B5EF4-FFF2-40B4-BE49-F238E27FC236}">
                <a16:creationId xmlns:a16="http://schemas.microsoft.com/office/drawing/2014/main" id="{CFA46B1E-1510-7542-AC05-F6BD286F8FC2}"/>
              </a:ext>
            </a:extLst>
          </p:cNvPr>
          <p:cNvSpPr txBox="1"/>
          <p:nvPr/>
        </p:nvSpPr>
        <p:spPr>
          <a:xfrm>
            <a:off x="5768697" y="4111048"/>
            <a:ext cx="2743426" cy="738664"/>
          </a:xfrm>
          <a:prstGeom prst="rect">
            <a:avLst/>
          </a:prstGeom>
          <a:solidFill>
            <a:schemeClr val="accent6"/>
          </a:solidFill>
        </p:spPr>
        <p:txBody>
          <a:bodyPr wrap="square" rtlCol="0">
            <a:spAutoFit/>
          </a:bodyPr>
          <a:lstStyle/>
          <a:p>
            <a:pPr algn="r"/>
            <a:r>
              <a:rPr lang="en-GB" sz="1400" i="1" dirty="0">
                <a:solidFill>
                  <a:schemeClr val="bg2"/>
                </a:solidFill>
                <a:latin typeface="+mn-lt"/>
              </a:rPr>
              <a:t>Note: As of February 14 2022, this approach won’t work due to </a:t>
            </a:r>
            <a:r>
              <a:rPr lang="it-IT" sz="1400" i="1" dirty="0" err="1">
                <a:solidFill>
                  <a:schemeClr val="bg2"/>
                </a:solidFill>
                <a:latin typeface="+mn-lt"/>
              </a:rPr>
              <a:t>defect</a:t>
            </a:r>
            <a:r>
              <a:rPr lang="en-IT" sz="1400" i="1" dirty="0">
                <a:solidFill>
                  <a:schemeClr val="bg2"/>
                </a:solidFill>
                <a:latin typeface="+mn-lt"/>
              </a:rPr>
              <a:t> </a:t>
            </a:r>
            <a:r>
              <a:rPr lang="en-GB" sz="1400" i="1" dirty="0">
                <a:solidFill>
                  <a:schemeClr val="bg2"/>
                </a:solidFill>
              </a:rPr>
              <a:t>CSCwa37847</a:t>
            </a:r>
            <a:endParaRPr lang="en-IT" sz="1400" i="1" dirty="0">
              <a:solidFill>
                <a:schemeClr val="bg2"/>
              </a:solidFill>
              <a:latin typeface="+mn-lt"/>
            </a:endParaRPr>
          </a:p>
        </p:txBody>
      </p:sp>
      <p:pic>
        <p:nvPicPr>
          <p:cNvPr id="8" name="Picture 7">
            <a:extLst>
              <a:ext uri="{FF2B5EF4-FFF2-40B4-BE49-F238E27FC236}">
                <a16:creationId xmlns:a16="http://schemas.microsoft.com/office/drawing/2014/main" id="{DB958334-3E8D-D142-8011-7620824EA11E}"/>
              </a:ext>
            </a:extLst>
          </p:cNvPr>
          <p:cNvPicPr>
            <a:picLocks noChangeAspect="1"/>
          </p:cNvPicPr>
          <p:nvPr/>
        </p:nvPicPr>
        <p:blipFill>
          <a:blip r:embed="rId5"/>
          <a:stretch>
            <a:fillRect/>
          </a:stretch>
        </p:blipFill>
        <p:spPr>
          <a:xfrm>
            <a:off x="542070" y="3129710"/>
            <a:ext cx="2950182" cy="1486351"/>
          </a:xfrm>
          <a:prstGeom prst="rect">
            <a:avLst/>
          </a:prstGeom>
        </p:spPr>
      </p:pic>
      <p:sp>
        <p:nvSpPr>
          <p:cNvPr id="15" name="TextBox 14">
            <a:extLst>
              <a:ext uri="{FF2B5EF4-FFF2-40B4-BE49-F238E27FC236}">
                <a16:creationId xmlns:a16="http://schemas.microsoft.com/office/drawing/2014/main" id="{E6329C8B-6FE9-E644-886A-5AA691F43E17}"/>
              </a:ext>
            </a:extLst>
          </p:cNvPr>
          <p:cNvSpPr txBox="1"/>
          <p:nvPr/>
        </p:nvSpPr>
        <p:spPr>
          <a:xfrm>
            <a:off x="437766" y="1160395"/>
            <a:ext cx="7444089" cy="369332"/>
          </a:xfrm>
          <a:prstGeom prst="rect">
            <a:avLst/>
          </a:prstGeom>
          <a:noFill/>
        </p:spPr>
        <p:txBody>
          <a:bodyPr wrap="none" rtlCol="0">
            <a:spAutoFit/>
          </a:bodyPr>
          <a:lstStyle/>
          <a:p>
            <a:r>
              <a:rPr lang="en-IT">
                <a:latin typeface="+mn-lt"/>
              </a:rPr>
              <a:t>Approach 1: Map the response parser extracted parameter to the task output</a:t>
            </a:r>
          </a:p>
        </p:txBody>
      </p:sp>
    </p:spTree>
    <p:extLst>
      <p:ext uri="{BB962C8B-B14F-4D97-AF65-F5344CB8AC3E}">
        <p14:creationId xmlns:p14="http://schemas.microsoft.com/office/powerpoint/2010/main" val="41503826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Powershell Custom Task 7b/6</a:t>
            </a:r>
            <a:br>
              <a:rPr lang="en-IT" dirty="0"/>
            </a:br>
            <a:r>
              <a:rPr lang="en-IT" sz="1800" dirty="0"/>
              <a:t>Sample Scenario: Get the status of the specified Windows Service</a:t>
            </a:r>
          </a:p>
        </p:txBody>
      </p:sp>
      <p:sp>
        <p:nvSpPr>
          <p:cNvPr id="4" name="TextBox 3">
            <a:extLst>
              <a:ext uri="{FF2B5EF4-FFF2-40B4-BE49-F238E27FC236}">
                <a16:creationId xmlns:a16="http://schemas.microsoft.com/office/drawing/2014/main" id="{6B41EAB9-CF3D-EB41-854E-330C19A05D05}"/>
              </a:ext>
            </a:extLst>
          </p:cNvPr>
          <p:cNvSpPr txBox="1"/>
          <p:nvPr/>
        </p:nvSpPr>
        <p:spPr>
          <a:xfrm>
            <a:off x="3460259" y="1863000"/>
            <a:ext cx="2152121" cy="600164"/>
          </a:xfrm>
          <a:prstGeom prst="rect">
            <a:avLst/>
          </a:prstGeom>
          <a:noFill/>
        </p:spPr>
        <p:txBody>
          <a:bodyPr wrap="square" rtlCol="0">
            <a:spAutoFit/>
          </a:bodyPr>
          <a:lstStyle/>
          <a:p>
            <a:r>
              <a:rPr lang="en-IT" sz="1100">
                <a:latin typeface="+mn-lt"/>
              </a:rPr>
              <a:t>Create a </a:t>
            </a:r>
            <a:r>
              <a:rPr lang="en-IT" sz="1100" b="1">
                <a:latin typeface="+mn-lt"/>
              </a:rPr>
              <a:t>Task</a:t>
            </a:r>
            <a:r>
              <a:rPr lang="en-IT" sz="1100">
                <a:latin typeface="+mn-lt"/>
              </a:rPr>
              <a:t> </a:t>
            </a:r>
            <a:r>
              <a:rPr lang="en-IT" sz="1100" b="1">
                <a:latin typeface="+mn-lt"/>
              </a:rPr>
              <a:t>Output </a:t>
            </a:r>
            <a:r>
              <a:rPr lang="en-IT" sz="1100">
                <a:latin typeface="+mn-lt"/>
              </a:rPr>
              <a:t>from the </a:t>
            </a:r>
            <a:r>
              <a:rPr lang="en-IT" sz="1100" b="1">
                <a:latin typeface="+mn-lt"/>
              </a:rPr>
              <a:t>Output</a:t>
            </a:r>
            <a:r>
              <a:rPr lang="en-IT" sz="1100">
                <a:latin typeface="+mn-lt"/>
              </a:rPr>
              <a:t> tab of the general custom task </a:t>
            </a:r>
            <a:r>
              <a:rPr lang="en-IT" sz="1100" b="1">
                <a:latin typeface="+mn-lt"/>
              </a:rPr>
              <a:t>Properties</a:t>
            </a:r>
          </a:p>
        </p:txBody>
      </p:sp>
      <p:pic>
        <p:nvPicPr>
          <p:cNvPr id="5" name="Picture 4">
            <a:extLst>
              <a:ext uri="{FF2B5EF4-FFF2-40B4-BE49-F238E27FC236}">
                <a16:creationId xmlns:a16="http://schemas.microsoft.com/office/drawing/2014/main" id="{B3A4038F-1068-714A-A60F-B58EF22E49AE}"/>
              </a:ext>
            </a:extLst>
          </p:cNvPr>
          <p:cNvPicPr>
            <a:picLocks noChangeAspect="1"/>
          </p:cNvPicPr>
          <p:nvPr/>
        </p:nvPicPr>
        <p:blipFill>
          <a:blip r:embed="rId3"/>
          <a:stretch>
            <a:fillRect/>
          </a:stretch>
        </p:blipFill>
        <p:spPr>
          <a:xfrm>
            <a:off x="542070" y="1729965"/>
            <a:ext cx="2918189" cy="1210738"/>
          </a:xfrm>
          <a:prstGeom prst="rect">
            <a:avLst/>
          </a:prstGeom>
        </p:spPr>
      </p:pic>
      <p:sp>
        <p:nvSpPr>
          <p:cNvPr id="11" name="TextBox 10">
            <a:extLst>
              <a:ext uri="{FF2B5EF4-FFF2-40B4-BE49-F238E27FC236}">
                <a16:creationId xmlns:a16="http://schemas.microsoft.com/office/drawing/2014/main" id="{2912FD36-BD3E-8B47-AE8A-891E1B20ACBF}"/>
              </a:ext>
            </a:extLst>
          </p:cNvPr>
          <p:cNvSpPr txBox="1"/>
          <p:nvPr/>
        </p:nvSpPr>
        <p:spPr>
          <a:xfrm>
            <a:off x="3552175" y="3677342"/>
            <a:ext cx="2152121" cy="600164"/>
          </a:xfrm>
          <a:prstGeom prst="rect">
            <a:avLst/>
          </a:prstGeom>
          <a:noFill/>
        </p:spPr>
        <p:txBody>
          <a:bodyPr wrap="square" rtlCol="0">
            <a:spAutoFit/>
          </a:bodyPr>
          <a:lstStyle/>
          <a:p>
            <a:r>
              <a:rPr lang="en-IT" sz="1100" b="1">
                <a:latin typeface="+mn-lt"/>
              </a:rPr>
              <a:t>Map to Task Output </a:t>
            </a:r>
            <a:r>
              <a:rPr lang="en-IT" sz="1100">
                <a:latin typeface="+mn-lt"/>
              </a:rPr>
              <a:t>specifying the </a:t>
            </a:r>
            <a:r>
              <a:rPr lang="en-IT" sz="1100" b="1">
                <a:latin typeface="+mn-lt"/>
              </a:rPr>
              <a:t>Response </a:t>
            </a:r>
            <a:r>
              <a:rPr lang="en-IT" sz="1100">
                <a:latin typeface="+mn-lt"/>
              </a:rPr>
              <a:t>of the </a:t>
            </a:r>
            <a:r>
              <a:rPr lang="en-IT" sz="1100" b="1">
                <a:latin typeface="+mn-lt"/>
              </a:rPr>
              <a:t>Get Windows Service Status </a:t>
            </a:r>
            <a:r>
              <a:rPr lang="en-IT" sz="1100">
                <a:latin typeface="+mn-lt"/>
              </a:rPr>
              <a:t>task</a:t>
            </a:r>
            <a:endParaRPr lang="en-IT" sz="1100" b="1">
              <a:latin typeface="+mn-lt"/>
            </a:endParaRPr>
          </a:p>
        </p:txBody>
      </p:sp>
      <p:pic>
        <p:nvPicPr>
          <p:cNvPr id="8" name="Picture 7">
            <a:extLst>
              <a:ext uri="{FF2B5EF4-FFF2-40B4-BE49-F238E27FC236}">
                <a16:creationId xmlns:a16="http://schemas.microsoft.com/office/drawing/2014/main" id="{DB958334-3E8D-D142-8011-7620824EA11E}"/>
              </a:ext>
            </a:extLst>
          </p:cNvPr>
          <p:cNvPicPr>
            <a:picLocks noChangeAspect="1"/>
          </p:cNvPicPr>
          <p:nvPr/>
        </p:nvPicPr>
        <p:blipFill>
          <a:blip r:embed="rId4"/>
          <a:stretch>
            <a:fillRect/>
          </a:stretch>
        </p:blipFill>
        <p:spPr>
          <a:xfrm>
            <a:off x="542070" y="3129710"/>
            <a:ext cx="2950182" cy="1486351"/>
          </a:xfrm>
          <a:prstGeom prst="rect">
            <a:avLst/>
          </a:prstGeom>
        </p:spPr>
      </p:pic>
      <p:sp>
        <p:nvSpPr>
          <p:cNvPr id="15" name="TextBox 14">
            <a:extLst>
              <a:ext uri="{FF2B5EF4-FFF2-40B4-BE49-F238E27FC236}">
                <a16:creationId xmlns:a16="http://schemas.microsoft.com/office/drawing/2014/main" id="{E6329C8B-6FE9-E644-886A-5AA691F43E17}"/>
              </a:ext>
            </a:extLst>
          </p:cNvPr>
          <p:cNvSpPr txBox="1"/>
          <p:nvPr/>
        </p:nvSpPr>
        <p:spPr>
          <a:xfrm>
            <a:off x="437766" y="1160395"/>
            <a:ext cx="8348376" cy="369332"/>
          </a:xfrm>
          <a:prstGeom prst="rect">
            <a:avLst/>
          </a:prstGeom>
          <a:noFill/>
        </p:spPr>
        <p:txBody>
          <a:bodyPr wrap="none" rtlCol="0">
            <a:spAutoFit/>
          </a:bodyPr>
          <a:lstStyle/>
          <a:p>
            <a:r>
              <a:rPr lang="en-IT">
                <a:latin typeface="+mn-lt"/>
              </a:rPr>
              <a:t>Approach 2: Map the full response to the task output (Response parser will be ignored)</a:t>
            </a:r>
          </a:p>
        </p:txBody>
      </p:sp>
      <p:pic>
        <p:nvPicPr>
          <p:cNvPr id="7" name="Picture 6">
            <a:extLst>
              <a:ext uri="{FF2B5EF4-FFF2-40B4-BE49-F238E27FC236}">
                <a16:creationId xmlns:a16="http://schemas.microsoft.com/office/drawing/2014/main" id="{8301691C-E925-AA45-BFDD-0AA012051B58}"/>
              </a:ext>
            </a:extLst>
          </p:cNvPr>
          <p:cNvPicPr>
            <a:picLocks noChangeAspect="1"/>
          </p:cNvPicPr>
          <p:nvPr/>
        </p:nvPicPr>
        <p:blipFill>
          <a:blip r:embed="rId5"/>
          <a:stretch>
            <a:fillRect/>
          </a:stretch>
        </p:blipFill>
        <p:spPr>
          <a:xfrm>
            <a:off x="5764219" y="1729965"/>
            <a:ext cx="3230844" cy="2527049"/>
          </a:xfrm>
          <a:prstGeom prst="rect">
            <a:avLst/>
          </a:prstGeom>
        </p:spPr>
      </p:pic>
    </p:spTree>
    <p:extLst>
      <p:ext uri="{BB962C8B-B14F-4D97-AF65-F5344CB8AC3E}">
        <p14:creationId xmlns:p14="http://schemas.microsoft.com/office/powerpoint/2010/main" val="826855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05C1-9B8A-2949-8233-C765633A5C6D}"/>
              </a:ext>
            </a:extLst>
          </p:cNvPr>
          <p:cNvSpPr>
            <a:spLocks noGrp="1"/>
          </p:cNvSpPr>
          <p:nvPr>
            <p:ph type="title"/>
          </p:nvPr>
        </p:nvSpPr>
        <p:spPr/>
        <p:txBody>
          <a:bodyPr/>
          <a:lstStyle/>
          <a:p>
            <a:r>
              <a:rPr lang="en-IT" dirty="0"/>
              <a:t>Create a Custom Data Type</a:t>
            </a:r>
          </a:p>
        </p:txBody>
      </p:sp>
      <p:sp>
        <p:nvSpPr>
          <p:cNvPr id="5" name="TextBox 4">
            <a:extLst>
              <a:ext uri="{FF2B5EF4-FFF2-40B4-BE49-F238E27FC236}">
                <a16:creationId xmlns:a16="http://schemas.microsoft.com/office/drawing/2014/main" id="{D40989FE-5972-134B-9800-A324E0076F95}"/>
              </a:ext>
            </a:extLst>
          </p:cNvPr>
          <p:cNvSpPr txBox="1"/>
          <p:nvPr/>
        </p:nvSpPr>
        <p:spPr>
          <a:xfrm>
            <a:off x="4923022" y="1073150"/>
            <a:ext cx="3746025" cy="3539430"/>
          </a:xfrm>
          <a:prstGeom prst="rect">
            <a:avLst/>
          </a:prstGeom>
          <a:noFill/>
        </p:spPr>
        <p:txBody>
          <a:bodyPr wrap="square" rtlCol="0">
            <a:spAutoFit/>
          </a:bodyPr>
          <a:lstStyle/>
          <a:p>
            <a:r>
              <a:rPr lang="en-IT" sz="1400">
                <a:latin typeface="+mn-lt"/>
              </a:rPr>
              <a:t>The third input will be the country code of the city we are requesting the weather of (</a:t>
            </a:r>
            <a:r>
              <a:rPr lang="en-IT" sz="1400" b="1">
                <a:latin typeface="+mn-lt"/>
              </a:rPr>
              <a:t>Country</a:t>
            </a:r>
            <a:r>
              <a:rPr lang="en-IT" sz="1400">
                <a:latin typeface="+mn-lt"/>
              </a:rPr>
              <a:t>)</a:t>
            </a:r>
          </a:p>
          <a:p>
            <a:endParaRPr lang="en-IT" sz="1400">
              <a:latin typeface="+mn-lt"/>
            </a:endParaRPr>
          </a:p>
          <a:p>
            <a:r>
              <a:rPr lang="en-IT" sz="1400">
                <a:latin typeface="+mn-lt"/>
              </a:rPr>
              <a:t>Type is ‘String’.</a:t>
            </a:r>
          </a:p>
          <a:p>
            <a:r>
              <a:rPr lang="en-IT" sz="1400">
                <a:latin typeface="+mn-lt"/>
              </a:rPr>
              <a:t>As we require the country code to be ISO3166 compliant, we enforce validation with a regex. Only two alphabetic characters (case insensitive) will be accepted.</a:t>
            </a:r>
          </a:p>
          <a:p>
            <a:endParaRPr lang="en-IT" sz="1400">
              <a:latin typeface="+mn-lt"/>
            </a:endParaRPr>
          </a:p>
          <a:p>
            <a:r>
              <a:rPr lang="en-IT" sz="1400">
                <a:latin typeface="+mn-lt"/>
              </a:rPr>
              <a:t>Marked as ‘Required’</a:t>
            </a:r>
          </a:p>
          <a:p>
            <a:endParaRPr lang="en-IT" sz="1400">
              <a:latin typeface="+mn-lt"/>
            </a:endParaRPr>
          </a:p>
          <a:p>
            <a:endParaRPr lang="en-IT" sz="1400">
              <a:latin typeface="+mn-lt"/>
            </a:endParaRPr>
          </a:p>
          <a:p>
            <a:r>
              <a:rPr lang="en-IT" sz="1400">
                <a:latin typeface="+mn-lt"/>
              </a:rPr>
              <a:t>Ref. (Alpha2): </a:t>
            </a:r>
            <a:r>
              <a:rPr lang="en-GB" sz="1400">
                <a:latin typeface="+mn-lt"/>
                <a:hlinkClick r:id="rId3"/>
              </a:rPr>
              <a:t>https://www.iso.org/obp/ui/#iso:pub:PUB500001:en</a:t>
            </a:r>
            <a:endParaRPr lang="en-GB" sz="1400">
              <a:latin typeface="+mn-lt"/>
            </a:endParaRPr>
          </a:p>
        </p:txBody>
      </p:sp>
      <p:pic>
        <p:nvPicPr>
          <p:cNvPr id="3" name="Picture 2">
            <a:extLst>
              <a:ext uri="{FF2B5EF4-FFF2-40B4-BE49-F238E27FC236}">
                <a16:creationId xmlns:a16="http://schemas.microsoft.com/office/drawing/2014/main" id="{7E9D786D-7281-4F4D-81AA-897D2DD62211}"/>
              </a:ext>
            </a:extLst>
          </p:cNvPr>
          <p:cNvPicPr>
            <a:picLocks noChangeAspect="1"/>
          </p:cNvPicPr>
          <p:nvPr/>
        </p:nvPicPr>
        <p:blipFill>
          <a:blip r:embed="rId4"/>
          <a:stretch>
            <a:fillRect/>
          </a:stretch>
        </p:blipFill>
        <p:spPr>
          <a:xfrm>
            <a:off x="635064" y="1001052"/>
            <a:ext cx="3936936" cy="3683682"/>
          </a:xfrm>
          <a:prstGeom prst="rect">
            <a:avLst/>
          </a:prstGeom>
        </p:spPr>
      </p:pic>
    </p:spTree>
    <p:extLst>
      <p:ext uri="{BB962C8B-B14F-4D97-AF65-F5344CB8AC3E}">
        <p14:creationId xmlns:p14="http://schemas.microsoft.com/office/powerpoint/2010/main" val="217315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Execute a Workflow with the Powershell Custom Task </a:t>
            </a:r>
            <a:br>
              <a:rPr lang="en-IT" dirty="0"/>
            </a:br>
            <a:r>
              <a:rPr lang="en-IT" sz="1800" dirty="0"/>
              <a:t>Sample Scenario: Get the status of the specified Windows Service</a:t>
            </a:r>
          </a:p>
        </p:txBody>
      </p:sp>
      <p:pic>
        <p:nvPicPr>
          <p:cNvPr id="3" name="Picture 2">
            <a:extLst>
              <a:ext uri="{FF2B5EF4-FFF2-40B4-BE49-F238E27FC236}">
                <a16:creationId xmlns:a16="http://schemas.microsoft.com/office/drawing/2014/main" id="{049351A8-3271-5642-BCAA-AC3FF0946F61}"/>
              </a:ext>
            </a:extLst>
          </p:cNvPr>
          <p:cNvPicPr>
            <a:picLocks noChangeAspect="1"/>
          </p:cNvPicPr>
          <p:nvPr/>
        </p:nvPicPr>
        <p:blipFill>
          <a:blip r:embed="rId3"/>
          <a:stretch>
            <a:fillRect/>
          </a:stretch>
        </p:blipFill>
        <p:spPr>
          <a:xfrm>
            <a:off x="535281" y="1225049"/>
            <a:ext cx="5662289" cy="2262429"/>
          </a:xfrm>
          <a:prstGeom prst="rect">
            <a:avLst/>
          </a:prstGeom>
        </p:spPr>
      </p:pic>
      <p:sp>
        <p:nvSpPr>
          <p:cNvPr id="7" name="TextBox 6">
            <a:extLst>
              <a:ext uri="{FF2B5EF4-FFF2-40B4-BE49-F238E27FC236}">
                <a16:creationId xmlns:a16="http://schemas.microsoft.com/office/drawing/2014/main" id="{2209AF53-0EEB-914C-ABFB-036526E834CA}"/>
              </a:ext>
            </a:extLst>
          </p:cNvPr>
          <p:cNvSpPr txBox="1"/>
          <p:nvPr/>
        </p:nvSpPr>
        <p:spPr>
          <a:xfrm>
            <a:off x="437766" y="3673046"/>
            <a:ext cx="7786468" cy="769441"/>
          </a:xfrm>
          <a:prstGeom prst="rect">
            <a:avLst/>
          </a:prstGeom>
          <a:noFill/>
        </p:spPr>
        <p:txBody>
          <a:bodyPr wrap="square" rtlCol="0">
            <a:spAutoFit/>
          </a:bodyPr>
          <a:lstStyle/>
          <a:p>
            <a:r>
              <a:rPr lang="en-IT" sz="1100">
                <a:latin typeface="+mn-lt"/>
              </a:rPr>
              <a:t>Drag the new </a:t>
            </a:r>
            <a:r>
              <a:rPr lang="en-IT" sz="1100" b="1">
                <a:latin typeface="+mn-lt"/>
              </a:rPr>
              <a:t>Get Windows Service Status</a:t>
            </a:r>
            <a:r>
              <a:rPr lang="en-IT" sz="1100">
                <a:latin typeface="+mn-lt"/>
              </a:rPr>
              <a:t> custom task from the task library.</a:t>
            </a:r>
          </a:p>
          <a:p>
            <a:r>
              <a:rPr lang="en-IT" sz="1100">
                <a:latin typeface="+mn-lt"/>
              </a:rPr>
              <a:t>Map the </a:t>
            </a:r>
            <a:r>
              <a:rPr lang="en-IT" sz="1100" b="1">
                <a:latin typeface="+mn-lt"/>
              </a:rPr>
              <a:t>External Target </a:t>
            </a:r>
            <a:r>
              <a:rPr lang="en-IT" sz="1100">
                <a:latin typeface="+mn-lt"/>
              </a:rPr>
              <a:t>to your Powershell Endpoint.</a:t>
            </a:r>
          </a:p>
          <a:p>
            <a:r>
              <a:rPr lang="en-IT" sz="1100">
                <a:latin typeface="+mn-lt"/>
              </a:rPr>
              <a:t>Map a </a:t>
            </a:r>
            <a:r>
              <a:rPr lang="en-IT" sz="1100" b="1">
                <a:latin typeface="+mn-lt"/>
              </a:rPr>
              <a:t>Service Name </a:t>
            </a:r>
            <a:r>
              <a:rPr lang="en-IT" sz="1100">
                <a:latin typeface="+mn-lt"/>
              </a:rPr>
              <a:t>to a Workflow Input or set it statically for testing purposes.</a:t>
            </a:r>
          </a:p>
          <a:p>
            <a:r>
              <a:rPr lang="en-IT" sz="1100">
                <a:latin typeface="+mn-lt"/>
              </a:rPr>
              <a:t>An example Windows Service for testing may be the </a:t>
            </a:r>
            <a:r>
              <a:rPr lang="en-IT" sz="1100" b="1">
                <a:latin typeface="+mn-lt"/>
              </a:rPr>
              <a:t>W32Time</a:t>
            </a:r>
            <a:r>
              <a:rPr lang="en-IT" sz="1100">
                <a:latin typeface="+mn-lt"/>
              </a:rPr>
              <a:t> service (Windows Time)</a:t>
            </a:r>
          </a:p>
        </p:txBody>
      </p:sp>
    </p:spTree>
    <p:extLst>
      <p:ext uri="{BB962C8B-B14F-4D97-AF65-F5344CB8AC3E}">
        <p14:creationId xmlns:p14="http://schemas.microsoft.com/office/powerpoint/2010/main" val="13517174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Execute a Workflow with the Powershell Custom Task </a:t>
            </a:r>
            <a:br>
              <a:rPr lang="en-IT" dirty="0"/>
            </a:br>
            <a:r>
              <a:rPr lang="en-IT" sz="1800" dirty="0"/>
              <a:t>Sample Scenario: Get the status of the specified Windows Service</a:t>
            </a:r>
          </a:p>
        </p:txBody>
      </p:sp>
      <p:sp>
        <p:nvSpPr>
          <p:cNvPr id="7" name="TextBox 6">
            <a:extLst>
              <a:ext uri="{FF2B5EF4-FFF2-40B4-BE49-F238E27FC236}">
                <a16:creationId xmlns:a16="http://schemas.microsoft.com/office/drawing/2014/main" id="{2209AF53-0EEB-914C-ABFB-036526E834CA}"/>
              </a:ext>
            </a:extLst>
          </p:cNvPr>
          <p:cNvSpPr txBox="1"/>
          <p:nvPr/>
        </p:nvSpPr>
        <p:spPr>
          <a:xfrm>
            <a:off x="437766" y="3091799"/>
            <a:ext cx="4644598" cy="600164"/>
          </a:xfrm>
          <a:prstGeom prst="rect">
            <a:avLst/>
          </a:prstGeom>
          <a:noFill/>
        </p:spPr>
        <p:txBody>
          <a:bodyPr wrap="square" rtlCol="0">
            <a:spAutoFit/>
          </a:bodyPr>
          <a:lstStyle/>
          <a:p>
            <a:r>
              <a:rPr lang="en-IT" sz="1100">
                <a:latin typeface="+mn-lt"/>
              </a:rPr>
              <a:t>On the task output, select </a:t>
            </a:r>
            <a:r>
              <a:rPr lang="en-IT" sz="1100" b="1">
                <a:latin typeface="+mn-lt"/>
              </a:rPr>
              <a:t>Add Workflow Output </a:t>
            </a:r>
            <a:r>
              <a:rPr lang="en-IT" sz="1100">
                <a:latin typeface="+mn-lt"/>
              </a:rPr>
              <a:t>to create a workflow output.</a:t>
            </a:r>
          </a:p>
          <a:p>
            <a:r>
              <a:rPr lang="en-IT" sz="1100">
                <a:latin typeface="+mn-lt"/>
              </a:rPr>
              <a:t>The new Workflow is going to have automatically the same data type of the task output, click </a:t>
            </a:r>
            <a:r>
              <a:rPr lang="en-IT" sz="1100" b="1">
                <a:latin typeface="+mn-lt"/>
              </a:rPr>
              <a:t>Add</a:t>
            </a:r>
            <a:r>
              <a:rPr lang="en-IT" sz="1100">
                <a:latin typeface="+mn-lt"/>
              </a:rPr>
              <a:t> </a:t>
            </a:r>
          </a:p>
        </p:txBody>
      </p:sp>
      <p:pic>
        <p:nvPicPr>
          <p:cNvPr id="4" name="Picture 3">
            <a:extLst>
              <a:ext uri="{FF2B5EF4-FFF2-40B4-BE49-F238E27FC236}">
                <a16:creationId xmlns:a16="http://schemas.microsoft.com/office/drawing/2014/main" id="{E23B4CBD-D1F4-A649-B068-6F587141EE5F}"/>
              </a:ext>
            </a:extLst>
          </p:cNvPr>
          <p:cNvPicPr>
            <a:picLocks noChangeAspect="1"/>
          </p:cNvPicPr>
          <p:nvPr/>
        </p:nvPicPr>
        <p:blipFill>
          <a:blip r:embed="rId3"/>
          <a:stretch>
            <a:fillRect/>
          </a:stretch>
        </p:blipFill>
        <p:spPr>
          <a:xfrm>
            <a:off x="530112" y="1301304"/>
            <a:ext cx="4552252" cy="1634551"/>
          </a:xfrm>
          <a:prstGeom prst="rect">
            <a:avLst/>
          </a:prstGeom>
        </p:spPr>
      </p:pic>
      <p:pic>
        <p:nvPicPr>
          <p:cNvPr id="5" name="Picture 4">
            <a:extLst>
              <a:ext uri="{FF2B5EF4-FFF2-40B4-BE49-F238E27FC236}">
                <a16:creationId xmlns:a16="http://schemas.microsoft.com/office/drawing/2014/main" id="{76493293-403E-0A44-BFE4-60CF824B2390}"/>
              </a:ext>
            </a:extLst>
          </p:cNvPr>
          <p:cNvPicPr>
            <a:picLocks noChangeAspect="1"/>
          </p:cNvPicPr>
          <p:nvPr/>
        </p:nvPicPr>
        <p:blipFill>
          <a:blip r:embed="rId4"/>
          <a:stretch>
            <a:fillRect/>
          </a:stretch>
        </p:blipFill>
        <p:spPr>
          <a:xfrm>
            <a:off x="5233368" y="1301304"/>
            <a:ext cx="3681356" cy="2924840"/>
          </a:xfrm>
          <a:prstGeom prst="rect">
            <a:avLst/>
          </a:prstGeom>
        </p:spPr>
      </p:pic>
    </p:spTree>
    <p:extLst>
      <p:ext uri="{BB962C8B-B14F-4D97-AF65-F5344CB8AC3E}">
        <p14:creationId xmlns:p14="http://schemas.microsoft.com/office/powerpoint/2010/main" val="15753587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Execute a Workflow with the Powershell Custom Task </a:t>
            </a:r>
            <a:br>
              <a:rPr lang="en-IT" dirty="0"/>
            </a:br>
            <a:r>
              <a:rPr lang="en-IT" sz="1800" dirty="0"/>
              <a:t>Sample Scenario: Get the status of the specified Windows Service</a:t>
            </a:r>
          </a:p>
        </p:txBody>
      </p:sp>
      <p:sp>
        <p:nvSpPr>
          <p:cNvPr id="7" name="TextBox 6">
            <a:extLst>
              <a:ext uri="{FF2B5EF4-FFF2-40B4-BE49-F238E27FC236}">
                <a16:creationId xmlns:a16="http://schemas.microsoft.com/office/drawing/2014/main" id="{2209AF53-0EEB-914C-ABFB-036526E834CA}"/>
              </a:ext>
            </a:extLst>
          </p:cNvPr>
          <p:cNvSpPr txBox="1"/>
          <p:nvPr/>
        </p:nvSpPr>
        <p:spPr>
          <a:xfrm>
            <a:off x="364217" y="3694105"/>
            <a:ext cx="4644598" cy="600164"/>
          </a:xfrm>
          <a:prstGeom prst="rect">
            <a:avLst/>
          </a:prstGeom>
          <a:noFill/>
        </p:spPr>
        <p:txBody>
          <a:bodyPr wrap="square" rtlCol="0">
            <a:spAutoFit/>
          </a:bodyPr>
          <a:lstStyle/>
          <a:p>
            <a:r>
              <a:rPr lang="en-IT" sz="1100">
                <a:latin typeface="+mn-lt"/>
              </a:rPr>
              <a:t>In the </a:t>
            </a:r>
            <a:r>
              <a:rPr lang="en-IT" sz="1100" b="1">
                <a:latin typeface="+mn-lt"/>
              </a:rPr>
              <a:t>General </a:t>
            </a:r>
            <a:r>
              <a:rPr lang="en-IT" sz="1100">
                <a:latin typeface="+mn-lt"/>
              </a:rPr>
              <a:t>tab, edit the Workflow Output </a:t>
            </a:r>
            <a:r>
              <a:rPr lang="en-IT" sz="1100" b="1">
                <a:latin typeface="+mn-lt"/>
              </a:rPr>
              <a:t>Service Status</a:t>
            </a:r>
            <a:r>
              <a:rPr lang="en-IT" sz="1100">
                <a:latin typeface="+mn-lt"/>
              </a:rPr>
              <a:t> and </a:t>
            </a:r>
            <a:r>
              <a:rPr lang="en-IT" sz="1100" b="1">
                <a:latin typeface="+mn-lt"/>
              </a:rPr>
              <a:t>Map to T</a:t>
            </a:r>
            <a:r>
              <a:rPr lang="en-GB" sz="1100" b="1">
                <a:latin typeface="+mn-lt"/>
              </a:rPr>
              <a:t>a</a:t>
            </a:r>
            <a:r>
              <a:rPr lang="en-IT" sz="1100" b="1">
                <a:latin typeface="+mn-lt"/>
              </a:rPr>
              <a:t>sk Output</a:t>
            </a:r>
            <a:r>
              <a:rPr lang="en-IT" sz="1100">
                <a:latin typeface="+mn-lt"/>
              </a:rPr>
              <a:t> the </a:t>
            </a:r>
            <a:r>
              <a:rPr lang="en-IT" sz="1100" b="1">
                <a:latin typeface="+mn-lt"/>
              </a:rPr>
              <a:t>Status</a:t>
            </a:r>
            <a:r>
              <a:rPr lang="en-IT" sz="1100">
                <a:latin typeface="+mn-lt"/>
              </a:rPr>
              <a:t> path of the </a:t>
            </a:r>
            <a:r>
              <a:rPr lang="en-IT" sz="1100" b="1">
                <a:latin typeface="+mn-lt"/>
              </a:rPr>
              <a:t>Service Status </a:t>
            </a:r>
            <a:r>
              <a:rPr lang="en-IT" sz="1100">
                <a:latin typeface="+mn-lt"/>
              </a:rPr>
              <a:t>output of </a:t>
            </a:r>
            <a:r>
              <a:rPr lang="en-IT" sz="1100" b="1">
                <a:latin typeface="+mn-lt"/>
              </a:rPr>
              <a:t>Get Windows Service Status </a:t>
            </a:r>
            <a:r>
              <a:rPr lang="en-IT" sz="1100">
                <a:latin typeface="+mn-lt"/>
              </a:rPr>
              <a:t>task. Save and execute the workflow</a:t>
            </a:r>
          </a:p>
        </p:txBody>
      </p:sp>
      <p:pic>
        <p:nvPicPr>
          <p:cNvPr id="3" name="Picture 2">
            <a:extLst>
              <a:ext uri="{FF2B5EF4-FFF2-40B4-BE49-F238E27FC236}">
                <a16:creationId xmlns:a16="http://schemas.microsoft.com/office/drawing/2014/main" id="{EE402751-76DD-7B42-9107-A662E1A6C7BA}"/>
              </a:ext>
            </a:extLst>
          </p:cNvPr>
          <p:cNvPicPr>
            <a:picLocks noChangeAspect="1"/>
          </p:cNvPicPr>
          <p:nvPr/>
        </p:nvPicPr>
        <p:blipFill>
          <a:blip r:embed="rId3"/>
          <a:stretch>
            <a:fillRect/>
          </a:stretch>
        </p:blipFill>
        <p:spPr>
          <a:xfrm>
            <a:off x="364217" y="1073150"/>
            <a:ext cx="5168829" cy="2545841"/>
          </a:xfrm>
          <a:prstGeom prst="rect">
            <a:avLst/>
          </a:prstGeom>
        </p:spPr>
      </p:pic>
      <p:pic>
        <p:nvPicPr>
          <p:cNvPr id="6" name="Picture 5">
            <a:extLst>
              <a:ext uri="{FF2B5EF4-FFF2-40B4-BE49-F238E27FC236}">
                <a16:creationId xmlns:a16="http://schemas.microsoft.com/office/drawing/2014/main" id="{5A3FC590-6BCE-1A4F-A45C-BFC5F6F86422}"/>
              </a:ext>
            </a:extLst>
          </p:cNvPr>
          <p:cNvPicPr>
            <a:picLocks noChangeAspect="1"/>
          </p:cNvPicPr>
          <p:nvPr/>
        </p:nvPicPr>
        <p:blipFill>
          <a:blip r:embed="rId4"/>
          <a:stretch>
            <a:fillRect/>
          </a:stretch>
        </p:blipFill>
        <p:spPr>
          <a:xfrm>
            <a:off x="5597584" y="1073150"/>
            <a:ext cx="3121132" cy="3180021"/>
          </a:xfrm>
          <a:prstGeom prst="rect">
            <a:avLst/>
          </a:prstGeom>
        </p:spPr>
      </p:pic>
    </p:spTree>
    <p:extLst>
      <p:ext uri="{BB962C8B-B14F-4D97-AF65-F5344CB8AC3E}">
        <p14:creationId xmlns:p14="http://schemas.microsoft.com/office/powerpoint/2010/main" val="5794558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Execute a Workflow with the Powershell Custom Task </a:t>
            </a:r>
            <a:br>
              <a:rPr lang="en-IT" dirty="0"/>
            </a:br>
            <a:r>
              <a:rPr lang="en-IT" sz="1800" dirty="0"/>
              <a:t>Sample Scenario: Get the status of the specified Windows Service</a:t>
            </a:r>
          </a:p>
        </p:txBody>
      </p:sp>
      <p:sp>
        <p:nvSpPr>
          <p:cNvPr id="4" name="TextBox 3">
            <a:extLst>
              <a:ext uri="{FF2B5EF4-FFF2-40B4-BE49-F238E27FC236}">
                <a16:creationId xmlns:a16="http://schemas.microsoft.com/office/drawing/2014/main" id="{BC307D65-6B76-2849-9C6D-0585F43F935A}"/>
              </a:ext>
            </a:extLst>
          </p:cNvPr>
          <p:cNvSpPr txBox="1"/>
          <p:nvPr/>
        </p:nvSpPr>
        <p:spPr>
          <a:xfrm>
            <a:off x="559981" y="1290084"/>
            <a:ext cx="1254382" cy="369332"/>
          </a:xfrm>
          <a:prstGeom prst="rect">
            <a:avLst/>
          </a:prstGeom>
          <a:noFill/>
        </p:spPr>
        <p:txBody>
          <a:bodyPr wrap="none" rtlCol="0">
            <a:spAutoFit/>
          </a:bodyPr>
          <a:lstStyle/>
          <a:p>
            <a:r>
              <a:rPr lang="en-IT">
                <a:latin typeface="+mn-lt"/>
              </a:rPr>
              <a:t>Verification</a:t>
            </a:r>
          </a:p>
        </p:txBody>
      </p:sp>
      <p:pic>
        <p:nvPicPr>
          <p:cNvPr id="5" name="Picture 4">
            <a:extLst>
              <a:ext uri="{FF2B5EF4-FFF2-40B4-BE49-F238E27FC236}">
                <a16:creationId xmlns:a16="http://schemas.microsoft.com/office/drawing/2014/main" id="{EAFB23FB-142D-CC4B-BC78-97E80B39C629}"/>
              </a:ext>
            </a:extLst>
          </p:cNvPr>
          <p:cNvPicPr>
            <a:picLocks noChangeAspect="1"/>
          </p:cNvPicPr>
          <p:nvPr/>
        </p:nvPicPr>
        <p:blipFill>
          <a:blip r:embed="rId3"/>
          <a:stretch>
            <a:fillRect/>
          </a:stretch>
        </p:blipFill>
        <p:spPr>
          <a:xfrm>
            <a:off x="652131" y="1659415"/>
            <a:ext cx="4727766" cy="3011821"/>
          </a:xfrm>
          <a:prstGeom prst="rect">
            <a:avLst/>
          </a:prstGeom>
        </p:spPr>
      </p:pic>
    </p:spTree>
    <p:extLst>
      <p:ext uri="{BB962C8B-B14F-4D97-AF65-F5344CB8AC3E}">
        <p14:creationId xmlns:p14="http://schemas.microsoft.com/office/powerpoint/2010/main" val="38722500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772B-90AE-504B-951F-05755F98FC91}"/>
              </a:ext>
            </a:extLst>
          </p:cNvPr>
          <p:cNvSpPr>
            <a:spLocks noGrp="1"/>
          </p:cNvSpPr>
          <p:nvPr>
            <p:ph type="ctrTitle"/>
          </p:nvPr>
        </p:nvSpPr>
        <p:spPr/>
        <p:txBody>
          <a:bodyPr/>
          <a:lstStyle/>
          <a:p>
            <a:r>
              <a:rPr lang="en-IT" dirty="0"/>
              <a:t>Executors - SSH</a:t>
            </a:r>
          </a:p>
        </p:txBody>
      </p:sp>
    </p:spTree>
    <p:extLst>
      <p:ext uri="{BB962C8B-B14F-4D97-AF65-F5344CB8AC3E}">
        <p14:creationId xmlns:p14="http://schemas.microsoft.com/office/powerpoint/2010/main" val="241148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AFD0-07F4-DC41-A8DC-B70D58CB616A}"/>
              </a:ext>
            </a:extLst>
          </p:cNvPr>
          <p:cNvSpPr>
            <a:spLocks noGrp="1"/>
          </p:cNvSpPr>
          <p:nvPr>
            <p:ph type="title"/>
          </p:nvPr>
        </p:nvSpPr>
        <p:spPr/>
        <p:txBody>
          <a:bodyPr/>
          <a:lstStyle/>
          <a:p>
            <a:r>
              <a:rPr lang="en-IT" dirty="0"/>
              <a:t>SSH Executor</a:t>
            </a:r>
          </a:p>
        </p:txBody>
      </p:sp>
      <p:sp>
        <p:nvSpPr>
          <p:cNvPr id="3" name="TextBox 2">
            <a:extLst>
              <a:ext uri="{FF2B5EF4-FFF2-40B4-BE49-F238E27FC236}">
                <a16:creationId xmlns:a16="http://schemas.microsoft.com/office/drawing/2014/main" id="{DB904052-FD26-0746-B6D8-CC50A5713E88}"/>
              </a:ext>
            </a:extLst>
          </p:cNvPr>
          <p:cNvSpPr txBox="1"/>
          <p:nvPr/>
        </p:nvSpPr>
        <p:spPr>
          <a:xfrm>
            <a:off x="580445" y="1248354"/>
            <a:ext cx="8022866" cy="2677656"/>
          </a:xfrm>
          <a:prstGeom prst="rect">
            <a:avLst/>
          </a:prstGeom>
          <a:noFill/>
        </p:spPr>
        <p:txBody>
          <a:bodyPr wrap="square" rtlCol="0">
            <a:spAutoFit/>
          </a:bodyPr>
          <a:lstStyle/>
          <a:p>
            <a:r>
              <a:rPr lang="en-IT" sz="1400" dirty="0">
                <a:latin typeface="+mn-lt"/>
              </a:rPr>
              <a:t>Scope:</a:t>
            </a:r>
          </a:p>
          <a:p>
            <a:r>
              <a:rPr lang="en-IT" sz="1400" dirty="0">
                <a:latin typeface="+mn-lt"/>
              </a:rPr>
              <a:t>Execute CLI commands over SSH in a target endpoint as embedded task or a custom task </a:t>
            </a:r>
          </a:p>
          <a:p>
            <a:endParaRPr lang="en-IT" sz="1400" dirty="0">
              <a:latin typeface="+mn-lt"/>
            </a:endParaRPr>
          </a:p>
          <a:p>
            <a:r>
              <a:rPr lang="en-IT" sz="1400" dirty="0">
                <a:latin typeface="+mn-lt"/>
              </a:rPr>
              <a:t>Requirements:</a:t>
            </a:r>
          </a:p>
          <a:p>
            <a:pPr marL="285750" indent="-285750">
              <a:buFont typeface="Arial" panose="020B0604020202020204" pitchFamily="34" charset="0"/>
              <a:buChar char="•"/>
            </a:pPr>
            <a:r>
              <a:rPr lang="en-GB" sz="1400" dirty="0">
                <a:latin typeface="+mn-lt"/>
              </a:rPr>
              <a:t>The endpoint is reachable through </a:t>
            </a:r>
            <a:r>
              <a:rPr lang="en-GB" sz="1400" dirty="0" err="1">
                <a:latin typeface="+mn-lt"/>
              </a:rPr>
              <a:t>Intersight</a:t>
            </a:r>
            <a:r>
              <a:rPr lang="en-GB" sz="1400" dirty="0">
                <a:latin typeface="+mn-lt"/>
              </a:rPr>
              <a:t> Assist</a:t>
            </a:r>
          </a:p>
          <a:p>
            <a:pPr marL="285750" indent="-285750">
              <a:buFont typeface="Arial" panose="020B0604020202020204" pitchFamily="34" charset="0"/>
              <a:buChar char="•"/>
            </a:pPr>
            <a:r>
              <a:rPr lang="en-GB" sz="1400" dirty="0">
                <a:latin typeface="+mn-lt"/>
              </a:rPr>
              <a:t>The endpoint target is in the </a:t>
            </a:r>
            <a:r>
              <a:rPr lang="en-GB" sz="1400" b="1" dirty="0">
                <a:latin typeface="+mn-lt"/>
              </a:rPr>
              <a:t>Connected state</a:t>
            </a:r>
            <a:endParaRPr lang="en-GB" sz="1400" dirty="0">
              <a:latin typeface="+mn-lt"/>
            </a:endParaRPr>
          </a:p>
          <a:p>
            <a:pPr marL="285750" indent="-285750">
              <a:buFont typeface="Arial" panose="020B0604020202020204" pitchFamily="34" charset="0"/>
              <a:buChar char="•"/>
            </a:pPr>
            <a:r>
              <a:rPr lang="en-GB" sz="1400" dirty="0">
                <a:latin typeface="+mn-lt"/>
              </a:rPr>
              <a:t>SSH server is enabled and running on the target endpoint</a:t>
            </a:r>
          </a:p>
          <a:p>
            <a:pPr marL="285750" indent="-285750">
              <a:buFont typeface="Arial" panose="020B0604020202020204" pitchFamily="34" charset="0"/>
              <a:buChar char="•"/>
            </a:pPr>
            <a:r>
              <a:rPr lang="en-GB" sz="1400" dirty="0">
                <a:latin typeface="+mn-lt"/>
              </a:rPr>
              <a:t>Username/Password or private key for authentication</a:t>
            </a:r>
          </a:p>
          <a:p>
            <a:endParaRPr lang="en-GB" sz="1400" dirty="0">
              <a:latin typeface="+mn-lt"/>
            </a:endParaRPr>
          </a:p>
          <a:p>
            <a:r>
              <a:rPr lang="en-GB" sz="1400" dirty="0">
                <a:latin typeface="+mn-lt"/>
              </a:rPr>
              <a:t>Documentation:</a:t>
            </a:r>
          </a:p>
          <a:p>
            <a:r>
              <a:rPr lang="en-GB" sz="1400" dirty="0">
                <a:latin typeface="+mn-lt"/>
                <a:hlinkClick r:id="rId3"/>
              </a:rPr>
              <a:t>https://www.intersight.com/help/saas/resources/Executor_SSH</a:t>
            </a:r>
            <a:endParaRPr lang="en-GB" sz="1400" dirty="0">
              <a:latin typeface="+mn-lt"/>
            </a:endParaRPr>
          </a:p>
          <a:p>
            <a:endParaRPr lang="en-GB" sz="1400" dirty="0">
              <a:latin typeface="+mn-lt"/>
            </a:endParaRPr>
          </a:p>
        </p:txBody>
      </p:sp>
    </p:spTree>
    <p:extLst>
      <p:ext uri="{BB962C8B-B14F-4D97-AF65-F5344CB8AC3E}">
        <p14:creationId xmlns:p14="http://schemas.microsoft.com/office/powerpoint/2010/main" val="32103689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Supported CLI Command Types</a:t>
            </a:r>
          </a:p>
        </p:txBody>
      </p:sp>
      <p:pic>
        <p:nvPicPr>
          <p:cNvPr id="3" name="Picture 2">
            <a:extLst>
              <a:ext uri="{FF2B5EF4-FFF2-40B4-BE49-F238E27FC236}">
                <a16:creationId xmlns:a16="http://schemas.microsoft.com/office/drawing/2014/main" id="{A4D2C81D-F47F-1F4A-906D-0F45791955F4}"/>
              </a:ext>
            </a:extLst>
          </p:cNvPr>
          <p:cNvPicPr>
            <a:picLocks noChangeAspect="1"/>
          </p:cNvPicPr>
          <p:nvPr/>
        </p:nvPicPr>
        <p:blipFill>
          <a:blip r:embed="rId3"/>
          <a:stretch>
            <a:fillRect/>
          </a:stretch>
        </p:blipFill>
        <p:spPr>
          <a:xfrm>
            <a:off x="1435768" y="1196020"/>
            <a:ext cx="2839017" cy="3322774"/>
          </a:xfrm>
          <a:prstGeom prst="rect">
            <a:avLst/>
          </a:prstGeom>
          <a:ln>
            <a:solidFill>
              <a:schemeClr val="tx2"/>
            </a:solidFill>
          </a:ln>
        </p:spPr>
      </p:pic>
      <p:sp>
        <p:nvSpPr>
          <p:cNvPr id="4" name="TextBox 3">
            <a:extLst>
              <a:ext uri="{FF2B5EF4-FFF2-40B4-BE49-F238E27FC236}">
                <a16:creationId xmlns:a16="http://schemas.microsoft.com/office/drawing/2014/main" id="{809F0D59-C412-AC42-8F70-CC29B19CFB2B}"/>
              </a:ext>
            </a:extLst>
          </p:cNvPr>
          <p:cNvSpPr txBox="1"/>
          <p:nvPr/>
        </p:nvSpPr>
        <p:spPr>
          <a:xfrm>
            <a:off x="4813067" y="1854520"/>
            <a:ext cx="4043385" cy="2431435"/>
          </a:xfrm>
          <a:prstGeom prst="rect">
            <a:avLst/>
          </a:prstGeom>
          <a:noFill/>
        </p:spPr>
        <p:txBody>
          <a:bodyPr wrap="square" rtlCol="0">
            <a:spAutoFit/>
          </a:bodyPr>
          <a:lstStyle/>
          <a:p>
            <a:r>
              <a:rPr lang="en-IT" b="1" dirty="0">
                <a:latin typeface="+mn-lt"/>
              </a:rPr>
              <a:t>Command Types:</a:t>
            </a:r>
          </a:p>
          <a:p>
            <a:endParaRPr lang="en-IT" dirty="0">
              <a:latin typeface="+mn-lt"/>
            </a:endParaRPr>
          </a:p>
          <a:p>
            <a:r>
              <a:rPr lang="en-IT" u="sng" dirty="0">
                <a:latin typeface="+mn-lt"/>
              </a:rPr>
              <a:t>Non-Interactive</a:t>
            </a:r>
          </a:p>
          <a:p>
            <a:r>
              <a:rPr lang="en-IT" sz="1100" dirty="0">
                <a:latin typeface="+mn-lt"/>
              </a:rPr>
              <a:t>Commands that exit as soon as it's executed</a:t>
            </a:r>
          </a:p>
          <a:p>
            <a:r>
              <a:rPr lang="en-IT" sz="1100" dirty="0">
                <a:latin typeface="+mn-lt"/>
              </a:rPr>
              <a:t>	</a:t>
            </a:r>
          </a:p>
          <a:p>
            <a:r>
              <a:rPr lang="en-IT" sz="1100" dirty="0">
                <a:latin typeface="+mn-lt"/>
              </a:rPr>
              <a:t>Example: sh /path/to/bin –A –B</a:t>
            </a:r>
          </a:p>
          <a:p>
            <a:endParaRPr lang="en-IT" sz="1400" dirty="0">
              <a:latin typeface="+mn-lt"/>
            </a:endParaRPr>
          </a:p>
          <a:p>
            <a:r>
              <a:rPr lang="en-IT" u="sng" dirty="0">
                <a:latin typeface="+mn-lt"/>
              </a:rPr>
              <a:t>Interactive</a:t>
            </a:r>
          </a:p>
          <a:p>
            <a:r>
              <a:rPr lang="en-IT" sz="1100" dirty="0">
                <a:latin typeface="+mn-lt"/>
              </a:rPr>
              <a:t>Commands that requires user interaction (i.e. asking questions)</a:t>
            </a:r>
          </a:p>
          <a:p>
            <a:r>
              <a:rPr lang="en-IT" sz="1100" dirty="0">
                <a:latin typeface="+mn-lt"/>
              </a:rPr>
              <a:t>	</a:t>
            </a:r>
          </a:p>
          <a:p>
            <a:r>
              <a:rPr lang="en-IT" sz="1100" dirty="0">
                <a:latin typeface="+mn-lt"/>
              </a:rPr>
              <a:t>Example: sudo yum install -&gt; y</a:t>
            </a:r>
          </a:p>
        </p:txBody>
      </p:sp>
    </p:spTree>
    <p:extLst>
      <p:ext uri="{BB962C8B-B14F-4D97-AF65-F5344CB8AC3E}">
        <p14:creationId xmlns:p14="http://schemas.microsoft.com/office/powerpoint/2010/main" val="3226386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AFD0-07F4-DC41-A8DC-B70D58CB616A}"/>
              </a:ext>
            </a:extLst>
          </p:cNvPr>
          <p:cNvSpPr>
            <a:spLocks noGrp="1"/>
          </p:cNvSpPr>
          <p:nvPr>
            <p:ph type="title"/>
          </p:nvPr>
        </p:nvSpPr>
        <p:spPr/>
        <p:txBody>
          <a:bodyPr/>
          <a:lstStyle/>
          <a:p>
            <a:r>
              <a:rPr lang="en-IT" dirty="0"/>
              <a:t>Claim a SSH Endpoint</a:t>
            </a:r>
            <a:br>
              <a:rPr lang="en-IT" dirty="0"/>
            </a:br>
            <a:r>
              <a:rPr lang="en-IT" sz="1800" dirty="0"/>
              <a:t>Intersight Configuration – Claim the target</a:t>
            </a:r>
            <a:endParaRPr lang="en-IT" dirty="0"/>
          </a:p>
        </p:txBody>
      </p:sp>
      <p:sp>
        <p:nvSpPr>
          <p:cNvPr id="10" name="TextBox 9">
            <a:extLst>
              <a:ext uri="{FF2B5EF4-FFF2-40B4-BE49-F238E27FC236}">
                <a16:creationId xmlns:a16="http://schemas.microsoft.com/office/drawing/2014/main" id="{6F031C6D-CD9D-0043-9162-08F1D4C9B556}"/>
              </a:ext>
            </a:extLst>
          </p:cNvPr>
          <p:cNvSpPr txBox="1"/>
          <p:nvPr/>
        </p:nvSpPr>
        <p:spPr>
          <a:xfrm>
            <a:off x="437766" y="3685629"/>
            <a:ext cx="8169156" cy="600164"/>
          </a:xfrm>
          <a:prstGeom prst="rect">
            <a:avLst/>
          </a:prstGeom>
          <a:noFill/>
        </p:spPr>
        <p:txBody>
          <a:bodyPr wrap="square" rtlCol="0">
            <a:spAutoFit/>
          </a:bodyPr>
          <a:lstStyle/>
          <a:p>
            <a:r>
              <a:rPr lang="en-IT" sz="1100" dirty="0">
                <a:latin typeface="+mn-lt"/>
              </a:rPr>
              <a:t>Select one </a:t>
            </a:r>
            <a:r>
              <a:rPr lang="en-IT" sz="1100" b="1" dirty="0">
                <a:latin typeface="+mn-lt"/>
              </a:rPr>
              <a:t>Intersight Assist </a:t>
            </a:r>
            <a:r>
              <a:rPr lang="en-IT" sz="1100" dirty="0">
                <a:latin typeface="+mn-lt"/>
              </a:rPr>
              <a:t>(must be able to reach the target endpoint), specify a </a:t>
            </a:r>
            <a:r>
              <a:rPr lang="en-IT" sz="1100" b="1" dirty="0">
                <a:latin typeface="+mn-lt"/>
              </a:rPr>
              <a:t>name</a:t>
            </a:r>
            <a:r>
              <a:rPr lang="en-IT" sz="1100" dirty="0">
                <a:latin typeface="+mn-lt"/>
              </a:rPr>
              <a:t>, the target </a:t>
            </a:r>
            <a:r>
              <a:rPr lang="en-IT" sz="1100" b="1" dirty="0">
                <a:latin typeface="+mn-lt"/>
              </a:rPr>
              <a:t>IP</a:t>
            </a:r>
            <a:r>
              <a:rPr lang="en-IT" sz="1100" dirty="0">
                <a:latin typeface="+mn-lt"/>
              </a:rPr>
              <a:t> or </a:t>
            </a:r>
            <a:r>
              <a:rPr lang="en-IT" sz="1100" b="1" dirty="0">
                <a:latin typeface="+mn-lt"/>
              </a:rPr>
              <a:t>Hostname </a:t>
            </a:r>
            <a:r>
              <a:rPr lang="en-IT" sz="1100" dirty="0">
                <a:latin typeface="+mn-lt"/>
              </a:rPr>
              <a:t>as well as the credentials. For SSH, you can select between </a:t>
            </a:r>
            <a:r>
              <a:rPr lang="en-IT" sz="1100" b="1" dirty="0">
                <a:latin typeface="+mn-lt"/>
              </a:rPr>
              <a:t>Password</a:t>
            </a:r>
            <a:r>
              <a:rPr lang="en-IT" sz="1100" dirty="0">
                <a:latin typeface="+mn-lt"/>
              </a:rPr>
              <a:t> authentication mode and </a:t>
            </a:r>
            <a:r>
              <a:rPr lang="en-IT" sz="1100" b="1" dirty="0">
                <a:latin typeface="+mn-lt"/>
              </a:rPr>
              <a:t>Key Based</a:t>
            </a:r>
            <a:endParaRPr lang="en-IT" sz="1100" dirty="0">
              <a:latin typeface="+mn-lt"/>
            </a:endParaRPr>
          </a:p>
          <a:p>
            <a:r>
              <a:rPr lang="en-IT" sz="1100" dirty="0">
                <a:latin typeface="+mn-lt"/>
              </a:rPr>
              <a:t>Hit </a:t>
            </a:r>
            <a:r>
              <a:rPr lang="en-IT" sz="1100" b="1" dirty="0">
                <a:latin typeface="+mn-lt"/>
              </a:rPr>
              <a:t>Claim.</a:t>
            </a:r>
          </a:p>
        </p:txBody>
      </p:sp>
      <p:pic>
        <p:nvPicPr>
          <p:cNvPr id="3" name="Picture 2">
            <a:extLst>
              <a:ext uri="{FF2B5EF4-FFF2-40B4-BE49-F238E27FC236}">
                <a16:creationId xmlns:a16="http://schemas.microsoft.com/office/drawing/2014/main" id="{EBAC4E47-70ED-F240-BE59-CE307A274F28}"/>
              </a:ext>
            </a:extLst>
          </p:cNvPr>
          <p:cNvPicPr>
            <a:picLocks noChangeAspect="1"/>
          </p:cNvPicPr>
          <p:nvPr/>
        </p:nvPicPr>
        <p:blipFill>
          <a:blip r:embed="rId3"/>
          <a:stretch>
            <a:fillRect/>
          </a:stretch>
        </p:blipFill>
        <p:spPr>
          <a:xfrm>
            <a:off x="535185" y="1301031"/>
            <a:ext cx="3225523" cy="2087103"/>
          </a:xfrm>
          <a:prstGeom prst="rect">
            <a:avLst/>
          </a:prstGeom>
        </p:spPr>
      </p:pic>
      <p:pic>
        <p:nvPicPr>
          <p:cNvPr id="4" name="Picture 3">
            <a:extLst>
              <a:ext uri="{FF2B5EF4-FFF2-40B4-BE49-F238E27FC236}">
                <a16:creationId xmlns:a16="http://schemas.microsoft.com/office/drawing/2014/main" id="{AFA377C3-568C-324D-913A-EAE640B6AA8C}"/>
              </a:ext>
            </a:extLst>
          </p:cNvPr>
          <p:cNvPicPr>
            <a:picLocks noChangeAspect="1"/>
          </p:cNvPicPr>
          <p:nvPr/>
        </p:nvPicPr>
        <p:blipFill>
          <a:blip r:embed="rId4"/>
          <a:stretch>
            <a:fillRect/>
          </a:stretch>
        </p:blipFill>
        <p:spPr>
          <a:xfrm>
            <a:off x="3835122" y="1297806"/>
            <a:ext cx="3435973" cy="1937579"/>
          </a:xfrm>
          <a:prstGeom prst="rect">
            <a:avLst/>
          </a:prstGeom>
          <a:ln>
            <a:noFill/>
          </a:ln>
        </p:spPr>
      </p:pic>
      <p:pic>
        <p:nvPicPr>
          <p:cNvPr id="5" name="Picture 4">
            <a:extLst>
              <a:ext uri="{FF2B5EF4-FFF2-40B4-BE49-F238E27FC236}">
                <a16:creationId xmlns:a16="http://schemas.microsoft.com/office/drawing/2014/main" id="{9EE5DDB3-46AD-8A4D-B368-F39CFCC4B6EE}"/>
              </a:ext>
            </a:extLst>
          </p:cNvPr>
          <p:cNvPicPr>
            <a:picLocks noChangeAspect="1"/>
          </p:cNvPicPr>
          <p:nvPr/>
        </p:nvPicPr>
        <p:blipFill>
          <a:blip r:embed="rId5"/>
          <a:stretch>
            <a:fillRect/>
          </a:stretch>
        </p:blipFill>
        <p:spPr>
          <a:xfrm>
            <a:off x="5810355" y="2831751"/>
            <a:ext cx="3151517" cy="807268"/>
          </a:xfrm>
          <a:prstGeom prst="rect">
            <a:avLst/>
          </a:prstGeom>
          <a:ln>
            <a:solidFill>
              <a:schemeClr val="accent1"/>
            </a:solidFill>
          </a:ln>
        </p:spPr>
      </p:pic>
      <p:pic>
        <p:nvPicPr>
          <p:cNvPr id="12" name="Picture 11">
            <a:extLst>
              <a:ext uri="{FF2B5EF4-FFF2-40B4-BE49-F238E27FC236}">
                <a16:creationId xmlns:a16="http://schemas.microsoft.com/office/drawing/2014/main" id="{93850375-38DD-EF4D-B5EF-63E189E0DDAF}"/>
              </a:ext>
            </a:extLst>
          </p:cNvPr>
          <p:cNvPicPr>
            <a:picLocks noChangeAspect="1"/>
          </p:cNvPicPr>
          <p:nvPr/>
        </p:nvPicPr>
        <p:blipFill>
          <a:blip r:embed="rId6"/>
          <a:stretch>
            <a:fillRect/>
          </a:stretch>
        </p:blipFill>
        <p:spPr>
          <a:xfrm>
            <a:off x="722316" y="4385457"/>
            <a:ext cx="6836186" cy="324566"/>
          </a:xfrm>
          <a:prstGeom prst="rect">
            <a:avLst/>
          </a:prstGeom>
        </p:spPr>
      </p:pic>
      <p:sp>
        <p:nvSpPr>
          <p:cNvPr id="13" name="Rectangle 12">
            <a:extLst>
              <a:ext uri="{FF2B5EF4-FFF2-40B4-BE49-F238E27FC236}">
                <a16:creationId xmlns:a16="http://schemas.microsoft.com/office/drawing/2014/main" id="{4DF3CA24-7638-3C42-BE1D-8CD83DBDFE4B}"/>
              </a:ext>
            </a:extLst>
          </p:cNvPr>
          <p:cNvSpPr/>
          <p:nvPr/>
        </p:nvSpPr>
        <p:spPr>
          <a:xfrm>
            <a:off x="2856849" y="4403789"/>
            <a:ext cx="697234" cy="265977"/>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19785B0C-A51D-1140-93ED-4205296E86FE}"/>
              </a:ext>
            </a:extLst>
          </p:cNvPr>
          <p:cNvSpPr/>
          <p:nvPr/>
        </p:nvSpPr>
        <p:spPr>
          <a:xfrm>
            <a:off x="3953503" y="2788907"/>
            <a:ext cx="350807" cy="10869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Rectangle 14">
            <a:extLst>
              <a:ext uri="{FF2B5EF4-FFF2-40B4-BE49-F238E27FC236}">
                <a16:creationId xmlns:a16="http://schemas.microsoft.com/office/drawing/2014/main" id="{DD062B16-DD32-3444-B4CB-79B4CCBB2398}"/>
              </a:ext>
            </a:extLst>
          </p:cNvPr>
          <p:cNvSpPr/>
          <p:nvPr/>
        </p:nvSpPr>
        <p:spPr>
          <a:xfrm>
            <a:off x="6236897" y="2956383"/>
            <a:ext cx="350807" cy="10869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49105995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SSH Custom Task - Non-Interactive 1/5</a:t>
            </a:r>
            <a:br>
              <a:rPr lang="en-IT" dirty="0"/>
            </a:br>
            <a:r>
              <a:rPr lang="en-IT" sz="1800" dirty="0"/>
              <a:t>Sample Scenario: Get the release number of an Ubuntu Linux Host</a:t>
            </a:r>
          </a:p>
        </p:txBody>
      </p:sp>
      <p:sp>
        <p:nvSpPr>
          <p:cNvPr id="4" name="TextBox 3">
            <a:extLst>
              <a:ext uri="{FF2B5EF4-FFF2-40B4-BE49-F238E27FC236}">
                <a16:creationId xmlns:a16="http://schemas.microsoft.com/office/drawing/2014/main" id="{6B41EAB9-CF3D-EB41-854E-330C19A05D05}"/>
              </a:ext>
            </a:extLst>
          </p:cNvPr>
          <p:cNvSpPr txBox="1"/>
          <p:nvPr/>
        </p:nvSpPr>
        <p:spPr>
          <a:xfrm>
            <a:off x="437765" y="3380296"/>
            <a:ext cx="3624543" cy="938719"/>
          </a:xfrm>
          <a:prstGeom prst="rect">
            <a:avLst/>
          </a:prstGeom>
          <a:noFill/>
        </p:spPr>
        <p:txBody>
          <a:bodyPr wrap="square" rtlCol="0">
            <a:spAutoFit/>
          </a:bodyPr>
          <a:lstStyle/>
          <a:p>
            <a:r>
              <a:rPr lang="en-IT" sz="1100" dirty="0">
                <a:latin typeface="+mn-lt"/>
              </a:rPr>
              <a:t>Drag the </a:t>
            </a:r>
            <a:r>
              <a:rPr lang="en-IT" sz="1100" b="1" dirty="0">
                <a:latin typeface="+mn-lt"/>
              </a:rPr>
              <a:t>Invoke SSH Command </a:t>
            </a:r>
            <a:r>
              <a:rPr lang="en-IT" sz="1100" dirty="0">
                <a:latin typeface="+mn-lt"/>
              </a:rPr>
              <a:t>executor in the designer.</a:t>
            </a:r>
          </a:p>
          <a:p>
            <a:endParaRPr lang="en-IT" sz="1100" i="1" dirty="0">
              <a:latin typeface="+mn-lt"/>
            </a:endParaRPr>
          </a:p>
          <a:p>
            <a:r>
              <a:rPr lang="en-IT" sz="1100" i="1" dirty="0">
                <a:latin typeface="+mn-lt"/>
              </a:rPr>
              <a:t>Note: you can’t use more than one executor type in a single custom task. However, you can use multiple executors of the same type.</a:t>
            </a:r>
          </a:p>
        </p:txBody>
      </p:sp>
      <p:sp>
        <p:nvSpPr>
          <p:cNvPr id="6" name="TextBox 5">
            <a:extLst>
              <a:ext uri="{FF2B5EF4-FFF2-40B4-BE49-F238E27FC236}">
                <a16:creationId xmlns:a16="http://schemas.microsoft.com/office/drawing/2014/main" id="{11D3334A-62CB-0249-97DE-240A5C30B14B}"/>
              </a:ext>
            </a:extLst>
          </p:cNvPr>
          <p:cNvSpPr txBox="1"/>
          <p:nvPr/>
        </p:nvSpPr>
        <p:spPr>
          <a:xfrm>
            <a:off x="4062308" y="3380294"/>
            <a:ext cx="3071074" cy="261610"/>
          </a:xfrm>
          <a:prstGeom prst="rect">
            <a:avLst/>
          </a:prstGeom>
          <a:noFill/>
        </p:spPr>
        <p:txBody>
          <a:bodyPr wrap="square" rtlCol="0">
            <a:spAutoFit/>
          </a:bodyPr>
          <a:lstStyle/>
          <a:p>
            <a:r>
              <a:rPr lang="en-IT" sz="1100" dirty="0">
                <a:latin typeface="+mn-lt"/>
              </a:rPr>
              <a:t>Optionally, assign a name and a description</a:t>
            </a:r>
            <a:endParaRPr lang="en-IT" sz="1100" i="1" dirty="0">
              <a:latin typeface="+mn-lt"/>
            </a:endParaRPr>
          </a:p>
        </p:txBody>
      </p:sp>
      <p:pic>
        <p:nvPicPr>
          <p:cNvPr id="3" name="Picture 2">
            <a:extLst>
              <a:ext uri="{FF2B5EF4-FFF2-40B4-BE49-F238E27FC236}">
                <a16:creationId xmlns:a16="http://schemas.microsoft.com/office/drawing/2014/main" id="{3BBE2C5E-ECEE-F641-A0C6-4B9772D4E837}"/>
              </a:ext>
            </a:extLst>
          </p:cNvPr>
          <p:cNvPicPr>
            <a:picLocks noChangeAspect="1"/>
          </p:cNvPicPr>
          <p:nvPr/>
        </p:nvPicPr>
        <p:blipFill>
          <a:blip r:embed="rId3"/>
          <a:stretch>
            <a:fillRect/>
          </a:stretch>
        </p:blipFill>
        <p:spPr>
          <a:xfrm>
            <a:off x="516436" y="1456268"/>
            <a:ext cx="3545873" cy="1849640"/>
          </a:xfrm>
          <a:prstGeom prst="rect">
            <a:avLst/>
          </a:prstGeom>
        </p:spPr>
      </p:pic>
      <p:pic>
        <p:nvPicPr>
          <p:cNvPr id="7" name="Picture 6">
            <a:extLst>
              <a:ext uri="{FF2B5EF4-FFF2-40B4-BE49-F238E27FC236}">
                <a16:creationId xmlns:a16="http://schemas.microsoft.com/office/drawing/2014/main" id="{083E7FAD-F437-9A4F-AFB3-D13B343A9B4B}"/>
              </a:ext>
            </a:extLst>
          </p:cNvPr>
          <p:cNvPicPr>
            <a:picLocks noChangeAspect="1"/>
          </p:cNvPicPr>
          <p:nvPr/>
        </p:nvPicPr>
        <p:blipFill>
          <a:blip r:embed="rId4"/>
          <a:stretch>
            <a:fillRect/>
          </a:stretch>
        </p:blipFill>
        <p:spPr>
          <a:xfrm>
            <a:off x="4097872" y="1456267"/>
            <a:ext cx="4624098" cy="1849639"/>
          </a:xfrm>
          <a:prstGeom prst="rect">
            <a:avLst/>
          </a:prstGeom>
        </p:spPr>
      </p:pic>
    </p:spTree>
    <p:extLst>
      <p:ext uri="{BB962C8B-B14F-4D97-AF65-F5344CB8AC3E}">
        <p14:creationId xmlns:p14="http://schemas.microsoft.com/office/powerpoint/2010/main" val="19968896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SSH Custom Task - Non-Interactive 2/5</a:t>
            </a:r>
            <a:br>
              <a:rPr lang="en-IT" dirty="0"/>
            </a:br>
            <a:r>
              <a:rPr lang="en-IT" sz="1800" dirty="0"/>
              <a:t>Sample Scenario: Get the release number of an Ubuntu Linux Host</a:t>
            </a:r>
          </a:p>
        </p:txBody>
      </p:sp>
      <p:sp>
        <p:nvSpPr>
          <p:cNvPr id="6" name="TextBox 5">
            <a:extLst>
              <a:ext uri="{FF2B5EF4-FFF2-40B4-BE49-F238E27FC236}">
                <a16:creationId xmlns:a16="http://schemas.microsoft.com/office/drawing/2014/main" id="{11D3334A-62CB-0249-97DE-240A5C30B14B}"/>
              </a:ext>
            </a:extLst>
          </p:cNvPr>
          <p:cNvSpPr txBox="1"/>
          <p:nvPr/>
        </p:nvSpPr>
        <p:spPr>
          <a:xfrm>
            <a:off x="4827845" y="2287825"/>
            <a:ext cx="3071074" cy="938719"/>
          </a:xfrm>
          <a:prstGeom prst="rect">
            <a:avLst/>
          </a:prstGeom>
          <a:noFill/>
        </p:spPr>
        <p:txBody>
          <a:bodyPr wrap="square" rtlCol="0">
            <a:spAutoFit/>
          </a:bodyPr>
          <a:lstStyle/>
          <a:p>
            <a:r>
              <a:rPr lang="en-IT" sz="1100">
                <a:latin typeface="+mn-lt"/>
              </a:rPr>
              <a:t>Click </a:t>
            </a:r>
            <a:r>
              <a:rPr lang="en-IT" sz="1100" b="1">
                <a:latin typeface="+mn-lt"/>
              </a:rPr>
              <a:t>Properties</a:t>
            </a:r>
            <a:r>
              <a:rPr lang="en-IT" sz="1100">
                <a:latin typeface="+mn-lt"/>
              </a:rPr>
              <a:t> to access the </a:t>
            </a:r>
            <a:r>
              <a:rPr lang="en-IT" sz="1100" b="1">
                <a:latin typeface="+mn-lt"/>
              </a:rPr>
              <a:t>General</a:t>
            </a:r>
            <a:r>
              <a:rPr lang="en-IT" sz="1100">
                <a:latin typeface="+mn-lt"/>
              </a:rPr>
              <a:t> custom task properties.</a:t>
            </a:r>
          </a:p>
          <a:p>
            <a:endParaRPr lang="en-IT" sz="1100" i="1">
              <a:latin typeface="+mn-lt"/>
            </a:endParaRPr>
          </a:p>
          <a:p>
            <a:r>
              <a:rPr lang="en-IT" sz="1100">
                <a:latin typeface="+mn-lt"/>
              </a:rPr>
              <a:t>Select an </a:t>
            </a:r>
            <a:r>
              <a:rPr lang="en-IT" sz="1100" b="1">
                <a:latin typeface="+mn-lt"/>
              </a:rPr>
              <a:t>Organization</a:t>
            </a:r>
            <a:r>
              <a:rPr lang="en-IT" sz="1100">
                <a:latin typeface="+mn-lt"/>
              </a:rPr>
              <a:t>, assign a </a:t>
            </a:r>
            <a:r>
              <a:rPr lang="en-IT" sz="1100" b="1">
                <a:latin typeface="+mn-lt"/>
              </a:rPr>
              <a:t>Display Name</a:t>
            </a:r>
            <a:r>
              <a:rPr lang="en-IT" sz="1100">
                <a:latin typeface="+mn-lt"/>
              </a:rPr>
              <a:t>, a </a:t>
            </a:r>
            <a:r>
              <a:rPr lang="en-IT" sz="1100" b="1">
                <a:latin typeface="+mn-lt"/>
              </a:rPr>
              <a:t>Reference Name</a:t>
            </a:r>
            <a:r>
              <a:rPr lang="en-IT" sz="1100">
                <a:latin typeface="+mn-lt"/>
              </a:rPr>
              <a:t> and a </a:t>
            </a:r>
            <a:r>
              <a:rPr lang="en-IT" sz="1100" b="1">
                <a:latin typeface="+mn-lt"/>
              </a:rPr>
              <a:t>Description </a:t>
            </a:r>
            <a:r>
              <a:rPr lang="en-IT" sz="1100">
                <a:latin typeface="+mn-lt"/>
              </a:rPr>
              <a:t>(optional)</a:t>
            </a:r>
          </a:p>
        </p:txBody>
      </p:sp>
      <p:pic>
        <p:nvPicPr>
          <p:cNvPr id="3" name="Picture 2">
            <a:extLst>
              <a:ext uri="{FF2B5EF4-FFF2-40B4-BE49-F238E27FC236}">
                <a16:creationId xmlns:a16="http://schemas.microsoft.com/office/drawing/2014/main" id="{AFE6CB18-56BF-5D4B-83CD-E2156E62DE2E}"/>
              </a:ext>
            </a:extLst>
          </p:cNvPr>
          <p:cNvPicPr>
            <a:picLocks noChangeAspect="1"/>
          </p:cNvPicPr>
          <p:nvPr/>
        </p:nvPicPr>
        <p:blipFill>
          <a:blip r:embed="rId3"/>
          <a:stretch>
            <a:fillRect/>
          </a:stretch>
        </p:blipFill>
        <p:spPr>
          <a:xfrm>
            <a:off x="595172" y="1440296"/>
            <a:ext cx="3740832" cy="2871993"/>
          </a:xfrm>
          <a:prstGeom prst="rect">
            <a:avLst/>
          </a:prstGeom>
        </p:spPr>
      </p:pic>
    </p:spTree>
    <p:extLst>
      <p:ext uri="{BB962C8B-B14F-4D97-AF65-F5344CB8AC3E}">
        <p14:creationId xmlns:p14="http://schemas.microsoft.com/office/powerpoint/2010/main" val="3704687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05C1-9B8A-2949-8233-C765633A5C6D}"/>
              </a:ext>
            </a:extLst>
          </p:cNvPr>
          <p:cNvSpPr>
            <a:spLocks noGrp="1"/>
          </p:cNvSpPr>
          <p:nvPr>
            <p:ph type="title"/>
          </p:nvPr>
        </p:nvSpPr>
        <p:spPr/>
        <p:txBody>
          <a:bodyPr/>
          <a:lstStyle/>
          <a:p>
            <a:r>
              <a:rPr lang="en-IT" dirty="0"/>
              <a:t>Preview a Custom Data Type</a:t>
            </a:r>
          </a:p>
        </p:txBody>
      </p:sp>
      <p:sp>
        <p:nvSpPr>
          <p:cNvPr id="5" name="TextBox 4">
            <a:extLst>
              <a:ext uri="{FF2B5EF4-FFF2-40B4-BE49-F238E27FC236}">
                <a16:creationId xmlns:a16="http://schemas.microsoft.com/office/drawing/2014/main" id="{D40989FE-5972-134B-9800-A324E0076F95}"/>
              </a:ext>
            </a:extLst>
          </p:cNvPr>
          <p:cNvSpPr txBox="1"/>
          <p:nvPr/>
        </p:nvSpPr>
        <p:spPr>
          <a:xfrm>
            <a:off x="437766" y="4315215"/>
            <a:ext cx="8257161" cy="307777"/>
          </a:xfrm>
          <a:prstGeom prst="rect">
            <a:avLst/>
          </a:prstGeom>
          <a:noFill/>
        </p:spPr>
        <p:txBody>
          <a:bodyPr wrap="square" rtlCol="0">
            <a:spAutoFit/>
          </a:bodyPr>
          <a:lstStyle/>
          <a:p>
            <a:r>
              <a:rPr lang="en-IT" sz="1400">
                <a:latin typeface="+mn-lt"/>
              </a:rPr>
              <a:t>The Preview section allows the user to test their validation regex. Hit ‘Save’ when done</a:t>
            </a:r>
          </a:p>
        </p:txBody>
      </p:sp>
      <p:pic>
        <p:nvPicPr>
          <p:cNvPr id="6" name="Picture 5">
            <a:extLst>
              <a:ext uri="{FF2B5EF4-FFF2-40B4-BE49-F238E27FC236}">
                <a16:creationId xmlns:a16="http://schemas.microsoft.com/office/drawing/2014/main" id="{6D4403E2-9290-EA42-A234-995872549163}"/>
              </a:ext>
            </a:extLst>
          </p:cNvPr>
          <p:cNvPicPr>
            <a:picLocks noChangeAspect="1"/>
          </p:cNvPicPr>
          <p:nvPr/>
        </p:nvPicPr>
        <p:blipFill>
          <a:blip r:embed="rId3"/>
          <a:stretch>
            <a:fillRect/>
          </a:stretch>
        </p:blipFill>
        <p:spPr>
          <a:xfrm>
            <a:off x="511058" y="979703"/>
            <a:ext cx="7565721" cy="3184094"/>
          </a:xfrm>
          <a:prstGeom prst="rect">
            <a:avLst/>
          </a:prstGeom>
        </p:spPr>
      </p:pic>
    </p:spTree>
    <p:extLst>
      <p:ext uri="{BB962C8B-B14F-4D97-AF65-F5344CB8AC3E}">
        <p14:creationId xmlns:p14="http://schemas.microsoft.com/office/powerpoint/2010/main" val="18714230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SSH Custom Task - Non-Interactive 3/5</a:t>
            </a:r>
            <a:br>
              <a:rPr lang="en-IT" dirty="0"/>
            </a:br>
            <a:r>
              <a:rPr lang="en-IT" sz="1800" dirty="0"/>
              <a:t>Sample Scenario: Get the release number of an Ubuntu Linux Host</a:t>
            </a:r>
          </a:p>
        </p:txBody>
      </p:sp>
      <p:sp>
        <p:nvSpPr>
          <p:cNvPr id="4" name="TextBox 3">
            <a:extLst>
              <a:ext uri="{FF2B5EF4-FFF2-40B4-BE49-F238E27FC236}">
                <a16:creationId xmlns:a16="http://schemas.microsoft.com/office/drawing/2014/main" id="{6B41EAB9-CF3D-EB41-854E-330C19A05D05}"/>
              </a:ext>
            </a:extLst>
          </p:cNvPr>
          <p:cNvSpPr txBox="1"/>
          <p:nvPr/>
        </p:nvSpPr>
        <p:spPr>
          <a:xfrm>
            <a:off x="437766" y="3033503"/>
            <a:ext cx="3071074" cy="1477328"/>
          </a:xfrm>
          <a:prstGeom prst="rect">
            <a:avLst/>
          </a:prstGeom>
          <a:noFill/>
        </p:spPr>
        <p:txBody>
          <a:bodyPr wrap="square" rtlCol="0">
            <a:spAutoFit/>
          </a:bodyPr>
          <a:lstStyle/>
          <a:p>
            <a:r>
              <a:rPr lang="en-IT" sz="1000" dirty="0">
                <a:latin typeface="+mn-lt"/>
              </a:rPr>
              <a:t>As mentioned, we have two ways to execute SSH commands:</a:t>
            </a:r>
          </a:p>
          <a:p>
            <a:endParaRPr lang="en-IT" sz="1000" dirty="0">
              <a:latin typeface="+mn-lt"/>
            </a:endParaRPr>
          </a:p>
          <a:p>
            <a:pPr marL="228600" indent="-228600">
              <a:buAutoNum type="arabicPeriod"/>
            </a:pPr>
            <a:r>
              <a:rPr lang="it-IT" sz="1000" dirty="0">
                <a:latin typeface="+mn-lt"/>
              </a:rPr>
              <a:t>Non-</a:t>
            </a:r>
            <a:r>
              <a:rPr lang="it-IT" sz="1000" dirty="0" err="1">
                <a:latin typeface="+mn-lt"/>
              </a:rPr>
              <a:t>interactive</a:t>
            </a:r>
            <a:r>
              <a:rPr lang="it-IT" sz="1000" dirty="0">
                <a:latin typeface="+mn-lt"/>
              </a:rPr>
              <a:t> Script</a:t>
            </a:r>
          </a:p>
          <a:p>
            <a:pPr marL="228600" indent="-228600">
              <a:buAutoNum type="arabicPeriod"/>
            </a:pPr>
            <a:r>
              <a:rPr lang="it-IT" sz="1000" dirty="0">
                <a:latin typeface="+mn-lt"/>
              </a:rPr>
              <a:t>Interactive Script</a:t>
            </a:r>
            <a:endParaRPr lang="en-IT" sz="1000" dirty="0">
              <a:latin typeface="+mn-lt"/>
            </a:endParaRPr>
          </a:p>
          <a:p>
            <a:pPr marL="228600" indent="-228600">
              <a:buAutoNum type="arabicPeriod"/>
            </a:pPr>
            <a:endParaRPr lang="en-IT" sz="1000" dirty="0">
              <a:latin typeface="+mn-lt"/>
            </a:endParaRPr>
          </a:p>
          <a:p>
            <a:r>
              <a:rPr lang="en-IT" sz="1000" dirty="0">
                <a:latin typeface="+mn-lt"/>
              </a:rPr>
              <a:t>In this example, we will use a non-interactive command.</a:t>
            </a:r>
          </a:p>
          <a:p>
            <a:r>
              <a:rPr lang="en-IT" sz="1000" b="1" dirty="0">
                <a:latin typeface="+mn-lt"/>
              </a:rPr>
              <a:t>Map</a:t>
            </a:r>
            <a:r>
              <a:rPr lang="en-IT" sz="1000" dirty="0">
                <a:latin typeface="+mn-lt"/>
              </a:rPr>
              <a:t> a </a:t>
            </a:r>
            <a:r>
              <a:rPr lang="en-IT" sz="1000" b="1" dirty="0">
                <a:latin typeface="+mn-lt"/>
              </a:rPr>
              <a:t>SSH Command</a:t>
            </a:r>
            <a:r>
              <a:rPr lang="en-IT" sz="1000" dirty="0">
                <a:latin typeface="+mn-lt"/>
              </a:rPr>
              <a:t> under the executor </a:t>
            </a:r>
            <a:r>
              <a:rPr lang="en-IT" sz="1000" b="1" dirty="0">
                <a:latin typeface="+mn-lt"/>
              </a:rPr>
              <a:t>Inputs</a:t>
            </a:r>
            <a:endParaRPr lang="en-IT" sz="1000" dirty="0">
              <a:latin typeface="+mn-lt"/>
            </a:endParaRPr>
          </a:p>
        </p:txBody>
      </p:sp>
      <p:sp>
        <p:nvSpPr>
          <p:cNvPr id="9" name="TextBox 8">
            <a:extLst>
              <a:ext uri="{FF2B5EF4-FFF2-40B4-BE49-F238E27FC236}">
                <a16:creationId xmlns:a16="http://schemas.microsoft.com/office/drawing/2014/main" id="{5849AE95-B939-1C47-A881-4625F2FB0248}"/>
              </a:ext>
            </a:extLst>
          </p:cNvPr>
          <p:cNvSpPr txBox="1"/>
          <p:nvPr/>
        </p:nvSpPr>
        <p:spPr>
          <a:xfrm>
            <a:off x="4166201" y="3033503"/>
            <a:ext cx="4419658" cy="2062103"/>
          </a:xfrm>
          <a:prstGeom prst="rect">
            <a:avLst/>
          </a:prstGeom>
          <a:noFill/>
        </p:spPr>
        <p:txBody>
          <a:bodyPr wrap="square" rtlCol="0">
            <a:spAutoFit/>
          </a:bodyPr>
          <a:lstStyle/>
          <a:p>
            <a:r>
              <a:rPr lang="en-GB" sz="1000" dirty="0">
                <a:latin typeface="+mn-lt"/>
                <a:cs typeface="Courier New" panose="02070309020205020404" pitchFamily="49" charset="0"/>
              </a:rPr>
              <a:t>The command </a:t>
            </a:r>
            <a:r>
              <a:rPr lang="en-GB" sz="700" dirty="0">
                <a:latin typeface="Courier New" panose="02070309020205020404" pitchFamily="49" charset="0"/>
                <a:cs typeface="Courier New" panose="02070309020205020404" pitchFamily="49" charset="0"/>
              </a:rPr>
              <a:t>cat /etc/</a:t>
            </a:r>
            <a:r>
              <a:rPr lang="en-GB" sz="700" dirty="0" err="1">
                <a:latin typeface="Courier New" panose="02070309020205020404" pitchFamily="49" charset="0"/>
                <a:cs typeface="Courier New" panose="02070309020205020404" pitchFamily="49" charset="0"/>
              </a:rPr>
              <a:t>lsb</a:t>
            </a:r>
            <a:r>
              <a:rPr lang="en-GB" sz="700" dirty="0">
                <a:latin typeface="Courier New" panose="02070309020205020404" pitchFamily="49" charset="0"/>
                <a:cs typeface="Courier New" panose="02070309020205020404" pitchFamily="49" charset="0"/>
              </a:rPr>
              <a:t>-release </a:t>
            </a:r>
            <a:r>
              <a:rPr lang="en-GB" sz="1000" dirty="0">
                <a:latin typeface="+mn-lt"/>
                <a:cs typeface="Courier New" panose="02070309020205020404" pitchFamily="49" charset="0"/>
              </a:rPr>
              <a:t>will return the details of the installed Ubuntu release. Here's an example of the output:</a:t>
            </a:r>
          </a:p>
          <a:p>
            <a:endParaRPr lang="en-GB" sz="1000" dirty="0">
              <a:latin typeface="+mn-lt"/>
              <a:cs typeface="Courier New" panose="02070309020205020404" pitchFamily="49" charset="0"/>
            </a:endParaRPr>
          </a:p>
          <a:p>
            <a:r>
              <a:rPr lang="en-GB" sz="700" dirty="0" err="1">
                <a:latin typeface="Courier New" panose="02070309020205020404" pitchFamily="49" charset="0"/>
                <a:cs typeface="Courier New" panose="02070309020205020404" pitchFamily="49" charset="0"/>
              </a:rPr>
              <a:t>rtortori@rtortori-ubuntu-jh</a:t>
            </a:r>
            <a:r>
              <a:rPr lang="en-GB" sz="700" dirty="0">
                <a:latin typeface="Courier New" panose="02070309020205020404" pitchFamily="49" charset="0"/>
                <a:cs typeface="Courier New" panose="02070309020205020404" pitchFamily="49" charset="0"/>
              </a:rPr>
              <a:t>:~$ cat /etc/</a:t>
            </a:r>
            <a:r>
              <a:rPr lang="en-GB" sz="700" dirty="0" err="1">
                <a:latin typeface="Courier New" panose="02070309020205020404" pitchFamily="49" charset="0"/>
                <a:cs typeface="Courier New" panose="02070309020205020404" pitchFamily="49" charset="0"/>
              </a:rPr>
              <a:t>lsb</a:t>
            </a:r>
            <a:r>
              <a:rPr lang="en-GB" sz="700" dirty="0">
                <a:latin typeface="Courier New" panose="02070309020205020404" pitchFamily="49" charset="0"/>
                <a:cs typeface="Courier New" panose="02070309020205020404" pitchFamily="49" charset="0"/>
              </a:rPr>
              <a:t>-release</a:t>
            </a:r>
          </a:p>
          <a:p>
            <a:r>
              <a:rPr lang="en-GB" sz="700" dirty="0">
                <a:latin typeface="Courier New" panose="02070309020205020404" pitchFamily="49" charset="0"/>
                <a:cs typeface="Courier New" panose="02070309020205020404" pitchFamily="49" charset="0"/>
              </a:rPr>
              <a:t>DISTRIB_ID=Ubuntu</a:t>
            </a:r>
          </a:p>
          <a:p>
            <a:r>
              <a:rPr lang="en-GB" sz="700" dirty="0">
                <a:latin typeface="Courier New" panose="02070309020205020404" pitchFamily="49" charset="0"/>
                <a:cs typeface="Courier New" panose="02070309020205020404" pitchFamily="49" charset="0"/>
              </a:rPr>
              <a:t>DISTRIB_RELEASE=18.04</a:t>
            </a:r>
          </a:p>
          <a:p>
            <a:r>
              <a:rPr lang="en-GB" sz="700" dirty="0">
                <a:latin typeface="Courier New" panose="02070309020205020404" pitchFamily="49" charset="0"/>
                <a:cs typeface="Courier New" panose="02070309020205020404" pitchFamily="49" charset="0"/>
              </a:rPr>
              <a:t>DISTRIB_CODENAME=bionic</a:t>
            </a:r>
          </a:p>
          <a:p>
            <a:r>
              <a:rPr lang="en-GB" sz="700" dirty="0">
                <a:latin typeface="Courier New" panose="02070309020205020404" pitchFamily="49" charset="0"/>
                <a:cs typeface="Courier New" panose="02070309020205020404" pitchFamily="49" charset="0"/>
              </a:rPr>
              <a:t>DISTRIB_DESCRIPTION="Ubuntu 18.04.6 LTS"</a:t>
            </a:r>
          </a:p>
          <a:p>
            <a:endParaRPr lang="en-GB" sz="1000" dirty="0">
              <a:latin typeface="+mn-lt"/>
              <a:cs typeface="Courier New" panose="02070309020205020404" pitchFamily="49" charset="0"/>
            </a:endParaRPr>
          </a:p>
          <a:p>
            <a:r>
              <a:rPr lang="en-GB" sz="1000" dirty="0">
                <a:latin typeface="+mn-lt"/>
                <a:cs typeface="Courier New" panose="02070309020205020404" pitchFamily="49" charset="0"/>
              </a:rPr>
              <a:t>You can also use Direct Mapping to a Workflow Input or a Task Output if necessary. Advanced Mapping may also be used if you want to use </a:t>
            </a:r>
            <a:r>
              <a:rPr lang="en-GB" sz="1000" dirty="0" err="1">
                <a:latin typeface="+mn-lt"/>
                <a:cs typeface="Courier New" panose="02070309020205020404" pitchFamily="49" charset="0"/>
              </a:rPr>
              <a:t>gotemplates</a:t>
            </a:r>
            <a:r>
              <a:rPr lang="en-GB" sz="1000" dirty="0">
                <a:latin typeface="+mn-lt"/>
                <a:cs typeface="Courier New" panose="02070309020205020404" pitchFamily="49" charset="0"/>
              </a:rPr>
              <a:t> to apply transformations, etc.</a:t>
            </a:r>
          </a:p>
          <a:p>
            <a:endParaRPr lang="en-GB" sz="1000" dirty="0">
              <a:latin typeface="+mn-lt"/>
              <a:cs typeface="Courier New" panose="02070309020205020404" pitchFamily="49" charset="0"/>
            </a:endParaRPr>
          </a:p>
          <a:p>
            <a:r>
              <a:rPr lang="en-GB" sz="1000" dirty="0">
                <a:latin typeface="+mn-lt"/>
                <a:cs typeface="Courier New" panose="02070309020205020404" pitchFamily="49" charset="0"/>
              </a:rPr>
              <a:t>Hit </a:t>
            </a:r>
            <a:r>
              <a:rPr lang="en-GB" sz="1000" b="1" dirty="0">
                <a:latin typeface="+mn-lt"/>
                <a:cs typeface="Courier New" panose="02070309020205020404" pitchFamily="49" charset="0"/>
              </a:rPr>
              <a:t>Map</a:t>
            </a:r>
            <a:r>
              <a:rPr lang="en-GB" sz="1000" dirty="0">
                <a:latin typeface="+mn-lt"/>
                <a:cs typeface="Courier New" panose="02070309020205020404" pitchFamily="49" charset="0"/>
              </a:rPr>
              <a:t> to confirm</a:t>
            </a:r>
          </a:p>
        </p:txBody>
      </p:sp>
      <p:pic>
        <p:nvPicPr>
          <p:cNvPr id="3" name="Picture 2">
            <a:extLst>
              <a:ext uri="{FF2B5EF4-FFF2-40B4-BE49-F238E27FC236}">
                <a16:creationId xmlns:a16="http://schemas.microsoft.com/office/drawing/2014/main" id="{8653E06A-B5E0-5246-A1AC-280EC9B8A96E}"/>
              </a:ext>
            </a:extLst>
          </p:cNvPr>
          <p:cNvPicPr>
            <a:picLocks noChangeAspect="1"/>
          </p:cNvPicPr>
          <p:nvPr/>
        </p:nvPicPr>
        <p:blipFill>
          <a:blip r:embed="rId3"/>
          <a:stretch>
            <a:fillRect/>
          </a:stretch>
        </p:blipFill>
        <p:spPr>
          <a:xfrm>
            <a:off x="503190" y="1154245"/>
            <a:ext cx="3311319" cy="1819807"/>
          </a:xfrm>
          <a:prstGeom prst="rect">
            <a:avLst/>
          </a:prstGeom>
        </p:spPr>
      </p:pic>
      <p:pic>
        <p:nvPicPr>
          <p:cNvPr id="5" name="Picture 4">
            <a:extLst>
              <a:ext uri="{FF2B5EF4-FFF2-40B4-BE49-F238E27FC236}">
                <a16:creationId xmlns:a16="http://schemas.microsoft.com/office/drawing/2014/main" id="{B7637A74-A2C7-4246-9B0F-63D154F53530}"/>
              </a:ext>
            </a:extLst>
          </p:cNvPr>
          <p:cNvPicPr>
            <a:picLocks noChangeAspect="1"/>
          </p:cNvPicPr>
          <p:nvPr/>
        </p:nvPicPr>
        <p:blipFill>
          <a:blip r:embed="rId4"/>
          <a:stretch>
            <a:fillRect/>
          </a:stretch>
        </p:blipFill>
        <p:spPr>
          <a:xfrm>
            <a:off x="4247361" y="1154245"/>
            <a:ext cx="3329775" cy="1819807"/>
          </a:xfrm>
          <a:prstGeom prst="rect">
            <a:avLst/>
          </a:prstGeom>
        </p:spPr>
      </p:pic>
    </p:spTree>
    <p:extLst>
      <p:ext uri="{BB962C8B-B14F-4D97-AF65-F5344CB8AC3E}">
        <p14:creationId xmlns:p14="http://schemas.microsoft.com/office/powerpoint/2010/main" val="12343346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SSH Custom Task – Non-Interactive 4/5</a:t>
            </a:r>
            <a:br>
              <a:rPr lang="en-IT" dirty="0"/>
            </a:br>
            <a:r>
              <a:rPr lang="en-IT" sz="1800" dirty="0"/>
              <a:t>Sample Scenario: Get the release number of an Ubuntu Linux Host</a:t>
            </a:r>
          </a:p>
        </p:txBody>
      </p:sp>
      <p:sp>
        <p:nvSpPr>
          <p:cNvPr id="4" name="TextBox 3">
            <a:extLst>
              <a:ext uri="{FF2B5EF4-FFF2-40B4-BE49-F238E27FC236}">
                <a16:creationId xmlns:a16="http://schemas.microsoft.com/office/drawing/2014/main" id="{6B41EAB9-CF3D-EB41-854E-330C19A05D05}"/>
              </a:ext>
            </a:extLst>
          </p:cNvPr>
          <p:cNvSpPr txBox="1"/>
          <p:nvPr/>
        </p:nvSpPr>
        <p:spPr>
          <a:xfrm>
            <a:off x="437767" y="3017083"/>
            <a:ext cx="3744034" cy="1615827"/>
          </a:xfrm>
          <a:prstGeom prst="rect">
            <a:avLst/>
          </a:prstGeom>
          <a:noFill/>
        </p:spPr>
        <p:txBody>
          <a:bodyPr wrap="square" rtlCol="0">
            <a:spAutoFit/>
          </a:bodyPr>
          <a:lstStyle/>
          <a:p>
            <a:r>
              <a:rPr lang="en-IT" sz="1100" b="1" dirty="0">
                <a:latin typeface="+mn-lt"/>
              </a:rPr>
              <a:t>Map</a:t>
            </a:r>
            <a:r>
              <a:rPr lang="en-IT" sz="1100" dirty="0">
                <a:latin typeface="+mn-lt"/>
              </a:rPr>
              <a:t> a </a:t>
            </a:r>
            <a:r>
              <a:rPr lang="en-IT" sz="1100" b="1" dirty="0">
                <a:latin typeface="+mn-lt"/>
              </a:rPr>
              <a:t>Response Parser</a:t>
            </a:r>
            <a:r>
              <a:rPr lang="en-IT" sz="1100" dirty="0">
                <a:latin typeface="+mn-lt"/>
              </a:rPr>
              <a:t>, it will be used to extract data from the server response. </a:t>
            </a:r>
          </a:p>
          <a:p>
            <a:endParaRPr lang="en-IT" sz="1100" dirty="0">
              <a:latin typeface="+mn-lt"/>
            </a:endParaRPr>
          </a:p>
          <a:p>
            <a:r>
              <a:rPr lang="en-IT" sz="1100" dirty="0">
                <a:latin typeface="+mn-lt"/>
              </a:rPr>
              <a:t>The SSH Executor uses the TextFSM which is a parser for semi-formatted text. </a:t>
            </a:r>
          </a:p>
          <a:p>
            <a:endParaRPr lang="en-IT" sz="1100" dirty="0">
              <a:latin typeface="+mn-lt"/>
            </a:endParaRPr>
          </a:p>
          <a:p>
            <a:r>
              <a:rPr lang="en-IT" sz="1100" dirty="0">
                <a:latin typeface="+mn-lt"/>
              </a:rPr>
              <a:t>In this example, we will extract the </a:t>
            </a:r>
            <a:r>
              <a:rPr lang="en-IT" sz="1100" b="1" dirty="0">
                <a:latin typeface="+mn-lt"/>
              </a:rPr>
              <a:t>release</a:t>
            </a:r>
            <a:r>
              <a:rPr lang="en-IT" sz="1100" dirty="0">
                <a:latin typeface="+mn-lt"/>
              </a:rPr>
              <a:t> output from the output of the </a:t>
            </a:r>
            <a:r>
              <a:rPr lang="en-IT" sz="1100" dirty="0">
                <a:latin typeface="Courier New" panose="02070309020205020404" pitchFamily="49" charset="0"/>
                <a:cs typeface="Courier New" panose="02070309020205020404" pitchFamily="49" charset="0"/>
              </a:rPr>
              <a:t>cat /etc/lsb-release </a:t>
            </a:r>
            <a:r>
              <a:rPr lang="en-IT" sz="1100" dirty="0">
                <a:latin typeface="+mn-lt"/>
              </a:rPr>
              <a:t>command.</a:t>
            </a:r>
          </a:p>
          <a:p>
            <a:r>
              <a:rPr lang="en-IT" sz="1100" dirty="0">
                <a:latin typeface="+mn-lt"/>
              </a:rPr>
              <a:t>Hit </a:t>
            </a:r>
            <a:r>
              <a:rPr lang="en-IT" sz="1100" b="1" dirty="0">
                <a:latin typeface="+mn-lt"/>
              </a:rPr>
              <a:t>Save </a:t>
            </a:r>
            <a:r>
              <a:rPr lang="en-IT" sz="1100" dirty="0">
                <a:latin typeface="+mn-lt"/>
              </a:rPr>
              <a:t>once done to save the task.</a:t>
            </a:r>
          </a:p>
        </p:txBody>
      </p:sp>
      <p:pic>
        <p:nvPicPr>
          <p:cNvPr id="6" name="Picture 5">
            <a:extLst>
              <a:ext uri="{FF2B5EF4-FFF2-40B4-BE49-F238E27FC236}">
                <a16:creationId xmlns:a16="http://schemas.microsoft.com/office/drawing/2014/main" id="{50478872-FC5D-894B-8A4E-35150BA5B591}"/>
              </a:ext>
            </a:extLst>
          </p:cNvPr>
          <p:cNvPicPr>
            <a:picLocks noChangeAspect="1"/>
          </p:cNvPicPr>
          <p:nvPr/>
        </p:nvPicPr>
        <p:blipFill>
          <a:blip r:embed="rId3"/>
          <a:stretch>
            <a:fillRect/>
          </a:stretch>
        </p:blipFill>
        <p:spPr>
          <a:xfrm>
            <a:off x="522107" y="1136655"/>
            <a:ext cx="3238295" cy="1880428"/>
          </a:xfrm>
          <a:prstGeom prst="rect">
            <a:avLst/>
          </a:prstGeom>
        </p:spPr>
      </p:pic>
      <p:pic>
        <p:nvPicPr>
          <p:cNvPr id="9" name="Picture 8">
            <a:extLst>
              <a:ext uri="{FF2B5EF4-FFF2-40B4-BE49-F238E27FC236}">
                <a16:creationId xmlns:a16="http://schemas.microsoft.com/office/drawing/2014/main" id="{A650E403-80B7-5245-9732-AA0C7DC41292}"/>
              </a:ext>
            </a:extLst>
          </p:cNvPr>
          <p:cNvPicPr>
            <a:picLocks noChangeAspect="1"/>
          </p:cNvPicPr>
          <p:nvPr/>
        </p:nvPicPr>
        <p:blipFill>
          <a:blip r:embed="rId4"/>
          <a:stretch>
            <a:fillRect/>
          </a:stretch>
        </p:blipFill>
        <p:spPr>
          <a:xfrm>
            <a:off x="4181799" y="1136654"/>
            <a:ext cx="4847842" cy="3496255"/>
          </a:xfrm>
          <a:prstGeom prst="rect">
            <a:avLst/>
          </a:prstGeom>
        </p:spPr>
      </p:pic>
      <p:sp>
        <p:nvSpPr>
          <p:cNvPr id="11" name="TextBox 10">
            <a:extLst>
              <a:ext uri="{FF2B5EF4-FFF2-40B4-BE49-F238E27FC236}">
                <a16:creationId xmlns:a16="http://schemas.microsoft.com/office/drawing/2014/main" id="{241CD324-5E96-DD4D-B766-79B62A11924E}"/>
              </a:ext>
            </a:extLst>
          </p:cNvPr>
          <p:cNvSpPr txBox="1"/>
          <p:nvPr/>
        </p:nvSpPr>
        <p:spPr>
          <a:xfrm>
            <a:off x="6189785" y="1830647"/>
            <a:ext cx="1496611" cy="492443"/>
          </a:xfrm>
          <a:prstGeom prst="rect">
            <a:avLst/>
          </a:prstGeom>
          <a:solidFill>
            <a:schemeClr val="accent6"/>
          </a:solidFill>
          <a:ln>
            <a:solidFill>
              <a:schemeClr val="accent6"/>
            </a:solidFill>
          </a:ln>
        </p:spPr>
        <p:txBody>
          <a:bodyPr wrap="square" rtlCol="0">
            <a:spAutoFit/>
          </a:bodyPr>
          <a:lstStyle/>
          <a:p>
            <a:r>
              <a:rPr lang="en-IT" sz="700" dirty="0">
                <a:solidFill>
                  <a:schemeClr val="bg2"/>
                </a:solidFill>
                <a:latin typeface="+mn-lt"/>
              </a:rPr>
              <a:t>TextFSM template that defines the string format we want to process.</a:t>
            </a:r>
          </a:p>
          <a:p>
            <a:r>
              <a:rPr lang="en-IT" sz="700" dirty="0">
                <a:solidFill>
                  <a:schemeClr val="bg2"/>
                </a:solidFill>
                <a:latin typeface="+mn-lt"/>
              </a:rPr>
              <a:t>In our example  </a:t>
            </a:r>
            <a:r>
              <a:rPr lang="en-GB" sz="500" dirty="0">
                <a:solidFill>
                  <a:schemeClr val="bg2"/>
                </a:solidFill>
                <a:latin typeface="Courier New" panose="02070309020205020404" pitchFamily="49" charset="0"/>
                <a:cs typeface="Courier New" panose="02070309020205020404" pitchFamily="49" charset="0"/>
              </a:rPr>
              <a:t>DISTRIB_RELEASE=18.04</a:t>
            </a:r>
          </a:p>
        </p:txBody>
      </p:sp>
      <p:sp>
        <p:nvSpPr>
          <p:cNvPr id="12" name="Rectangle 11">
            <a:extLst>
              <a:ext uri="{FF2B5EF4-FFF2-40B4-BE49-F238E27FC236}">
                <a16:creationId xmlns:a16="http://schemas.microsoft.com/office/drawing/2014/main" id="{82CE89AE-6EB2-624F-BF4D-2BF515A9794E}"/>
              </a:ext>
            </a:extLst>
          </p:cNvPr>
          <p:cNvSpPr/>
          <p:nvPr/>
        </p:nvSpPr>
        <p:spPr>
          <a:xfrm>
            <a:off x="4490840" y="3170643"/>
            <a:ext cx="1163290" cy="183962"/>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cxnSp>
        <p:nvCxnSpPr>
          <p:cNvPr id="14" name="Straight Arrow Connector 13">
            <a:extLst>
              <a:ext uri="{FF2B5EF4-FFF2-40B4-BE49-F238E27FC236}">
                <a16:creationId xmlns:a16="http://schemas.microsoft.com/office/drawing/2014/main" id="{9A251F62-376F-C84C-8CCC-73D9153334FD}"/>
              </a:ext>
            </a:extLst>
          </p:cNvPr>
          <p:cNvCxnSpPr>
            <a:cxnSpLocks/>
          </p:cNvCxnSpPr>
          <p:nvPr/>
        </p:nvCxnSpPr>
        <p:spPr>
          <a:xfrm flipH="1">
            <a:off x="4831711" y="2085022"/>
            <a:ext cx="1358074" cy="108561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032A4D-85A6-664E-B5A0-B08AF8A4946F}"/>
              </a:ext>
            </a:extLst>
          </p:cNvPr>
          <p:cNvSpPr txBox="1"/>
          <p:nvPr/>
        </p:nvSpPr>
        <p:spPr>
          <a:xfrm>
            <a:off x="6756128" y="2847126"/>
            <a:ext cx="1496611" cy="523220"/>
          </a:xfrm>
          <a:prstGeom prst="rect">
            <a:avLst/>
          </a:prstGeom>
          <a:solidFill>
            <a:schemeClr val="accent6"/>
          </a:solidFill>
          <a:ln>
            <a:solidFill>
              <a:schemeClr val="accent6"/>
            </a:solidFill>
          </a:ln>
        </p:spPr>
        <p:txBody>
          <a:bodyPr wrap="square" rtlCol="0">
            <a:spAutoFit/>
          </a:bodyPr>
          <a:lstStyle/>
          <a:p>
            <a:r>
              <a:rPr lang="it-IT" sz="700" dirty="0">
                <a:solidFill>
                  <a:schemeClr val="bg2"/>
                </a:solidFill>
                <a:latin typeface="+mn-lt"/>
                <a:cs typeface="Courier New" panose="02070309020205020404" pitchFamily="49" charset="0"/>
              </a:rPr>
              <a:t>$&lt;release&gt; </a:t>
            </a:r>
            <a:r>
              <a:rPr lang="it-IT" sz="700" dirty="0" err="1">
                <a:solidFill>
                  <a:schemeClr val="bg2"/>
                </a:solidFill>
                <a:latin typeface="+mn-lt"/>
                <a:cs typeface="Courier New" panose="02070309020205020404" pitchFamily="49" charset="0"/>
              </a:rPr>
              <a:t>is</a:t>
            </a:r>
            <a:r>
              <a:rPr lang="it-IT" sz="700" dirty="0">
                <a:solidFill>
                  <a:schemeClr val="bg2"/>
                </a:solidFill>
                <a:latin typeface="+mn-lt"/>
                <a:cs typeface="Courier New" panose="02070309020205020404" pitchFamily="49" charset="0"/>
              </a:rPr>
              <a:t> a </a:t>
            </a:r>
            <a:r>
              <a:rPr lang="it-IT" sz="700" dirty="0" err="1">
                <a:solidFill>
                  <a:schemeClr val="bg2"/>
                </a:solidFill>
                <a:latin typeface="+mn-lt"/>
                <a:cs typeface="Courier New" panose="02070309020205020404" pitchFamily="49" charset="0"/>
              </a:rPr>
              <a:t>variable</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that</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captures</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everything</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that</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follows</a:t>
            </a:r>
            <a:r>
              <a:rPr lang="it-IT" sz="700" dirty="0">
                <a:solidFill>
                  <a:schemeClr val="bg2"/>
                </a:solidFill>
                <a:latin typeface="+mn-lt"/>
                <a:cs typeface="Courier New" panose="02070309020205020404" pitchFamily="49" charset="0"/>
              </a:rPr>
              <a:t> the = </a:t>
            </a:r>
            <a:r>
              <a:rPr lang="it-IT" sz="700" dirty="0" err="1">
                <a:solidFill>
                  <a:schemeClr val="bg2"/>
                </a:solidFill>
                <a:latin typeface="+mn-lt"/>
                <a:cs typeface="Courier New" panose="02070309020205020404" pitchFamily="49" charset="0"/>
              </a:rPr>
              <a:t>sign</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using</a:t>
            </a:r>
            <a:r>
              <a:rPr lang="it-IT" sz="700" dirty="0">
                <a:solidFill>
                  <a:schemeClr val="bg2"/>
                </a:solidFill>
                <a:latin typeface="+mn-lt"/>
                <a:cs typeface="Courier New" panose="02070309020205020404" pitchFamily="49" charset="0"/>
              </a:rPr>
              <a:t> the </a:t>
            </a:r>
            <a:r>
              <a:rPr lang="it-IT" sz="700" b="1" dirty="0">
                <a:solidFill>
                  <a:schemeClr val="bg2"/>
                </a:solidFill>
                <a:latin typeface="+mn-lt"/>
                <a:cs typeface="Courier New" panose="02070309020205020404" pitchFamily="49" charset="0"/>
              </a:rPr>
              <a:t>release </a:t>
            </a:r>
            <a:r>
              <a:rPr lang="it-IT" sz="700" dirty="0" err="1">
                <a:solidFill>
                  <a:schemeClr val="bg2"/>
                </a:solidFill>
                <a:latin typeface="+mn-lt"/>
                <a:cs typeface="Courier New" panose="02070309020205020404" pitchFamily="49" charset="0"/>
              </a:rPr>
              <a:t>name</a:t>
            </a:r>
            <a:r>
              <a:rPr lang="it-IT" sz="700" dirty="0">
                <a:solidFill>
                  <a:schemeClr val="bg2"/>
                </a:solidFill>
                <a:latin typeface="+mn-lt"/>
                <a:cs typeface="Courier New" panose="02070309020205020404" pitchFamily="49" charset="0"/>
              </a:rPr>
              <a:t> </a:t>
            </a:r>
          </a:p>
          <a:p>
            <a:r>
              <a:rPr lang="it-IT" sz="700" dirty="0">
                <a:solidFill>
                  <a:schemeClr val="bg2"/>
                </a:solidFill>
                <a:latin typeface="+mn-lt"/>
                <a:cs typeface="Courier New" panose="02070309020205020404" pitchFamily="49" charset="0"/>
              </a:rPr>
              <a:t>In </a:t>
            </a:r>
            <a:r>
              <a:rPr lang="it-IT" sz="700" dirty="0" err="1">
                <a:solidFill>
                  <a:schemeClr val="bg2"/>
                </a:solidFill>
                <a:latin typeface="+mn-lt"/>
                <a:cs typeface="Courier New" panose="02070309020205020404" pitchFamily="49" charset="0"/>
              </a:rPr>
              <a:t>this</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example</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will</a:t>
            </a:r>
            <a:r>
              <a:rPr lang="it-IT" sz="700" dirty="0">
                <a:solidFill>
                  <a:schemeClr val="bg2"/>
                </a:solidFill>
                <a:latin typeface="+mn-lt"/>
                <a:cs typeface="Courier New" panose="02070309020205020404" pitchFamily="49" charset="0"/>
              </a:rPr>
              <a:t> be </a:t>
            </a:r>
            <a:r>
              <a:rPr lang="it-IT" sz="700" b="1" dirty="0">
                <a:solidFill>
                  <a:schemeClr val="bg2"/>
                </a:solidFill>
                <a:latin typeface="+mn-lt"/>
                <a:cs typeface="Courier New" panose="02070309020205020404" pitchFamily="49" charset="0"/>
              </a:rPr>
              <a:t>18.04</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17" name="Straight Arrow Connector 16">
            <a:extLst>
              <a:ext uri="{FF2B5EF4-FFF2-40B4-BE49-F238E27FC236}">
                <a16:creationId xmlns:a16="http://schemas.microsoft.com/office/drawing/2014/main" id="{A8AEEDFA-BDE5-924E-A728-950F28631860}"/>
              </a:ext>
            </a:extLst>
          </p:cNvPr>
          <p:cNvCxnSpPr>
            <a:cxnSpLocks/>
            <a:endCxn id="12" idx="3"/>
          </p:cNvCxnSpPr>
          <p:nvPr/>
        </p:nvCxnSpPr>
        <p:spPr>
          <a:xfrm flipH="1">
            <a:off x="5654130" y="3054875"/>
            <a:ext cx="1101998" cy="20774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2900BA3-A55A-854B-8F4C-FB97F1BC5F87}"/>
              </a:ext>
            </a:extLst>
          </p:cNvPr>
          <p:cNvSpPr/>
          <p:nvPr/>
        </p:nvSpPr>
        <p:spPr>
          <a:xfrm>
            <a:off x="4490840" y="3641505"/>
            <a:ext cx="1163290" cy="183962"/>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21" name="TextBox 20">
            <a:extLst>
              <a:ext uri="{FF2B5EF4-FFF2-40B4-BE49-F238E27FC236}">
                <a16:creationId xmlns:a16="http://schemas.microsoft.com/office/drawing/2014/main" id="{919A9328-FA39-3142-B3BF-B99A5E676CBD}"/>
              </a:ext>
            </a:extLst>
          </p:cNvPr>
          <p:cNvSpPr txBox="1"/>
          <p:nvPr/>
        </p:nvSpPr>
        <p:spPr>
          <a:xfrm>
            <a:off x="6756128" y="3593823"/>
            <a:ext cx="1496611" cy="307777"/>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cs typeface="Courier New" panose="02070309020205020404" pitchFamily="49" charset="0"/>
              </a:rPr>
              <a:t>This</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is</a:t>
            </a:r>
            <a:r>
              <a:rPr lang="it-IT" sz="700" dirty="0">
                <a:solidFill>
                  <a:schemeClr val="bg2"/>
                </a:solidFill>
                <a:latin typeface="+mn-lt"/>
                <a:cs typeface="Courier New" panose="02070309020205020404" pitchFamily="49" charset="0"/>
              </a:rPr>
              <a:t> the </a:t>
            </a:r>
            <a:r>
              <a:rPr lang="it-IT" sz="700" dirty="0" err="1">
                <a:solidFill>
                  <a:schemeClr val="bg2"/>
                </a:solidFill>
                <a:latin typeface="+mn-lt"/>
                <a:cs typeface="Courier New" panose="02070309020205020404" pitchFamily="49" charset="0"/>
              </a:rPr>
              <a:t>name</a:t>
            </a:r>
            <a:r>
              <a:rPr lang="it-IT" sz="700" dirty="0">
                <a:solidFill>
                  <a:schemeClr val="bg2"/>
                </a:solidFill>
                <a:latin typeface="+mn-lt"/>
                <a:cs typeface="Courier New" panose="02070309020205020404" pitchFamily="49" charset="0"/>
              </a:rPr>
              <a:t> of the </a:t>
            </a:r>
            <a:r>
              <a:rPr lang="it-IT" sz="700" dirty="0" err="1">
                <a:solidFill>
                  <a:schemeClr val="bg2"/>
                </a:solidFill>
                <a:latin typeface="+mn-lt"/>
                <a:cs typeface="Courier New" panose="02070309020205020404" pitchFamily="49" charset="0"/>
              </a:rPr>
              <a:t>parser</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we</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will</a:t>
            </a:r>
            <a:r>
              <a:rPr lang="it-IT" sz="700" dirty="0">
                <a:solidFill>
                  <a:schemeClr val="bg2"/>
                </a:solidFill>
                <a:latin typeface="+mn-lt"/>
                <a:cs typeface="Courier New" panose="02070309020205020404" pitchFamily="49" charset="0"/>
              </a:rPr>
              <a:t> use in out task output</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2B20B889-860B-864A-AB99-84447B546BF0}"/>
              </a:ext>
            </a:extLst>
          </p:cNvPr>
          <p:cNvCxnSpPr>
            <a:cxnSpLocks/>
            <a:stCxn id="21" idx="1"/>
            <a:endCxn id="20" idx="3"/>
          </p:cNvCxnSpPr>
          <p:nvPr/>
        </p:nvCxnSpPr>
        <p:spPr>
          <a:xfrm flipH="1" flipV="1">
            <a:off x="5654130" y="3733486"/>
            <a:ext cx="1101998" cy="1422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E719A38-1DC6-D445-B61D-A154D3930730}"/>
              </a:ext>
            </a:extLst>
          </p:cNvPr>
          <p:cNvSpPr txBox="1"/>
          <p:nvPr/>
        </p:nvSpPr>
        <p:spPr>
          <a:xfrm>
            <a:off x="6756127" y="4051417"/>
            <a:ext cx="1496611" cy="415498"/>
          </a:xfrm>
          <a:prstGeom prst="rect">
            <a:avLst/>
          </a:prstGeom>
          <a:solidFill>
            <a:schemeClr val="accent6"/>
          </a:solidFill>
          <a:ln>
            <a:solidFill>
              <a:schemeClr val="accent6"/>
            </a:solidFill>
          </a:ln>
        </p:spPr>
        <p:txBody>
          <a:bodyPr wrap="square" rtlCol="0">
            <a:spAutoFit/>
          </a:bodyPr>
          <a:lstStyle/>
          <a:p>
            <a:r>
              <a:rPr lang="it-IT" sz="700" dirty="0">
                <a:solidFill>
                  <a:schemeClr val="bg2"/>
                </a:solidFill>
                <a:latin typeface="+mn-lt"/>
                <a:cs typeface="Courier New" panose="02070309020205020404" pitchFamily="49" charset="0"/>
              </a:rPr>
              <a:t>Select a </a:t>
            </a:r>
            <a:r>
              <a:rPr lang="it-IT" sz="700" dirty="0" err="1">
                <a:solidFill>
                  <a:schemeClr val="bg2"/>
                </a:solidFill>
                <a:latin typeface="+mn-lt"/>
                <a:cs typeface="Courier New" panose="02070309020205020404" pitchFamily="49" charset="0"/>
              </a:rPr>
              <a:t>Type</a:t>
            </a:r>
            <a:r>
              <a:rPr lang="it-IT" sz="700" dirty="0">
                <a:solidFill>
                  <a:schemeClr val="bg2"/>
                </a:solidFill>
                <a:latin typeface="+mn-lt"/>
                <a:cs typeface="Courier New" panose="02070309020205020404" pitchFamily="49" charset="0"/>
              </a:rPr>
              <a:t> for </a:t>
            </a:r>
            <a:r>
              <a:rPr lang="it-IT" sz="700" dirty="0" err="1">
                <a:solidFill>
                  <a:schemeClr val="bg2"/>
                </a:solidFill>
                <a:latin typeface="+mn-lt"/>
                <a:cs typeface="Courier New" panose="02070309020205020404" pitchFamily="49" charset="0"/>
              </a:rPr>
              <a:t>this</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response</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parser</a:t>
            </a:r>
            <a:r>
              <a:rPr lang="it-IT" sz="700" dirty="0">
                <a:solidFill>
                  <a:schemeClr val="bg2"/>
                </a:solidFill>
                <a:latin typeface="+mn-lt"/>
                <a:cs typeface="Courier New" panose="02070309020205020404" pitchFamily="49" charset="0"/>
              </a:rPr>
              <a:t> entry, in </a:t>
            </a:r>
            <a:r>
              <a:rPr lang="it-IT" sz="700" dirty="0" err="1">
                <a:solidFill>
                  <a:schemeClr val="bg2"/>
                </a:solidFill>
                <a:latin typeface="+mn-lt"/>
                <a:cs typeface="Courier New" panose="02070309020205020404" pitchFamily="49" charset="0"/>
              </a:rPr>
              <a:t>this</a:t>
            </a:r>
            <a:r>
              <a:rPr lang="it-IT" sz="700" dirty="0">
                <a:solidFill>
                  <a:schemeClr val="bg2"/>
                </a:solidFill>
                <a:latin typeface="+mn-lt"/>
                <a:cs typeface="Courier New" panose="02070309020205020404" pitchFamily="49" charset="0"/>
              </a:rPr>
              <a:t> case </a:t>
            </a:r>
            <a:r>
              <a:rPr lang="it-IT" sz="700" dirty="0" err="1">
                <a:solidFill>
                  <a:schemeClr val="bg2"/>
                </a:solidFill>
                <a:latin typeface="+mn-lt"/>
                <a:cs typeface="Courier New" panose="02070309020205020404" pitchFamily="49" charset="0"/>
              </a:rPr>
              <a:t>we</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want</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it</a:t>
            </a:r>
            <a:r>
              <a:rPr lang="it-IT" sz="700" dirty="0">
                <a:solidFill>
                  <a:schemeClr val="bg2"/>
                </a:solidFill>
                <a:latin typeface="+mn-lt"/>
                <a:cs typeface="Courier New" panose="02070309020205020404" pitchFamily="49" charset="0"/>
              </a:rPr>
              <a:t> to be a </a:t>
            </a:r>
            <a:r>
              <a:rPr lang="it-IT" sz="700" dirty="0" err="1">
                <a:solidFill>
                  <a:schemeClr val="bg2"/>
                </a:solidFill>
                <a:latin typeface="+mn-lt"/>
                <a:cs typeface="Courier New" panose="02070309020205020404" pitchFamily="49" charset="0"/>
              </a:rPr>
              <a:t>String</a:t>
            </a:r>
            <a:endParaRPr lang="en-GB" sz="500" dirty="0">
              <a:solidFill>
                <a:schemeClr val="bg2"/>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F52C79D3-23B4-824E-A44F-AC3CA0FA2D59}"/>
              </a:ext>
            </a:extLst>
          </p:cNvPr>
          <p:cNvSpPr/>
          <p:nvPr/>
        </p:nvSpPr>
        <p:spPr>
          <a:xfrm>
            <a:off x="4490840" y="4112367"/>
            <a:ext cx="1163290" cy="183962"/>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cxnSp>
        <p:nvCxnSpPr>
          <p:cNvPr id="28" name="Straight Arrow Connector 27">
            <a:extLst>
              <a:ext uri="{FF2B5EF4-FFF2-40B4-BE49-F238E27FC236}">
                <a16:creationId xmlns:a16="http://schemas.microsoft.com/office/drawing/2014/main" id="{894FF73F-8195-E64C-ADF9-704D95AB6304}"/>
              </a:ext>
            </a:extLst>
          </p:cNvPr>
          <p:cNvCxnSpPr>
            <a:cxnSpLocks/>
            <a:stCxn id="26" idx="1"/>
          </p:cNvCxnSpPr>
          <p:nvPr/>
        </p:nvCxnSpPr>
        <p:spPr>
          <a:xfrm flipH="1" flipV="1">
            <a:off x="5654130" y="4218574"/>
            <a:ext cx="1101997" cy="4059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2304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SSH Custom Task – Non-Interactive 5/5</a:t>
            </a:r>
            <a:br>
              <a:rPr lang="en-IT" dirty="0"/>
            </a:br>
            <a:r>
              <a:rPr lang="en-IT" sz="1800" dirty="0"/>
              <a:t>Sample Scenario: Get the release number of an Ubuntu Linux Host</a:t>
            </a:r>
          </a:p>
        </p:txBody>
      </p:sp>
      <p:sp>
        <p:nvSpPr>
          <p:cNvPr id="4" name="TextBox 3">
            <a:extLst>
              <a:ext uri="{FF2B5EF4-FFF2-40B4-BE49-F238E27FC236}">
                <a16:creationId xmlns:a16="http://schemas.microsoft.com/office/drawing/2014/main" id="{6B41EAB9-CF3D-EB41-854E-330C19A05D05}"/>
              </a:ext>
            </a:extLst>
          </p:cNvPr>
          <p:cNvSpPr txBox="1"/>
          <p:nvPr/>
        </p:nvSpPr>
        <p:spPr>
          <a:xfrm>
            <a:off x="3460259" y="1863000"/>
            <a:ext cx="2152121" cy="600164"/>
          </a:xfrm>
          <a:prstGeom prst="rect">
            <a:avLst/>
          </a:prstGeom>
          <a:noFill/>
        </p:spPr>
        <p:txBody>
          <a:bodyPr wrap="square" rtlCol="0">
            <a:spAutoFit/>
          </a:bodyPr>
          <a:lstStyle/>
          <a:p>
            <a:r>
              <a:rPr lang="en-IT" sz="1100">
                <a:latin typeface="+mn-lt"/>
              </a:rPr>
              <a:t>Create a </a:t>
            </a:r>
            <a:r>
              <a:rPr lang="en-IT" sz="1100" b="1">
                <a:latin typeface="+mn-lt"/>
              </a:rPr>
              <a:t>Task</a:t>
            </a:r>
            <a:r>
              <a:rPr lang="en-IT" sz="1100">
                <a:latin typeface="+mn-lt"/>
              </a:rPr>
              <a:t> </a:t>
            </a:r>
            <a:r>
              <a:rPr lang="en-IT" sz="1100" b="1">
                <a:latin typeface="+mn-lt"/>
              </a:rPr>
              <a:t>Output </a:t>
            </a:r>
            <a:r>
              <a:rPr lang="en-IT" sz="1100">
                <a:latin typeface="+mn-lt"/>
              </a:rPr>
              <a:t>from the </a:t>
            </a:r>
            <a:r>
              <a:rPr lang="en-IT" sz="1100" b="1">
                <a:latin typeface="+mn-lt"/>
              </a:rPr>
              <a:t>Output</a:t>
            </a:r>
            <a:r>
              <a:rPr lang="en-IT" sz="1100">
                <a:latin typeface="+mn-lt"/>
              </a:rPr>
              <a:t> tab of the general custom task </a:t>
            </a:r>
            <a:r>
              <a:rPr lang="en-IT" sz="1100" b="1">
                <a:latin typeface="+mn-lt"/>
              </a:rPr>
              <a:t>Properties</a:t>
            </a:r>
          </a:p>
        </p:txBody>
      </p:sp>
      <p:sp>
        <p:nvSpPr>
          <p:cNvPr id="11" name="TextBox 10">
            <a:extLst>
              <a:ext uri="{FF2B5EF4-FFF2-40B4-BE49-F238E27FC236}">
                <a16:creationId xmlns:a16="http://schemas.microsoft.com/office/drawing/2014/main" id="{2912FD36-BD3E-8B47-AE8A-891E1B20ACBF}"/>
              </a:ext>
            </a:extLst>
          </p:cNvPr>
          <p:cNvSpPr txBox="1"/>
          <p:nvPr/>
        </p:nvSpPr>
        <p:spPr>
          <a:xfrm>
            <a:off x="3552175" y="3677342"/>
            <a:ext cx="2152121" cy="938719"/>
          </a:xfrm>
          <a:prstGeom prst="rect">
            <a:avLst/>
          </a:prstGeom>
          <a:noFill/>
        </p:spPr>
        <p:txBody>
          <a:bodyPr wrap="square" rtlCol="0">
            <a:spAutoFit/>
          </a:bodyPr>
          <a:lstStyle/>
          <a:p>
            <a:r>
              <a:rPr lang="en-IT" sz="1100" b="1" dirty="0">
                <a:latin typeface="+mn-lt"/>
              </a:rPr>
              <a:t>Map to Task Output </a:t>
            </a:r>
            <a:r>
              <a:rPr lang="en-IT" sz="1100" dirty="0">
                <a:latin typeface="+mn-lt"/>
              </a:rPr>
              <a:t>specifying the </a:t>
            </a:r>
            <a:r>
              <a:rPr lang="en-IT" sz="1100" b="1" dirty="0">
                <a:latin typeface="+mn-lt"/>
              </a:rPr>
              <a:t>Extracted Parameters path </a:t>
            </a:r>
            <a:r>
              <a:rPr lang="en-IT" sz="1100" dirty="0">
                <a:latin typeface="+mn-lt"/>
              </a:rPr>
              <a:t>of the </a:t>
            </a:r>
            <a:r>
              <a:rPr lang="en-IT" sz="1100" b="1" dirty="0">
                <a:latin typeface="+mn-lt"/>
              </a:rPr>
              <a:t>Get Ubuntu Release </a:t>
            </a:r>
            <a:r>
              <a:rPr lang="en-IT" sz="1100" dirty="0">
                <a:latin typeface="+mn-lt"/>
              </a:rPr>
              <a:t>task</a:t>
            </a:r>
            <a:endParaRPr lang="en-IT" sz="1100" b="1" dirty="0">
              <a:latin typeface="+mn-lt"/>
            </a:endParaRPr>
          </a:p>
          <a:p>
            <a:r>
              <a:rPr lang="en-IT" sz="1100" dirty="0">
                <a:latin typeface="+mn-lt"/>
              </a:rPr>
              <a:t>(in this case </a:t>
            </a:r>
            <a:r>
              <a:rPr lang="en-IT" sz="1100" b="1" dirty="0">
                <a:latin typeface="+mn-lt"/>
              </a:rPr>
              <a:t>release</a:t>
            </a:r>
            <a:r>
              <a:rPr lang="en-IT" sz="1100" dirty="0">
                <a:latin typeface="+mn-lt"/>
              </a:rPr>
              <a:t>, the response parser entry we created earlier)</a:t>
            </a:r>
          </a:p>
        </p:txBody>
      </p:sp>
      <p:pic>
        <p:nvPicPr>
          <p:cNvPr id="7" name="Picture 6">
            <a:extLst>
              <a:ext uri="{FF2B5EF4-FFF2-40B4-BE49-F238E27FC236}">
                <a16:creationId xmlns:a16="http://schemas.microsoft.com/office/drawing/2014/main" id="{8CBA065D-890D-8E42-BD4D-B47124C0F091}"/>
              </a:ext>
            </a:extLst>
          </p:cNvPr>
          <p:cNvPicPr>
            <a:picLocks noChangeAspect="1"/>
          </p:cNvPicPr>
          <p:nvPr/>
        </p:nvPicPr>
        <p:blipFill>
          <a:blip r:embed="rId3"/>
          <a:stretch>
            <a:fillRect/>
          </a:stretch>
        </p:blipFill>
        <p:spPr>
          <a:xfrm>
            <a:off x="542070" y="1623932"/>
            <a:ext cx="2918189" cy="1056405"/>
          </a:xfrm>
          <a:prstGeom prst="rect">
            <a:avLst/>
          </a:prstGeom>
        </p:spPr>
      </p:pic>
      <p:pic>
        <p:nvPicPr>
          <p:cNvPr id="9" name="Picture 8">
            <a:extLst>
              <a:ext uri="{FF2B5EF4-FFF2-40B4-BE49-F238E27FC236}">
                <a16:creationId xmlns:a16="http://schemas.microsoft.com/office/drawing/2014/main" id="{5AFBB8D1-16AB-8F44-BA60-3E34C78E680C}"/>
              </a:ext>
            </a:extLst>
          </p:cNvPr>
          <p:cNvPicPr>
            <a:picLocks noChangeAspect="1"/>
          </p:cNvPicPr>
          <p:nvPr/>
        </p:nvPicPr>
        <p:blipFill>
          <a:blip r:embed="rId4"/>
          <a:stretch>
            <a:fillRect/>
          </a:stretch>
        </p:blipFill>
        <p:spPr>
          <a:xfrm>
            <a:off x="5982989" y="1466285"/>
            <a:ext cx="2618941" cy="2957597"/>
          </a:xfrm>
          <a:prstGeom prst="rect">
            <a:avLst/>
          </a:prstGeom>
        </p:spPr>
      </p:pic>
      <p:pic>
        <p:nvPicPr>
          <p:cNvPr id="10" name="Picture 9">
            <a:extLst>
              <a:ext uri="{FF2B5EF4-FFF2-40B4-BE49-F238E27FC236}">
                <a16:creationId xmlns:a16="http://schemas.microsoft.com/office/drawing/2014/main" id="{97B74615-4A2A-134A-A106-4BCC8E3BBAE0}"/>
              </a:ext>
            </a:extLst>
          </p:cNvPr>
          <p:cNvPicPr>
            <a:picLocks noChangeAspect="1"/>
          </p:cNvPicPr>
          <p:nvPr/>
        </p:nvPicPr>
        <p:blipFill>
          <a:blip r:embed="rId5"/>
          <a:stretch>
            <a:fillRect/>
          </a:stretch>
        </p:blipFill>
        <p:spPr>
          <a:xfrm>
            <a:off x="542070" y="3105839"/>
            <a:ext cx="2982970" cy="1510222"/>
          </a:xfrm>
          <a:prstGeom prst="rect">
            <a:avLst/>
          </a:prstGeom>
        </p:spPr>
      </p:pic>
    </p:spTree>
    <p:extLst>
      <p:ext uri="{BB962C8B-B14F-4D97-AF65-F5344CB8AC3E}">
        <p14:creationId xmlns:p14="http://schemas.microsoft.com/office/powerpoint/2010/main" val="12247103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CF2795D-DD47-0F4A-B5D4-C0C9D9735D80}"/>
              </a:ext>
            </a:extLst>
          </p:cNvPr>
          <p:cNvPicPr>
            <a:picLocks noChangeAspect="1"/>
          </p:cNvPicPr>
          <p:nvPr/>
        </p:nvPicPr>
        <p:blipFill>
          <a:blip r:embed="rId3"/>
          <a:stretch>
            <a:fillRect/>
          </a:stretch>
        </p:blipFill>
        <p:spPr>
          <a:xfrm>
            <a:off x="4419723" y="986502"/>
            <a:ext cx="4221087" cy="3715745"/>
          </a:xfrm>
          <a:prstGeom prst="rect">
            <a:avLst/>
          </a:prstGeom>
        </p:spPr>
      </p:pic>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 SSH Custom Task - Interactive</a:t>
            </a:r>
            <a:br>
              <a:rPr lang="en-IT" dirty="0"/>
            </a:br>
            <a:r>
              <a:rPr lang="en-IT" sz="1800" dirty="0"/>
              <a:t>Sample Scenario: Install a package using APT</a:t>
            </a:r>
          </a:p>
        </p:txBody>
      </p:sp>
      <p:sp>
        <p:nvSpPr>
          <p:cNvPr id="4" name="TextBox 3">
            <a:extLst>
              <a:ext uri="{FF2B5EF4-FFF2-40B4-BE49-F238E27FC236}">
                <a16:creationId xmlns:a16="http://schemas.microsoft.com/office/drawing/2014/main" id="{6B41EAB9-CF3D-EB41-854E-330C19A05D05}"/>
              </a:ext>
            </a:extLst>
          </p:cNvPr>
          <p:cNvSpPr txBox="1"/>
          <p:nvPr/>
        </p:nvSpPr>
        <p:spPr>
          <a:xfrm>
            <a:off x="394481" y="2844375"/>
            <a:ext cx="3809595" cy="2000548"/>
          </a:xfrm>
          <a:prstGeom prst="rect">
            <a:avLst/>
          </a:prstGeom>
          <a:noFill/>
        </p:spPr>
        <p:txBody>
          <a:bodyPr wrap="square" rtlCol="0">
            <a:spAutoFit/>
          </a:bodyPr>
          <a:lstStyle/>
          <a:p>
            <a:r>
              <a:rPr lang="it-IT" sz="1000" dirty="0" err="1">
                <a:latin typeface="+mn-lt"/>
              </a:rPr>
              <a:t>If</a:t>
            </a:r>
            <a:r>
              <a:rPr lang="it-IT" sz="1000" dirty="0">
                <a:latin typeface="+mn-lt"/>
              </a:rPr>
              <a:t> </a:t>
            </a:r>
            <a:r>
              <a:rPr lang="it-IT" sz="1000" dirty="0" err="1">
                <a:latin typeface="+mn-lt"/>
              </a:rPr>
              <a:t>you</a:t>
            </a:r>
            <a:r>
              <a:rPr lang="it-IT" sz="1000" dirty="0">
                <a:latin typeface="+mn-lt"/>
              </a:rPr>
              <a:t> </a:t>
            </a:r>
            <a:r>
              <a:rPr lang="it-IT" sz="1000" dirty="0" err="1">
                <a:latin typeface="+mn-lt"/>
              </a:rPr>
              <a:t>want</a:t>
            </a:r>
            <a:r>
              <a:rPr lang="it-IT" sz="1000" dirty="0">
                <a:latin typeface="+mn-lt"/>
              </a:rPr>
              <a:t> to </a:t>
            </a:r>
            <a:r>
              <a:rPr lang="it-IT" sz="1000" dirty="0" err="1">
                <a:latin typeface="+mn-lt"/>
              </a:rPr>
              <a:t>leverage</a:t>
            </a:r>
            <a:r>
              <a:rPr lang="it-IT" sz="1000" dirty="0">
                <a:latin typeface="+mn-lt"/>
              </a:rPr>
              <a:t> an </a:t>
            </a:r>
            <a:r>
              <a:rPr lang="it-IT" sz="1000" dirty="0" err="1">
                <a:latin typeface="+mn-lt"/>
              </a:rPr>
              <a:t>interactive</a:t>
            </a:r>
            <a:r>
              <a:rPr lang="it-IT" sz="1000" dirty="0">
                <a:latin typeface="+mn-lt"/>
              </a:rPr>
              <a:t> </a:t>
            </a:r>
            <a:r>
              <a:rPr lang="it-IT" sz="1000" dirty="0" err="1">
                <a:latin typeface="+mn-lt"/>
              </a:rPr>
              <a:t>command</a:t>
            </a:r>
            <a:r>
              <a:rPr lang="it-IT" sz="1000" dirty="0">
                <a:latin typeface="+mn-lt"/>
              </a:rPr>
              <a:t>, </a:t>
            </a:r>
            <a:r>
              <a:rPr lang="en-IT" sz="1000" b="1" dirty="0">
                <a:latin typeface="+mn-lt"/>
              </a:rPr>
              <a:t>Map</a:t>
            </a:r>
            <a:r>
              <a:rPr lang="en-IT" sz="1000" dirty="0">
                <a:latin typeface="+mn-lt"/>
              </a:rPr>
              <a:t> a </a:t>
            </a:r>
            <a:r>
              <a:rPr lang="en-IT" sz="1000" b="1" dirty="0">
                <a:latin typeface="+mn-lt"/>
              </a:rPr>
              <a:t>SSH Command</a:t>
            </a:r>
            <a:r>
              <a:rPr lang="en-IT" sz="1000" dirty="0">
                <a:latin typeface="+mn-lt"/>
              </a:rPr>
              <a:t> under the executor </a:t>
            </a:r>
            <a:r>
              <a:rPr lang="en-IT" sz="1000" b="1" dirty="0">
                <a:latin typeface="+mn-lt"/>
              </a:rPr>
              <a:t>Inputs </a:t>
            </a:r>
            <a:r>
              <a:rPr lang="en-IT" sz="1000" dirty="0">
                <a:latin typeface="+mn-lt"/>
              </a:rPr>
              <a:t>and select </a:t>
            </a:r>
            <a:r>
              <a:rPr lang="en-IT" sz="1000" b="1" dirty="0">
                <a:latin typeface="+mn-lt"/>
              </a:rPr>
              <a:t>Interactive</a:t>
            </a:r>
          </a:p>
          <a:p>
            <a:endParaRPr lang="en-IT" sz="1000" b="1" dirty="0">
              <a:latin typeface="+mn-lt"/>
            </a:endParaRPr>
          </a:p>
          <a:p>
            <a:r>
              <a:rPr lang="en-IT" sz="1000" dirty="0">
                <a:latin typeface="+mn-lt"/>
              </a:rPr>
              <a:t>Our goal in this example will be to install a package which name will be passed as a workflow input (Ref name: </a:t>
            </a:r>
            <a:r>
              <a:rPr lang="en-IT" sz="1000" b="1" dirty="0">
                <a:latin typeface="+mn-lt"/>
              </a:rPr>
              <a:t>PackageToInstall</a:t>
            </a:r>
            <a:r>
              <a:rPr lang="en-IT" sz="1000" dirty="0">
                <a:latin typeface="+mn-lt"/>
              </a:rPr>
              <a:t>) using the command:</a:t>
            </a:r>
          </a:p>
          <a:p>
            <a:endParaRPr lang="en-IT" sz="1000" dirty="0">
              <a:latin typeface="+mn-lt"/>
            </a:endParaRPr>
          </a:p>
          <a:p>
            <a:r>
              <a:rPr lang="en-GB" sz="700" dirty="0" err="1">
                <a:latin typeface="Courier New" panose="02070309020205020404" pitchFamily="49" charset="0"/>
                <a:cs typeface="Courier New" panose="02070309020205020404" pitchFamily="49" charset="0"/>
              </a:rPr>
              <a:t>sudo</a:t>
            </a:r>
            <a:r>
              <a:rPr lang="en-GB" sz="700" dirty="0">
                <a:latin typeface="Courier New" panose="02070309020205020404" pitchFamily="49" charset="0"/>
                <a:cs typeface="Courier New" panose="02070309020205020404" pitchFamily="49" charset="0"/>
              </a:rPr>
              <a:t> apt install {{.</a:t>
            </a:r>
            <a:r>
              <a:rPr lang="en-GB" sz="700" dirty="0" err="1">
                <a:latin typeface="Courier New" panose="02070309020205020404" pitchFamily="49" charset="0"/>
                <a:cs typeface="Courier New" panose="02070309020205020404" pitchFamily="49" charset="0"/>
              </a:rPr>
              <a:t>global.task.input.PackageToInstall</a:t>
            </a:r>
            <a:r>
              <a:rPr lang="en-GB" sz="700" dirty="0">
                <a:latin typeface="Courier New" panose="02070309020205020404" pitchFamily="49" charset="0"/>
                <a:cs typeface="Courier New" panose="02070309020205020404" pitchFamily="49" charset="0"/>
              </a:rPr>
              <a:t>}} –y</a:t>
            </a:r>
          </a:p>
          <a:p>
            <a:endParaRPr lang="en-GB" sz="700" dirty="0">
              <a:latin typeface="Courier New" panose="02070309020205020404" pitchFamily="49" charset="0"/>
              <a:cs typeface="Courier New" panose="02070309020205020404" pitchFamily="49" charset="0"/>
            </a:endParaRPr>
          </a:p>
          <a:p>
            <a:r>
              <a:rPr lang="en-IT" sz="1000" dirty="0">
                <a:latin typeface="+mn-lt"/>
              </a:rPr>
              <a:t>This is an interactive command as the system will ask for the sudo password as we are connected as the user </a:t>
            </a:r>
            <a:r>
              <a:rPr lang="en-IT" sz="1000" b="1" dirty="0">
                <a:latin typeface="+mn-lt"/>
              </a:rPr>
              <a:t>admin</a:t>
            </a:r>
            <a:r>
              <a:rPr lang="en-IT" sz="1000" dirty="0">
                <a:latin typeface="+mn-lt"/>
              </a:rPr>
              <a:t>. We need to intercept that request and send the password, then continue the execution</a:t>
            </a:r>
            <a:endParaRPr lang="en-IT" sz="1000" dirty="0">
              <a:latin typeface="+mn-lt"/>
              <a:cs typeface="Courier New" panose="02070309020205020404" pitchFamily="49" charset="0"/>
            </a:endParaRPr>
          </a:p>
        </p:txBody>
      </p:sp>
      <p:pic>
        <p:nvPicPr>
          <p:cNvPr id="6" name="Picture 5">
            <a:extLst>
              <a:ext uri="{FF2B5EF4-FFF2-40B4-BE49-F238E27FC236}">
                <a16:creationId xmlns:a16="http://schemas.microsoft.com/office/drawing/2014/main" id="{9B8B7391-7F6E-C243-9426-1BA9C42412DA}"/>
              </a:ext>
            </a:extLst>
          </p:cNvPr>
          <p:cNvPicPr>
            <a:picLocks noChangeAspect="1"/>
          </p:cNvPicPr>
          <p:nvPr/>
        </p:nvPicPr>
        <p:blipFill>
          <a:blip r:embed="rId4"/>
          <a:stretch>
            <a:fillRect/>
          </a:stretch>
        </p:blipFill>
        <p:spPr>
          <a:xfrm>
            <a:off x="503190" y="1153913"/>
            <a:ext cx="2965037" cy="1670341"/>
          </a:xfrm>
          <a:prstGeom prst="rect">
            <a:avLst/>
          </a:prstGeom>
        </p:spPr>
      </p:pic>
      <p:sp>
        <p:nvSpPr>
          <p:cNvPr id="10" name="TextBox 9">
            <a:extLst>
              <a:ext uri="{FF2B5EF4-FFF2-40B4-BE49-F238E27FC236}">
                <a16:creationId xmlns:a16="http://schemas.microsoft.com/office/drawing/2014/main" id="{7E8BE660-E19E-1546-B8F8-0CC5D52600C7}"/>
              </a:ext>
            </a:extLst>
          </p:cNvPr>
          <p:cNvSpPr txBox="1"/>
          <p:nvPr/>
        </p:nvSpPr>
        <p:spPr>
          <a:xfrm>
            <a:off x="6817444" y="2535051"/>
            <a:ext cx="973917" cy="200055"/>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Command</a:t>
            </a:r>
            <a:r>
              <a:rPr lang="it-IT" sz="700" dirty="0">
                <a:solidFill>
                  <a:schemeClr val="bg2"/>
                </a:solidFill>
                <a:latin typeface="+mn-lt"/>
              </a:rPr>
              <a:t> to </a:t>
            </a:r>
            <a:r>
              <a:rPr lang="it-IT" sz="700" dirty="0" err="1">
                <a:solidFill>
                  <a:schemeClr val="bg2"/>
                </a:solidFill>
                <a:latin typeface="+mn-lt"/>
              </a:rPr>
              <a:t>execute</a:t>
            </a:r>
            <a:endParaRPr lang="en-GB" sz="500" dirty="0">
              <a:solidFill>
                <a:schemeClr val="bg2"/>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A457B407-29D2-354F-A2B0-EB4F6499BDAC}"/>
              </a:ext>
            </a:extLst>
          </p:cNvPr>
          <p:cNvSpPr/>
          <p:nvPr/>
        </p:nvSpPr>
        <p:spPr>
          <a:xfrm>
            <a:off x="4496251" y="2471723"/>
            <a:ext cx="1834904" cy="294324"/>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cxnSp>
        <p:nvCxnSpPr>
          <p:cNvPr id="12" name="Straight Arrow Connector 11">
            <a:extLst>
              <a:ext uri="{FF2B5EF4-FFF2-40B4-BE49-F238E27FC236}">
                <a16:creationId xmlns:a16="http://schemas.microsoft.com/office/drawing/2014/main" id="{BA50E9A0-E149-7A4C-A261-2CB3B7034074}"/>
              </a:ext>
            </a:extLst>
          </p:cNvPr>
          <p:cNvCxnSpPr>
            <a:cxnSpLocks/>
            <a:endCxn id="11" idx="3"/>
          </p:cNvCxnSpPr>
          <p:nvPr/>
        </p:nvCxnSpPr>
        <p:spPr>
          <a:xfrm flipH="1" flipV="1">
            <a:off x="6331155" y="2618885"/>
            <a:ext cx="486289" cy="849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0F1D612-473E-C24F-865B-95CBEAEC8E5C}"/>
              </a:ext>
            </a:extLst>
          </p:cNvPr>
          <p:cNvSpPr txBox="1"/>
          <p:nvPr/>
        </p:nvSpPr>
        <p:spPr>
          <a:xfrm>
            <a:off x="6613785" y="2824254"/>
            <a:ext cx="1733985" cy="630942"/>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Matches</a:t>
            </a:r>
            <a:r>
              <a:rPr lang="it-IT" sz="700" dirty="0">
                <a:solidFill>
                  <a:schemeClr val="bg2"/>
                </a:solidFill>
                <a:latin typeface="+mn-lt"/>
              </a:rPr>
              <a:t> (</a:t>
            </a:r>
            <a:r>
              <a:rPr lang="it-IT" sz="700" dirty="0" err="1">
                <a:solidFill>
                  <a:schemeClr val="bg2"/>
                </a:solidFill>
                <a:latin typeface="+mn-lt"/>
              </a:rPr>
              <a:t>regex</a:t>
            </a:r>
            <a:r>
              <a:rPr lang="it-IT" sz="700" dirty="0">
                <a:solidFill>
                  <a:schemeClr val="bg2"/>
                </a:solidFill>
                <a:latin typeface="+mn-lt"/>
              </a:rPr>
              <a:t>):</a:t>
            </a:r>
          </a:p>
          <a:p>
            <a:r>
              <a:rPr lang="it-IT" sz="700" dirty="0">
                <a:solidFill>
                  <a:schemeClr val="bg2"/>
                </a:solidFill>
                <a:latin typeface="Courier New" panose="02070309020205020404" pitchFamily="49" charset="0"/>
                <a:cs typeface="Courier New" panose="02070309020205020404" pitchFamily="49" charset="0"/>
              </a:rPr>
              <a:t>[sudo] password for </a:t>
            </a:r>
            <a:r>
              <a:rPr lang="it-IT" sz="700" dirty="0" err="1">
                <a:solidFill>
                  <a:schemeClr val="bg2"/>
                </a:solidFill>
                <a:latin typeface="Courier New" panose="02070309020205020404" pitchFamily="49" charset="0"/>
                <a:cs typeface="Courier New" panose="02070309020205020404" pitchFamily="49" charset="0"/>
              </a:rPr>
              <a:t>admin</a:t>
            </a:r>
            <a:r>
              <a:rPr lang="it-IT" sz="700" dirty="0">
                <a:solidFill>
                  <a:schemeClr val="bg2"/>
                </a:solidFill>
                <a:latin typeface="Courier New" panose="02070309020205020404" pitchFamily="49" charset="0"/>
                <a:cs typeface="Courier New" panose="02070309020205020404" pitchFamily="49" charset="0"/>
              </a:rPr>
              <a:t>:</a:t>
            </a:r>
          </a:p>
          <a:p>
            <a:endParaRPr lang="it-IT" sz="700" dirty="0">
              <a:solidFill>
                <a:schemeClr val="bg2"/>
              </a:solidFill>
              <a:latin typeface="+mn-lt"/>
            </a:endParaRPr>
          </a:p>
          <a:p>
            <a:endParaRPr lang="it-IT" sz="700" dirty="0">
              <a:solidFill>
                <a:schemeClr val="bg2"/>
              </a:solidFill>
              <a:latin typeface="+mn-lt"/>
            </a:endParaRPr>
          </a:p>
          <a:p>
            <a:r>
              <a:rPr lang="it-IT" sz="700" dirty="0" err="1">
                <a:solidFill>
                  <a:schemeClr val="bg2"/>
                </a:solidFill>
                <a:latin typeface="+mn-lt"/>
              </a:rPr>
              <a:t>When</a:t>
            </a:r>
            <a:r>
              <a:rPr lang="it-IT" sz="700" dirty="0">
                <a:solidFill>
                  <a:schemeClr val="bg2"/>
                </a:solidFill>
                <a:latin typeface="+mn-lt"/>
              </a:rPr>
              <a:t> </a:t>
            </a:r>
            <a:r>
              <a:rPr lang="it-IT" sz="700" dirty="0" err="1">
                <a:solidFill>
                  <a:schemeClr val="bg2"/>
                </a:solidFill>
                <a:latin typeface="+mn-lt"/>
              </a:rPr>
              <a:t>this</a:t>
            </a:r>
            <a:r>
              <a:rPr lang="it-IT" sz="700" dirty="0">
                <a:solidFill>
                  <a:schemeClr val="bg2"/>
                </a:solidFill>
                <a:latin typeface="+mn-lt"/>
              </a:rPr>
              <a:t> </a:t>
            </a:r>
            <a:r>
              <a:rPr lang="it-IT" sz="700" dirty="0" err="1">
                <a:solidFill>
                  <a:schemeClr val="bg2"/>
                </a:solidFill>
                <a:latin typeface="+mn-lt"/>
              </a:rPr>
              <a:t>is</a:t>
            </a:r>
            <a:r>
              <a:rPr lang="it-IT" sz="700" dirty="0">
                <a:solidFill>
                  <a:schemeClr val="bg2"/>
                </a:solidFill>
                <a:latin typeface="+mn-lt"/>
              </a:rPr>
              <a:t> </a:t>
            </a:r>
            <a:r>
              <a:rPr lang="it-IT" sz="700" dirty="0" err="1">
                <a:solidFill>
                  <a:schemeClr val="bg2"/>
                </a:solidFill>
                <a:latin typeface="+mn-lt"/>
              </a:rPr>
              <a:t>matched</a:t>
            </a:r>
            <a:r>
              <a:rPr lang="it-IT" sz="700" dirty="0">
                <a:solidFill>
                  <a:schemeClr val="bg2"/>
                </a:solidFill>
                <a:latin typeface="+mn-lt"/>
              </a:rPr>
              <a:t> from the output…</a:t>
            </a:r>
            <a:endParaRPr lang="en-GB" sz="500" dirty="0">
              <a:solidFill>
                <a:schemeClr val="bg2"/>
              </a:solidFill>
              <a:latin typeface="Courier New" panose="02070309020205020404" pitchFamily="49" charset="0"/>
              <a:cs typeface="Courier New" panose="02070309020205020404" pitchFamily="49" charset="0"/>
            </a:endParaRPr>
          </a:p>
        </p:txBody>
      </p:sp>
      <p:sp>
        <p:nvSpPr>
          <p:cNvPr id="15" name="Rectangle 14">
            <a:extLst>
              <a:ext uri="{FF2B5EF4-FFF2-40B4-BE49-F238E27FC236}">
                <a16:creationId xmlns:a16="http://schemas.microsoft.com/office/drawing/2014/main" id="{E0D90421-C036-9344-A722-173C2F4FF01D}"/>
              </a:ext>
            </a:extLst>
          </p:cNvPr>
          <p:cNvSpPr/>
          <p:nvPr/>
        </p:nvSpPr>
        <p:spPr>
          <a:xfrm>
            <a:off x="4548615" y="3405825"/>
            <a:ext cx="1653648" cy="294324"/>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cxnSp>
        <p:nvCxnSpPr>
          <p:cNvPr id="16" name="Straight Arrow Connector 15">
            <a:extLst>
              <a:ext uri="{FF2B5EF4-FFF2-40B4-BE49-F238E27FC236}">
                <a16:creationId xmlns:a16="http://schemas.microsoft.com/office/drawing/2014/main" id="{EE91940E-58E4-A842-8A17-666FD5297F5B}"/>
              </a:ext>
            </a:extLst>
          </p:cNvPr>
          <p:cNvCxnSpPr>
            <a:cxnSpLocks/>
            <a:stCxn id="14" idx="1"/>
            <a:endCxn id="15" idx="3"/>
          </p:cNvCxnSpPr>
          <p:nvPr/>
        </p:nvCxnSpPr>
        <p:spPr>
          <a:xfrm flipH="1">
            <a:off x="6202263" y="3139725"/>
            <a:ext cx="411522" cy="41326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EC5E793-C218-074C-9520-07826AF94014}"/>
              </a:ext>
            </a:extLst>
          </p:cNvPr>
          <p:cNvSpPr txBox="1"/>
          <p:nvPr/>
        </p:nvSpPr>
        <p:spPr>
          <a:xfrm>
            <a:off x="6613743" y="3529740"/>
            <a:ext cx="1733985" cy="307777"/>
          </a:xfrm>
          <a:prstGeom prst="rect">
            <a:avLst/>
          </a:prstGeom>
          <a:solidFill>
            <a:schemeClr val="accent6"/>
          </a:solidFill>
          <a:ln>
            <a:solidFill>
              <a:schemeClr val="accent6"/>
            </a:solidFill>
          </a:ln>
        </p:spPr>
        <p:txBody>
          <a:bodyPr wrap="square" rtlCol="0">
            <a:spAutoFit/>
          </a:bodyPr>
          <a:lstStyle/>
          <a:p>
            <a:r>
              <a:rPr lang="it-IT" sz="700" dirty="0">
                <a:solidFill>
                  <a:schemeClr val="bg2"/>
                </a:solidFill>
                <a:latin typeface="+mn-lt"/>
              </a:rPr>
              <a:t>…</a:t>
            </a:r>
            <a:r>
              <a:rPr lang="it-IT" sz="700" dirty="0" err="1">
                <a:solidFill>
                  <a:schemeClr val="bg2"/>
                </a:solidFill>
                <a:latin typeface="+mn-lt"/>
              </a:rPr>
              <a:t>send</a:t>
            </a:r>
            <a:r>
              <a:rPr lang="it-IT" sz="700" dirty="0">
                <a:solidFill>
                  <a:schemeClr val="bg2"/>
                </a:solidFill>
                <a:latin typeface="+mn-lt"/>
              </a:rPr>
              <a:t> </a:t>
            </a:r>
            <a:r>
              <a:rPr lang="it-IT" sz="700" dirty="0" err="1">
                <a:solidFill>
                  <a:schemeClr val="bg2"/>
                </a:solidFill>
                <a:latin typeface="+mn-lt"/>
              </a:rPr>
              <a:t>this</a:t>
            </a:r>
            <a:r>
              <a:rPr lang="it-IT" sz="700" dirty="0">
                <a:solidFill>
                  <a:schemeClr val="bg2"/>
                </a:solidFill>
                <a:latin typeface="+mn-lt"/>
              </a:rPr>
              <a:t> (the password). In </a:t>
            </a:r>
            <a:r>
              <a:rPr lang="it-IT" sz="700" dirty="0" err="1">
                <a:solidFill>
                  <a:schemeClr val="bg2"/>
                </a:solidFill>
                <a:latin typeface="+mn-lt"/>
              </a:rPr>
              <a:t>this</a:t>
            </a:r>
            <a:r>
              <a:rPr lang="it-IT" sz="700" dirty="0">
                <a:solidFill>
                  <a:schemeClr val="bg2"/>
                </a:solidFill>
                <a:latin typeface="+mn-lt"/>
              </a:rPr>
              <a:t> case </a:t>
            </a:r>
            <a:r>
              <a:rPr lang="it-IT" sz="700" dirty="0" err="1">
                <a:solidFill>
                  <a:schemeClr val="bg2"/>
                </a:solidFill>
                <a:latin typeface="+mn-lt"/>
              </a:rPr>
              <a:t>it's</a:t>
            </a:r>
            <a:r>
              <a:rPr lang="it-IT" sz="700" dirty="0">
                <a:solidFill>
                  <a:schemeClr val="bg2"/>
                </a:solidFill>
                <a:latin typeface="+mn-lt"/>
              </a:rPr>
              <a:t> a </a:t>
            </a:r>
            <a:r>
              <a:rPr lang="it-IT" sz="700" dirty="0" err="1">
                <a:solidFill>
                  <a:schemeClr val="bg2"/>
                </a:solidFill>
                <a:latin typeface="+mn-lt"/>
              </a:rPr>
              <a:t>static</a:t>
            </a:r>
            <a:r>
              <a:rPr lang="it-IT" sz="700" dirty="0">
                <a:solidFill>
                  <a:schemeClr val="bg2"/>
                </a:solidFill>
                <a:latin typeface="+mn-lt"/>
              </a:rPr>
              <a:t> </a:t>
            </a:r>
            <a:r>
              <a:rPr lang="it-IT" sz="700" dirty="0" err="1">
                <a:solidFill>
                  <a:schemeClr val="bg2"/>
                </a:solidFill>
                <a:latin typeface="+mn-lt"/>
              </a:rPr>
              <a:t>mapping</a:t>
            </a:r>
            <a:r>
              <a:rPr lang="it-IT" sz="700" dirty="0">
                <a:solidFill>
                  <a:schemeClr val="bg2"/>
                </a:solidFill>
                <a:latin typeface="+mn-lt"/>
              </a:rPr>
              <a:t> to a task input</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27" name="Straight Arrow Connector 26">
            <a:extLst>
              <a:ext uri="{FF2B5EF4-FFF2-40B4-BE49-F238E27FC236}">
                <a16:creationId xmlns:a16="http://schemas.microsoft.com/office/drawing/2014/main" id="{5B0426B1-4F61-BA47-AE77-EC0286CB45B5}"/>
              </a:ext>
            </a:extLst>
          </p:cNvPr>
          <p:cNvCxnSpPr>
            <a:cxnSpLocks/>
            <a:stCxn id="21" idx="1"/>
            <a:endCxn id="30" idx="3"/>
          </p:cNvCxnSpPr>
          <p:nvPr/>
        </p:nvCxnSpPr>
        <p:spPr>
          <a:xfrm flipH="1">
            <a:off x="6202263" y="3683629"/>
            <a:ext cx="411480" cy="29260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70FDDC0-6112-0A4A-92A3-355AAD7E23D3}"/>
              </a:ext>
            </a:extLst>
          </p:cNvPr>
          <p:cNvSpPr/>
          <p:nvPr/>
        </p:nvSpPr>
        <p:spPr>
          <a:xfrm>
            <a:off x="4548615" y="3759711"/>
            <a:ext cx="1653648" cy="433053"/>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2" name="TextBox 31">
            <a:extLst>
              <a:ext uri="{FF2B5EF4-FFF2-40B4-BE49-F238E27FC236}">
                <a16:creationId xmlns:a16="http://schemas.microsoft.com/office/drawing/2014/main" id="{F82ACF97-E9EA-D244-AA43-DF0B556A8FEC}"/>
              </a:ext>
            </a:extLst>
          </p:cNvPr>
          <p:cNvSpPr txBox="1"/>
          <p:nvPr/>
        </p:nvSpPr>
        <p:spPr>
          <a:xfrm>
            <a:off x="6613785" y="3926665"/>
            <a:ext cx="1983739" cy="738664"/>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This</a:t>
            </a:r>
            <a:r>
              <a:rPr lang="it-IT" sz="700" dirty="0">
                <a:solidFill>
                  <a:schemeClr val="bg2"/>
                </a:solidFill>
                <a:latin typeface="+mn-lt"/>
              </a:rPr>
              <a:t> </a:t>
            </a:r>
            <a:r>
              <a:rPr lang="it-IT" sz="700" dirty="0" err="1">
                <a:solidFill>
                  <a:schemeClr val="bg2"/>
                </a:solidFill>
                <a:latin typeface="+mn-lt"/>
              </a:rPr>
              <a:t>is</a:t>
            </a:r>
            <a:r>
              <a:rPr lang="it-IT" sz="700" dirty="0">
                <a:solidFill>
                  <a:schemeClr val="bg2"/>
                </a:solidFill>
                <a:latin typeface="+mn-lt"/>
              </a:rPr>
              <a:t> a </a:t>
            </a:r>
            <a:r>
              <a:rPr lang="it-IT" sz="700" dirty="0" err="1">
                <a:solidFill>
                  <a:schemeClr val="bg2"/>
                </a:solidFill>
                <a:latin typeface="+mn-lt"/>
              </a:rPr>
              <a:t>regex</a:t>
            </a:r>
            <a:r>
              <a:rPr lang="it-IT" sz="700" dirty="0">
                <a:solidFill>
                  <a:schemeClr val="bg2"/>
                </a:solidFill>
                <a:latin typeface="+mn-lt"/>
              </a:rPr>
              <a:t> </a:t>
            </a:r>
            <a:r>
              <a:rPr lang="it-IT" sz="700" dirty="0" err="1">
                <a:solidFill>
                  <a:schemeClr val="bg2"/>
                </a:solidFill>
                <a:latin typeface="+mn-lt"/>
              </a:rPr>
              <a:t>that</a:t>
            </a:r>
            <a:r>
              <a:rPr lang="it-IT" sz="700" dirty="0">
                <a:solidFill>
                  <a:schemeClr val="bg2"/>
                </a:solidFill>
                <a:latin typeface="+mn-lt"/>
              </a:rPr>
              <a:t> </a:t>
            </a:r>
            <a:r>
              <a:rPr lang="it-IT" sz="700" dirty="0" err="1">
                <a:solidFill>
                  <a:schemeClr val="bg2"/>
                </a:solidFill>
                <a:latin typeface="+mn-lt"/>
              </a:rPr>
              <a:t>matches</a:t>
            </a:r>
            <a:r>
              <a:rPr lang="it-IT" sz="700" dirty="0">
                <a:solidFill>
                  <a:schemeClr val="bg2"/>
                </a:solidFill>
                <a:latin typeface="+mn-lt"/>
              </a:rPr>
              <a:t> the entry </a:t>
            </a:r>
            <a:r>
              <a:rPr lang="it-IT" sz="700" dirty="0" err="1">
                <a:solidFill>
                  <a:schemeClr val="bg2"/>
                </a:solidFill>
                <a:latin typeface="+mn-lt"/>
              </a:rPr>
              <a:t>prompt</a:t>
            </a:r>
            <a:r>
              <a:rPr lang="it-IT" sz="700" dirty="0">
                <a:solidFill>
                  <a:schemeClr val="bg2"/>
                </a:solidFill>
                <a:latin typeface="+mn-lt"/>
              </a:rPr>
              <a:t>, the </a:t>
            </a:r>
            <a:r>
              <a:rPr lang="it-IT" sz="700" dirty="0" err="1">
                <a:solidFill>
                  <a:schemeClr val="bg2"/>
                </a:solidFill>
                <a:latin typeface="+mn-lt"/>
              </a:rPr>
              <a:t>command</a:t>
            </a:r>
            <a:r>
              <a:rPr lang="it-IT" sz="700" dirty="0">
                <a:solidFill>
                  <a:schemeClr val="bg2"/>
                </a:solidFill>
                <a:latin typeface="+mn-lt"/>
              </a:rPr>
              <a:t> </a:t>
            </a:r>
            <a:r>
              <a:rPr lang="it-IT" sz="700" dirty="0" err="1">
                <a:solidFill>
                  <a:schemeClr val="bg2"/>
                </a:solidFill>
                <a:latin typeface="+mn-lt"/>
              </a:rPr>
              <a:t>is</a:t>
            </a:r>
            <a:r>
              <a:rPr lang="it-IT" sz="700" dirty="0">
                <a:solidFill>
                  <a:schemeClr val="bg2"/>
                </a:solidFill>
                <a:latin typeface="+mn-lt"/>
              </a:rPr>
              <a:t> </a:t>
            </a:r>
            <a:r>
              <a:rPr lang="it-IT" sz="700" dirty="0" err="1">
                <a:solidFill>
                  <a:schemeClr val="bg2"/>
                </a:solidFill>
                <a:latin typeface="+mn-lt"/>
              </a:rPr>
              <a:t>executed</a:t>
            </a:r>
            <a:r>
              <a:rPr lang="it-IT" sz="700" dirty="0">
                <a:solidFill>
                  <a:schemeClr val="bg2"/>
                </a:solidFill>
                <a:latin typeface="+mn-lt"/>
              </a:rPr>
              <a:t> </a:t>
            </a:r>
            <a:r>
              <a:rPr lang="it-IT" sz="700" dirty="0" err="1">
                <a:solidFill>
                  <a:schemeClr val="bg2"/>
                </a:solidFill>
                <a:latin typeface="+mn-lt"/>
              </a:rPr>
              <a:t>only</a:t>
            </a:r>
            <a:r>
              <a:rPr lang="it-IT" sz="700" dirty="0">
                <a:solidFill>
                  <a:schemeClr val="bg2"/>
                </a:solidFill>
                <a:latin typeface="+mn-lt"/>
              </a:rPr>
              <a:t> </a:t>
            </a:r>
            <a:r>
              <a:rPr lang="it-IT" sz="700" dirty="0" err="1">
                <a:solidFill>
                  <a:schemeClr val="bg2"/>
                </a:solidFill>
                <a:latin typeface="+mn-lt"/>
              </a:rPr>
              <a:t>if</a:t>
            </a:r>
            <a:r>
              <a:rPr lang="it-IT" sz="700" dirty="0">
                <a:solidFill>
                  <a:schemeClr val="bg2"/>
                </a:solidFill>
                <a:latin typeface="+mn-lt"/>
              </a:rPr>
              <a:t> </a:t>
            </a:r>
            <a:r>
              <a:rPr lang="it-IT" sz="700" dirty="0" err="1">
                <a:solidFill>
                  <a:schemeClr val="bg2"/>
                </a:solidFill>
                <a:latin typeface="+mn-lt"/>
              </a:rPr>
              <a:t>there</a:t>
            </a:r>
            <a:r>
              <a:rPr lang="it-IT" sz="700" dirty="0">
                <a:solidFill>
                  <a:schemeClr val="bg2"/>
                </a:solidFill>
                <a:latin typeface="+mn-lt"/>
              </a:rPr>
              <a:t> </a:t>
            </a:r>
            <a:r>
              <a:rPr lang="it-IT" sz="700" dirty="0" err="1">
                <a:solidFill>
                  <a:schemeClr val="bg2"/>
                </a:solidFill>
                <a:latin typeface="+mn-lt"/>
              </a:rPr>
              <a:t>is</a:t>
            </a:r>
            <a:r>
              <a:rPr lang="it-IT" sz="700" dirty="0">
                <a:solidFill>
                  <a:schemeClr val="bg2"/>
                </a:solidFill>
                <a:latin typeface="+mn-lt"/>
              </a:rPr>
              <a:t> a match.</a:t>
            </a:r>
          </a:p>
          <a:p>
            <a:r>
              <a:rPr lang="it-IT" sz="700" dirty="0">
                <a:solidFill>
                  <a:schemeClr val="bg2"/>
                </a:solidFill>
                <a:latin typeface="+mn-lt"/>
                <a:cs typeface="Courier New" panose="02070309020205020404" pitchFamily="49" charset="0"/>
              </a:rPr>
              <a:t>In </a:t>
            </a:r>
            <a:r>
              <a:rPr lang="it-IT" sz="700" dirty="0" err="1">
                <a:solidFill>
                  <a:schemeClr val="bg2"/>
                </a:solidFill>
                <a:latin typeface="+mn-lt"/>
                <a:cs typeface="Courier New" panose="02070309020205020404" pitchFamily="49" charset="0"/>
              </a:rPr>
              <a:t>this</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example</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we</a:t>
            </a:r>
            <a:r>
              <a:rPr lang="it-IT" sz="700" dirty="0">
                <a:solidFill>
                  <a:schemeClr val="bg2"/>
                </a:solidFill>
                <a:latin typeface="+mn-lt"/>
                <a:cs typeface="Courier New" panose="02070309020205020404" pitchFamily="49" charset="0"/>
              </a:rPr>
              <a:t> match </a:t>
            </a:r>
            <a:r>
              <a:rPr lang="it-IT" sz="700" dirty="0" err="1">
                <a:solidFill>
                  <a:schemeClr val="bg2"/>
                </a:solidFill>
                <a:latin typeface="+mn-lt"/>
                <a:cs typeface="Courier New" panose="02070309020205020404" pitchFamily="49" charset="0"/>
              </a:rPr>
              <a:t>whatever</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ends</a:t>
            </a:r>
            <a:r>
              <a:rPr lang="it-IT" sz="700" dirty="0">
                <a:solidFill>
                  <a:schemeClr val="bg2"/>
                </a:solidFill>
                <a:latin typeface="+mn-lt"/>
                <a:cs typeface="Courier New" panose="02070309020205020404" pitchFamily="49" charset="0"/>
              </a:rPr>
              <a:t> with </a:t>
            </a:r>
            <a:r>
              <a:rPr lang="it-IT" sz="700" dirty="0">
                <a:solidFill>
                  <a:schemeClr val="bg2"/>
                </a:solidFill>
                <a:latin typeface="Courier New" panose="02070309020205020404" pitchFamily="49" charset="0"/>
                <a:cs typeface="Courier New" panose="02070309020205020404" pitchFamily="49" charset="0"/>
              </a:rPr>
              <a:t>:~$ </a:t>
            </a:r>
            <a:r>
              <a:rPr lang="it-IT" sz="700" dirty="0">
                <a:solidFill>
                  <a:schemeClr val="bg2"/>
                </a:solidFill>
                <a:latin typeface="+mn-lt"/>
                <a:cs typeface="Courier New" panose="02070309020205020404" pitchFamily="49" charset="0"/>
              </a:rPr>
              <a:t>(note the \</a:t>
            </a:r>
            <a:r>
              <a:rPr lang="it-IT" sz="700" dirty="0" err="1">
                <a:solidFill>
                  <a:schemeClr val="bg2"/>
                </a:solidFill>
                <a:latin typeface="+mn-lt"/>
                <a:cs typeface="Courier New" panose="02070309020205020404" pitchFamily="49" charset="0"/>
              </a:rPr>
              <a:t>s</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that</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represents</a:t>
            </a:r>
            <a:r>
              <a:rPr lang="it-IT" sz="700" dirty="0">
                <a:solidFill>
                  <a:schemeClr val="bg2"/>
                </a:solidFill>
                <a:latin typeface="+mn-lt"/>
                <a:cs typeface="Courier New" panose="02070309020205020404" pitchFamily="49" charset="0"/>
              </a:rPr>
              <a:t> an </a:t>
            </a:r>
            <a:r>
              <a:rPr lang="it-IT" sz="700" dirty="0" err="1">
                <a:solidFill>
                  <a:schemeClr val="bg2"/>
                </a:solidFill>
                <a:latin typeface="+mn-lt"/>
                <a:cs typeface="Courier New" panose="02070309020205020404" pitchFamily="49" charset="0"/>
              </a:rPr>
              <a:t>empty</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space</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after</a:t>
            </a:r>
            <a:r>
              <a:rPr lang="it-IT" sz="700" dirty="0">
                <a:solidFill>
                  <a:schemeClr val="bg2"/>
                </a:solidFill>
                <a:latin typeface="+mn-lt"/>
                <a:cs typeface="Courier New" panose="02070309020205020404" pitchFamily="49" charset="0"/>
              </a:rPr>
              <a:t> the $). The </a:t>
            </a:r>
            <a:r>
              <a:rPr lang="it-IT" sz="700" dirty="0" err="1">
                <a:solidFill>
                  <a:schemeClr val="bg2"/>
                </a:solidFill>
                <a:latin typeface="+mn-lt"/>
                <a:cs typeface="Courier New" panose="02070309020205020404" pitchFamily="49" charset="0"/>
              </a:rPr>
              <a:t>ending</a:t>
            </a:r>
            <a:r>
              <a:rPr lang="it-IT" sz="700" dirty="0">
                <a:solidFill>
                  <a:schemeClr val="bg2"/>
                </a:solidFill>
                <a:latin typeface="+mn-lt"/>
                <a:cs typeface="Courier New" panose="02070309020205020404" pitchFamily="49" charset="0"/>
              </a:rPr>
              <a:t> $ </a:t>
            </a:r>
            <a:r>
              <a:rPr lang="it-IT" sz="700" dirty="0" err="1">
                <a:solidFill>
                  <a:schemeClr val="bg2"/>
                </a:solidFill>
                <a:latin typeface="+mn-lt"/>
                <a:cs typeface="Courier New" panose="02070309020205020404" pitchFamily="49" charset="0"/>
              </a:rPr>
              <a:t>is</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mandatory</a:t>
            </a:r>
            <a:endParaRPr lang="en-GB" sz="500" dirty="0">
              <a:solidFill>
                <a:schemeClr val="bg2"/>
              </a:solidFill>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6F6992CC-083C-024F-AD1B-ED1EDAC1039E}"/>
              </a:ext>
            </a:extLst>
          </p:cNvPr>
          <p:cNvSpPr/>
          <p:nvPr/>
        </p:nvSpPr>
        <p:spPr>
          <a:xfrm>
            <a:off x="4496251" y="4253157"/>
            <a:ext cx="562708" cy="368516"/>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cxnSp>
        <p:nvCxnSpPr>
          <p:cNvPr id="34" name="Straight Arrow Connector 33">
            <a:extLst>
              <a:ext uri="{FF2B5EF4-FFF2-40B4-BE49-F238E27FC236}">
                <a16:creationId xmlns:a16="http://schemas.microsoft.com/office/drawing/2014/main" id="{B2701723-F9EC-3140-8538-599530AA5BB7}"/>
              </a:ext>
            </a:extLst>
          </p:cNvPr>
          <p:cNvCxnSpPr>
            <a:cxnSpLocks/>
            <a:stCxn id="32" idx="1"/>
            <a:endCxn id="33" idx="3"/>
          </p:cNvCxnSpPr>
          <p:nvPr/>
        </p:nvCxnSpPr>
        <p:spPr>
          <a:xfrm flipH="1">
            <a:off x="5058959" y="4295997"/>
            <a:ext cx="1554826" cy="14141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20F267-AA4A-F049-A42E-A69249541788}"/>
              </a:ext>
            </a:extLst>
          </p:cNvPr>
          <p:cNvSpPr txBox="1"/>
          <p:nvPr/>
        </p:nvSpPr>
        <p:spPr>
          <a:xfrm>
            <a:off x="4345508" y="4699062"/>
            <a:ext cx="4323123" cy="400110"/>
          </a:xfrm>
          <a:prstGeom prst="rect">
            <a:avLst/>
          </a:prstGeom>
          <a:noFill/>
        </p:spPr>
        <p:txBody>
          <a:bodyPr wrap="square" rtlCol="0">
            <a:spAutoFit/>
          </a:bodyPr>
          <a:lstStyle/>
          <a:p>
            <a:r>
              <a:rPr lang="en-IT" sz="1000" i="1" dirty="0">
                <a:latin typeface="+mn-lt"/>
              </a:rPr>
              <a:t>Note: all regular expressions </a:t>
            </a:r>
            <a:r>
              <a:rPr lang="en-IT" sz="1000" b="1" i="1" dirty="0">
                <a:latin typeface="+mn-lt"/>
              </a:rPr>
              <a:t>must </a:t>
            </a:r>
            <a:r>
              <a:rPr lang="en-IT" sz="1000" i="1" dirty="0">
                <a:latin typeface="+mn-lt"/>
              </a:rPr>
              <a:t>end with the $ sign.</a:t>
            </a:r>
          </a:p>
          <a:p>
            <a:r>
              <a:rPr lang="en-IT" sz="1000" i="1" dirty="0">
                <a:latin typeface="+mn-lt"/>
              </a:rPr>
              <a:t>The creation of task inputs is not covered for this example</a:t>
            </a:r>
          </a:p>
        </p:txBody>
      </p:sp>
    </p:spTree>
    <p:extLst>
      <p:ext uri="{BB962C8B-B14F-4D97-AF65-F5344CB8AC3E}">
        <p14:creationId xmlns:p14="http://schemas.microsoft.com/office/powerpoint/2010/main" val="25559639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Execute a Workflow with the SSH Custom Task </a:t>
            </a:r>
            <a:br>
              <a:rPr lang="en-IT" dirty="0"/>
            </a:br>
            <a:r>
              <a:rPr lang="en-IT" sz="1800" dirty="0"/>
              <a:t>Sample Scenario: Get release version and install a package</a:t>
            </a:r>
          </a:p>
        </p:txBody>
      </p:sp>
      <p:sp>
        <p:nvSpPr>
          <p:cNvPr id="7" name="TextBox 6">
            <a:extLst>
              <a:ext uri="{FF2B5EF4-FFF2-40B4-BE49-F238E27FC236}">
                <a16:creationId xmlns:a16="http://schemas.microsoft.com/office/drawing/2014/main" id="{2209AF53-0EEB-914C-ABFB-036526E834CA}"/>
              </a:ext>
            </a:extLst>
          </p:cNvPr>
          <p:cNvSpPr txBox="1"/>
          <p:nvPr/>
        </p:nvSpPr>
        <p:spPr>
          <a:xfrm>
            <a:off x="3430353" y="1545723"/>
            <a:ext cx="4052622" cy="938719"/>
          </a:xfrm>
          <a:prstGeom prst="rect">
            <a:avLst/>
          </a:prstGeom>
          <a:noFill/>
        </p:spPr>
        <p:txBody>
          <a:bodyPr wrap="square" rtlCol="0">
            <a:spAutoFit/>
          </a:bodyPr>
          <a:lstStyle/>
          <a:p>
            <a:r>
              <a:rPr lang="en-IT" sz="1100" dirty="0">
                <a:latin typeface="+mn-lt"/>
              </a:rPr>
              <a:t>In this example we will run both SSH tasks (interactive and non-interactive). Drag both tasks from the task library</a:t>
            </a:r>
          </a:p>
          <a:p>
            <a:endParaRPr lang="en-IT" sz="1100" dirty="0">
              <a:latin typeface="+mn-lt"/>
            </a:endParaRPr>
          </a:p>
          <a:p>
            <a:r>
              <a:rPr lang="en-IT" sz="1100" dirty="0">
                <a:latin typeface="+mn-lt"/>
              </a:rPr>
              <a:t>Map the </a:t>
            </a:r>
            <a:r>
              <a:rPr lang="en-IT" sz="1100" b="1" dirty="0">
                <a:latin typeface="+mn-lt"/>
              </a:rPr>
              <a:t>External Targets </a:t>
            </a:r>
            <a:r>
              <a:rPr lang="en-IT" sz="1100" dirty="0">
                <a:latin typeface="+mn-lt"/>
              </a:rPr>
              <a:t>to the SSH hosts we claimed.</a:t>
            </a:r>
          </a:p>
          <a:p>
            <a:r>
              <a:rPr lang="en-IT" sz="1100" dirty="0">
                <a:latin typeface="+mn-lt"/>
              </a:rPr>
              <a:t>All commands will be executed on this host</a:t>
            </a:r>
          </a:p>
        </p:txBody>
      </p:sp>
      <p:pic>
        <p:nvPicPr>
          <p:cNvPr id="4" name="Picture 3">
            <a:extLst>
              <a:ext uri="{FF2B5EF4-FFF2-40B4-BE49-F238E27FC236}">
                <a16:creationId xmlns:a16="http://schemas.microsoft.com/office/drawing/2014/main" id="{E6FC6483-6BC6-1847-95BA-442D7EEAB8A0}"/>
              </a:ext>
            </a:extLst>
          </p:cNvPr>
          <p:cNvPicPr>
            <a:picLocks noChangeAspect="1"/>
          </p:cNvPicPr>
          <p:nvPr/>
        </p:nvPicPr>
        <p:blipFill>
          <a:blip r:embed="rId3"/>
          <a:stretch>
            <a:fillRect/>
          </a:stretch>
        </p:blipFill>
        <p:spPr>
          <a:xfrm>
            <a:off x="551886" y="1168576"/>
            <a:ext cx="2683683" cy="2107809"/>
          </a:xfrm>
          <a:prstGeom prst="rect">
            <a:avLst/>
          </a:prstGeom>
        </p:spPr>
      </p:pic>
      <p:pic>
        <p:nvPicPr>
          <p:cNvPr id="6" name="Picture 5">
            <a:extLst>
              <a:ext uri="{FF2B5EF4-FFF2-40B4-BE49-F238E27FC236}">
                <a16:creationId xmlns:a16="http://schemas.microsoft.com/office/drawing/2014/main" id="{EECB3F17-3505-7840-BB10-F5FB379D6A07}"/>
              </a:ext>
            </a:extLst>
          </p:cNvPr>
          <p:cNvPicPr>
            <a:picLocks noChangeAspect="1"/>
          </p:cNvPicPr>
          <p:nvPr/>
        </p:nvPicPr>
        <p:blipFill>
          <a:blip r:embed="rId4"/>
          <a:stretch>
            <a:fillRect/>
          </a:stretch>
        </p:blipFill>
        <p:spPr>
          <a:xfrm>
            <a:off x="3430353" y="2720109"/>
            <a:ext cx="4685624" cy="1691283"/>
          </a:xfrm>
          <a:prstGeom prst="rect">
            <a:avLst/>
          </a:prstGeom>
        </p:spPr>
      </p:pic>
    </p:spTree>
    <p:extLst>
      <p:ext uri="{BB962C8B-B14F-4D97-AF65-F5344CB8AC3E}">
        <p14:creationId xmlns:p14="http://schemas.microsoft.com/office/powerpoint/2010/main" val="14142825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Execute a Workflow with the SSH Custom Task </a:t>
            </a:r>
            <a:br>
              <a:rPr lang="en-IT" dirty="0"/>
            </a:br>
            <a:r>
              <a:rPr lang="en-IT" sz="1800" dirty="0"/>
              <a:t>Sample Scenario: Get release version and install a package</a:t>
            </a:r>
          </a:p>
        </p:txBody>
      </p:sp>
      <p:sp>
        <p:nvSpPr>
          <p:cNvPr id="7" name="TextBox 6">
            <a:extLst>
              <a:ext uri="{FF2B5EF4-FFF2-40B4-BE49-F238E27FC236}">
                <a16:creationId xmlns:a16="http://schemas.microsoft.com/office/drawing/2014/main" id="{2209AF53-0EEB-914C-ABFB-036526E834CA}"/>
              </a:ext>
            </a:extLst>
          </p:cNvPr>
          <p:cNvSpPr txBox="1"/>
          <p:nvPr/>
        </p:nvSpPr>
        <p:spPr>
          <a:xfrm>
            <a:off x="4864175" y="1787668"/>
            <a:ext cx="3549387" cy="1277273"/>
          </a:xfrm>
          <a:prstGeom prst="rect">
            <a:avLst/>
          </a:prstGeom>
          <a:noFill/>
        </p:spPr>
        <p:txBody>
          <a:bodyPr wrap="square" rtlCol="0">
            <a:spAutoFit/>
          </a:bodyPr>
          <a:lstStyle/>
          <a:p>
            <a:r>
              <a:rPr lang="en-IT" sz="1100" dirty="0">
                <a:latin typeface="+mn-lt"/>
              </a:rPr>
              <a:t>For the </a:t>
            </a:r>
            <a:r>
              <a:rPr lang="en-IT" sz="1100" b="1" dirty="0">
                <a:latin typeface="+mn-lt"/>
              </a:rPr>
              <a:t>Install a package using APT</a:t>
            </a:r>
            <a:r>
              <a:rPr lang="en-IT" sz="1100" dirty="0">
                <a:latin typeface="+mn-lt"/>
              </a:rPr>
              <a:t> task we configured two inputs, map them accordingly. Either statically or using a workflow input.</a:t>
            </a:r>
          </a:p>
          <a:p>
            <a:endParaRPr lang="en-IT" sz="1100" dirty="0">
              <a:latin typeface="+mn-lt"/>
            </a:endParaRPr>
          </a:p>
          <a:p>
            <a:r>
              <a:rPr lang="en-IT" sz="1100" dirty="0">
                <a:latin typeface="+mn-lt"/>
              </a:rPr>
              <a:t>In this example the </a:t>
            </a:r>
            <a:r>
              <a:rPr lang="en-IT" sz="1100" b="1" dirty="0">
                <a:latin typeface="+mn-lt"/>
              </a:rPr>
              <a:t>Package to Install</a:t>
            </a:r>
            <a:r>
              <a:rPr lang="en-IT" sz="1100" dirty="0">
                <a:latin typeface="+mn-lt"/>
              </a:rPr>
              <a:t> input will be a direct mapping to a workflow input while the </a:t>
            </a:r>
            <a:r>
              <a:rPr lang="en-IT" sz="1100" b="1" dirty="0">
                <a:latin typeface="+mn-lt"/>
              </a:rPr>
              <a:t>Sudo Password </a:t>
            </a:r>
            <a:r>
              <a:rPr lang="en-IT" sz="1100" dirty="0">
                <a:latin typeface="+mn-lt"/>
              </a:rPr>
              <a:t>will be statically assigned</a:t>
            </a:r>
          </a:p>
        </p:txBody>
      </p:sp>
      <p:pic>
        <p:nvPicPr>
          <p:cNvPr id="3" name="Picture 2">
            <a:extLst>
              <a:ext uri="{FF2B5EF4-FFF2-40B4-BE49-F238E27FC236}">
                <a16:creationId xmlns:a16="http://schemas.microsoft.com/office/drawing/2014/main" id="{4A80B310-787D-9542-B567-7B45D0F798B0}"/>
              </a:ext>
            </a:extLst>
          </p:cNvPr>
          <p:cNvPicPr>
            <a:picLocks noChangeAspect="1"/>
          </p:cNvPicPr>
          <p:nvPr/>
        </p:nvPicPr>
        <p:blipFill>
          <a:blip r:embed="rId3"/>
          <a:stretch>
            <a:fillRect/>
          </a:stretch>
        </p:blipFill>
        <p:spPr>
          <a:xfrm>
            <a:off x="512226" y="1556818"/>
            <a:ext cx="4281610" cy="2187457"/>
          </a:xfrm>
          <a:prstGeom prst="rect">
            <a:avLst/>
          </a:prstGeom>
        </p:spPr>
      </p:pic>
    </p:spTree>
    <p:extLst>
      <p:ext uri="{BB962C8B-B14F-4D97-AF65-F5344CB8AC3E}">
        <p14:creationId xmlns:p14="http://schemas.microsoft.com/office/powerpoint/2010/main" val="21292972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Execute a Workflow with the SSH Custom Task </a:t>
            </a:r>
            <a:br>
              <a:rPr lang="en-IT" dirty="0"/>
            </a:br>
            <a:r>
              <a:rPr lang="en-IT" sz="1800" dirty="0"/>
              <a:t>Sample Scenario: Get release version and install a package</a:t>
            </a:r>
          </a:p>
        </p:txBody>
      </p:sp>
      <p:sp>
        <p:nvSpPr>
          <p:cNvPr id="7" name="TextBox 6">
            <a:extLst>
              <a:ext uri="{FF2B5EF4-FFF2-40B4-BE49-F238E27FC236}">
                <a16:creationId xmlns:a16="http://schemas.microsoft.com/office/drawing/2014/main" id="{2209AF53-0EEB-914C-ABFB-036526E834CA}"/>
              </a:ext>
            </a:extLst>
          </p:cNvPr>
          <p:cNvSpPr txBox="1"/>
          <p:nvPr/>
        </p:nvSpPr>
        <p:spPr>
          <a:xfrm>
            <a:off x="394360" y="3781806"/>
            <a:ext cx="6195444" cy="261610"/>
          </a:xfrm>
          <a:prstGeom prst="rect">
            <a:avLst/>
          </a:prstGeom>
          <a:noFill/>
        </p:spPr>
        <p:txBody>
          <a:bodyPr wrap="square" rtlCol="0">
            <a:spAutoFit/>
          </a:bodyPr>
          <a:lstStyle/>
          <a:p>
            <a:r>
              <a:rPr lang="en-IT" sz="1100" dirty="0">
                <a:latin typeface="+mn-lt"/>
              </a:rPr>
              <a:t>Execute the workflow and inspect the outputs (Note: </a:t>
            </a:r>
            <a:r>
              <a:rPr lang="en-IT" sz="1100" b="1" dirty="0">
                <a:latin typeface="+mn-lt"/>
              </a:rPr>
              <a:t>Enable Debug Logs </a:t>
            </a:r>
            <a:r>
              <a:rPr lang="en-IT" sz="1100" dirty="0">
                <a:latin typeface="+mn-lt"/>
              </a:rPr>
              <a:t>is turned on for this workflow)</a:t>
            </a:r>
            <a:endParaRPr lang="en-IT" sz="1100" b="1" dirty="0">
              <a:latin typeface="+mn-lt"/>
            </a:endParaRPr>
          </a:p>
        </p:txBody>
      </p:sp>
      <p:pic>
        <p:nvPicPr>
          <p:cNvPr id="8" name="Picture 7">
            <a:extLst>
              <a:ext uri="{FF2B5EF4-FFF2-40B4-BE49-F238E27FC236}">
                <a16:creationId xmlns:a16="http://schemas.microsoft.com/office/drawing/2014/main" id="{2D3A64EF-0C4B-884C-AAE1-D468DDC9D504}"/>
              </a:ext>
            </a:extLst>
          </p:cNvPr>
          <p:cNvPicPr>
            <a:picLocks noChangeAspect="1"/>
          </p:cNvPicPr>
          <p:nvPr/>
        </p:nvPicPr>
        <p:blipFill>
          <a:blip r:embed="rId3"/>
          <a:stretch>
            <a:fillRect/>
          </a:stretch>
        </p:blipFill>
        <p:spPr>
          <a:xfrm>
            <a:off x="508600" y="1185929"/>
            <a:ext cx="2706996" cy="2439207"/>
          </a:xfrm>
          <a:prstGeom prst="rect">
            <a:avLst/>
          </a:prstGeom>
        </p:spPr>
      </p:pic>
      <p:pic>
        <p:nvPicPr>
          <p:cNvPr id="9" name="Picture 8">
            <a:extLst>
              <a:ext uri="{FF2B5EF4-FFF2-40B4-BE49-F238E27FC236}">
                <a16:creationId xmlns:a16="http://schemas.microsoft.com/office/drawing/2014/main" id="{30D53CE3-5BC8-454F-8F11-0A8BC506E969}"/>
              </a:ext>
            </a:extLst>
          </p:cNvPr>
          <p:cNvPicPr>
            <a:picLocks noChangeAspect="1"/>
          </p:cNvPicPr>
          <p:nvPr/>
        </p:nvPicPr>
        <p:blipFill>
          <a:blip r:embed="rId4"/>
          <a:stretch>
            <a:fillRect/>
          </a:stretch>
        </p:blipFill>
        <p:spPr>
          <a:xfrm>
            <a:off x="3274202" y="1349306"/>
            <a:ext cx="3315602" cy="2152443"/>
          </a:xfrm>
          <a:prstGeom prst="rect">
            <a:avLst/>
          </a:prstGeom>
        </p:spPr>
      </p:pic>
      <p:pic>
        <p:nvPicPr>
          <p:cNvPr id="10" name="Picture 9">
            <a:extLst>
              <a:ext uri="{FF2B5EF4-FFF2-40B4-BE49-F238E27FC236}">
                <a16:creationId xmlns:a16="http://schemas.microsoft.com/office/drawing/2014/main" id="{7ABE04D2-B956-0F40-A528-25817E0B3757}"/>
              </a:ext>
            </a:extLst>
          </p:cNvPr>
          <p:cNvPicPr>
            <a:picLocks noChangeAspect="1"/>
          </p:cNvPicPr>
          <p:nvPr/>
        </p:nvPicPr>
        <p:blipFill>
          <a:blip r:embed="rId5"/>
          <a:stretch>
            <a:fillRect/>
          </a:stretch>
        </p:blipFill>
        <p:spPr>
          <a:xfrm>
            <a:off x="6490046" y="1185929"/>
            <a:ext cx="2059031" cy="3152380"/>
          </a:xfrm>
          <a:prstGeom prst="rect">
            <a:avLst/>
          </a:prstGeom>
          <a:ln>
            <a:solidFill>
              <a:schemeClr val="accent1"/>
            </a:solidFill>
          </a:ln>
        </p:spPr>
      </p:pic>
    </p:spTree>
    <p:extLst>
      <p:ext uri="{BB962C8B-B14F-4D97-AF65-F5344CB8AC3E}">
        <p14:creationId xmlns:p14="http://schemas.microsoft.com/office/powerpoint/2010/main" val="28831192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772B-90AE-504B-951F-05755F98FC91}"/>
              </a:ext>
            </a:extLst>
          </p:cNvPr>
          <p:cNvSpPr>
            <a:spLocks noGrp="1"/>
          </p:cNvSpPr>
          <p:nvPr>
            <p:ph type="ctrTitle"/>
          </p:nvPr>
        </p:nvSpPr>
        <p:spPr/>
        <p:txBody>
          <a:bodyPr/>
          <a:lstStyle/>
          <a:p>
            <a:r>
              <a:rPr lang="en-IT" dirty="0"/>
              <a:t>Executors - Ansible</a:t>
            </a:r>
          </a:p>
        </p:txBody>
      </p:sp>
    </p:spTree>
    <p:extLst>
      <p:ext uri="{BB962C8B-B14F-4D97-AF65-F5344CB8AC3E}">
        <p14:creationId xmlns:p14="http://schemas.microsoft.com/office/powerpoint/2010/main" val="23509772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AFD0-07F4-DC41-A8DC-B70D58CB616A}"/>
              </a:ext>
            </a:extLst>
          </p:cNvPr>
          <p:cNvSpPr>
            <a:spLocks noGrp="1"/>
          </p:cNvSpPr>
          <p:nvPr>
            <p:ph type="title"/>
          </p:nvPr>
        </p:nvSpPr>
        <p:spPr/>
        <p:txBody>
          <a:bodyPr/>
          <a:lstStyle/>
          <a:p>
            <a:r>
              <a:rPr lang="en-IT" dirty="0"/>
              <a:t>Ansible Executor</a:t>
            </a:r>
          </a:p>
        </p:txBody>
      </p:sp>
      <p:sp>
        <p:nvSpPr>
          <p:cNvPr id="3" name="TextBox 2">
            <a:extLst>
              <a:ext uri="{FF2B5EF4-FFF2-40B4-BE49-F238E27FC236}">
                <a16:creationId xmlns:a16="http://schemas.microsoft.com/office/drawing/2014/main" id="{DB904052-FD26-0746-B6D8-CC50A5713E88}"/>
              </a:ext>
            </a:extLst>
          </p:cNvPr>
          <p:cNvSpPr txBox="1"/>
          <p:nvPr/>
        </p:nvSpPr>
        <p:spPr>
          <a:xfrm>
            <a:off x="580445" y="1248354"/>
            <a:ext cx="8022866" cy="3108543"/>
          </a:xfrm>
          <a:prstGeom prst="rect">
            <a:avLst/>
          </a:prstGeom>
          <a:noFill/>
        </p:spPr>
        <p:txBody>
          <a:bodyPr wrap="square" rtlCol="0">
            <a:spAutoFit/>
          </a:bodyPr>
          <a:lstStyle/>
          <a:p>
            <a:r>
              <a:rPr lang="en-IT" sz="1400" dirty="0">
                <a:latin typeface="+mn-lt"/>
              </a:rPr>
              <a:t>Scope:</a:t>
            </a:r>
          </a:p>
          <a:p>
            <a:r>
              <a:rPr lang="en-IT" sz="1400" dirty="0">
                <a:latin typeface="+mn-lt"/>
              </a:rPr>
              <a:t>Execute Ansible Playbooks in a target control node as embedded task or a custom task </a:t>
            </a:r>
          </a:p>
          <a:p>
            <a:endParaRPr lang="en-IT" sz="1400" dirty="0">
              <a:latin typeface="+mn-lt"/>
            </a:endParaRPr>
          </a:p>
          <a:p>
            <a:r>
              <a:rPr lang="en-IT" sz="1400" dirty="0">
                <a:latin typeface="+mn-lt"/>
              </a:rPr>
              <a:t>Requirements:</a:t>
            </a:r>
          </a:p>
          <a:p>
            <a:pPr marL="285750" indent="-285750">
              <a:buFont typeface="Arial" panose="020B0604020202020204" pitchFamily="34" charset="0"/>
              <a:buChar char="•"/>
            </a:pPr>
            <a:r>
              <a:rPr lang="en-GB" sz="1400" dirty="0">
                <a:latin typeface="+mn-lt"/>
              </a:rPr>
              <a:t>The Ansible Control node (</a:t>
            </a:r>
            <a:r>
              <a:rPr lang="en-GB" sz="1400" dirty="0" err="1">
                <a:latin typeface="+mn-lt"/>
              </a:rPr>
              <a:t>Intersight</a:t>
            </a:r>
            <a:r>
              <a:rPr lang="en-GB" sz="1400" dirty="0">
                <a:latin typeface="+mn-lt"/>
              </a:rPr>
              <a:t> Target) is reachable through </a:t>
            </a:r>
            <a:r>
              <a:rPr lang="en-GB" sz="1400" dirty="0" err="1">
                <a:latin typeface="+mn-lt"/>
              </a:rPr>
              <a:t>Intersight</a:t>
            </a:r>
            <a:r>
              <a:rPr lang="en-GB" sz="1400" dirty="0">
                <a:latin typeface="+mn-lt"/>
              </a:rPr>
              <a:t> Assist</a:t>
            </a:r>
          </a:p>
          <a:p>
            <a:pPr marL="285750" indent="-285750">
              <a:buFont typeface="Arial" panose="020B0604020202020204" pitchFamily="34" charset="0"/>
              <a:buChar char="•"/>
            </a:pPr>
            <a:r>
              <a:rPr lang="en-GB" sz="1400" dirty="0">
                <a:latin typeface="+mn-lt"/>
              </a:rPr>
              <a:t>The Ansible Playbook modules and executables (i.e. </a:t>
            </a:r>
            <a:r>
              <a:rPr lang="en-GB" sz="1400" dirty="0">
                <a:latin typeface="Courier New" panose="02070309020205020404" pitchFamily="49" charset="0"/>
                <a:cs typeface="Courier New" panose="02070309020205020404" pitchFamily="49" charset="0"/>
              </a:rPr>
              <a:t>ansible-playbook</a:t>
            </a:r>
            <a:r>
              <a:rPr lang="en-GB" sz="1400" dirty="0">
                <a:latin typeface="+mn-lt"/>
              </a:rPr>
              <a:t>) required to run the playbooks are already installed on the Ansible Target</a:t>
            </a:r>
          </a:p>
          <a:p>
            <a:pPr marL="285750" indent="-285750">
              <a:buFont typeface="Arial" panose="020B0604020202020204" pitchFamily="34" charset="0"/>
              <a:buChar char="•"/>
            </a:pPr>
            <a:r>
              <a:rPr lang="en-GB" sz="1400" dirty="0">
                <a:latin typeface="+mn-lt"/>
              </a:rPr>
              <a:t>The Ansible Control Node has password-less SSH access to the hosts (endpoints)  </a:t>
            </a:r>
          </a:p>
          <a:p>
            <a:pPr marL="285750" indent="-285750">
              <a:buFont typeface="Arial" panose="020B0604020202020204" pitchFamily="34" charset="0"/>
              <a:buChar char="•"/>
            </a:pPr>
            <a:r>
              <a:rPr lang="en-GB" sz="1400" dirty="0">
                <a:latin typeface="+mn-lt"/>
              </a:rPr>
              <a:t>The Ansible Control Node can resolve endpoints hostname if the Host Inventory file specified the hostnames</a:t>
            </a:r>
          </a:p>
          <a:p>
            <a:endParaRPr lang="en-GB" sz="1400" dirty="0">
              <a:latin typeface="+mn-lt"/>
            </a:endParaRPr>
          </a:p>
          <a:p>
            <a:r>
              <a:rPr lang="en-GB" sz="1400" dirty="0">
                <a:latin typeface="+mn-lt"/>
              </a:rPr>
              <a:t>Documentation:</a:t>
            </a:r>
          </a:p>
          <a:p>
            <a:r>
              <a:rPr lang="en-GB" sz="1400" dirty="0">
                <a:latin typeface="+mn-lt"/>
                <a:hlinkClick r:id="rId3"/>
              </a:rPr>
              <a:t>https://intersight.com/help/appliance/resources/Executor_Ansible</a:t>
            </a:r>
            <a:endParaRPr lang="en-GB" sz="1400" dirty="0">
              <a:latin typeface="+mn-lt"/>
            </a:endParaRPr>
          </a:p>
          <a:p>
            <a:endParaRPr lang="en-GB" sz="1400" dirty="0">
              <a:latin typeface="+mn-lt"/>
            </a:endParaRPr>
          </a:p>
        </p:txBody>
      </p:sp>
    </p:spTree>
    <p:extLst>
      <p:ext uri="{BB962C8B-B14F-4D97-AF65-F5344CB8AC3E}">
        <p14:creationId xmlns:p14="http://schemas.microsoft.com/office/powerpoint/2010/main" val="15254783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12858-E45D-F843-815D-D63DC8BD40E4}"/>
              </a:ext>
            </a:extLst>
          </p:cNvPr>
          <p:cNvPicPr>
            <a:picLocks noChangeAspect="1"/>
          </p:cNvPicPr>
          <p:nvPr/>
        </p:nvPicPr>
        <p:blipFill>
          <a:blip r:embed="rId3"/>
          <a:stretch>
            <a:fillRect/>
          </a:stretch>
        </p:blipFill>
        <p:spPr>
          <a:xfrm>
            <a:off x="537078" y="4285792"/>
            <a:ext cx="7752352" cy="334019"/>
          </a:xfrm>
          <a:prstGeom prst="rect">
            <a:avLst/>
          </a:prstGeom>
        </p:spPr>
      </p:pic>
      <p:pic>
        <p:nvPicPr>
          <p:cNvPr id="8" name="Picture 7">
            <a:extLst>
              <a:ext uri="{FF2B5EF4-FFF2-40B4-BE49-F238E27FC236}">
                <a16:creationId xmlns:a16="http://schemas.microsoft.com/office/drawing/2014/main" id="{BD82DAFF-9580-CF4A-ABB6-C2238B07015D}"/>
              </a:ext>
            </a:extLst>
          </p:cNvPr>
          <p:cNvPicPr>
            <a:picLocks noChangeAspect="1"/>
          </p:cNvPicPr>
          <p:nvPr/>
        </p:nvPicPr>
        <p:blipFill>
          <a:blip r:embed="rId4"/>
          <a:stretch>
            <a:fillRect/>
          </a:stretch>
        </p:blipFill>
        <p:spPr>
          <a:xfrm>
            <a:off x="4328878" y="1204259"/>
            <a:ext cx="3967816" cy="2245452"/>
          </a:xfrm>
          <a:prstGeom prst="rect">
            <a:avLst/>
          </a:prstGeom>
        </p:spPr>
      </p:pic>
      <p:sp>
        <p:nvSpPr>
          <p:cNvPr id="2" name="Title 1">
            <a:extLst>
              <a:ext uri="{FF2B5EF4-FFF2-40B4-BE49-F238E27FC236}">
                <a16:creationId xmlns:a16="http://schemas.microsoft.com/office/drawing/2014/main" id="{B56CAFD0-07F4-DC41-A8DC-B70D58CB616A}"/>
              </a:ext>
            </a:extLst>
          </p:cNvPr>
          <p:cNvSpPr>
            <a:spLocks noGrp="1"/>
          </p:cNvSpPr>
          <p:nvPr>
            <p:ph type="title"/>
          </p:nvPr>
        </p:nvSpPr>
        <p:spPr/>
        <p:txBody>
          <a:bodyPr/>
          <a:lstStyle/>
          <a:p>
            <a:r>
              <a:rPr lang="en-IT" dirty="0"/>
              <a:t>Claim an Ansible Target</a:t>
            </a:r>
            <a:br>
              <a:rPr lang="en-IT" dirty="0"/>
            </a:br>
            <a:r>
              <a:rPr lang="en-IT" sz="1800" dirty="0"/>
              <a:t>Intersight Configuration – Claim the target</a:t>
            </a:r>
            <a:endParaRPr lang="en-IT" dirty="0"/>
          </a:p>
        </p:txBody>
      </p:sp>
      <p:sp>
        <p:nvSpPr>
          <p:cNvPr id="10" name="TextBox 9">
            <a:extLst>
              <a:ext uri="{FF2B5EF4-FFF2-40B4-BE49-F238E27FC236}">
                <a16:creationId xmlns:a16="http://schemas.microsoft.com/office/drawing/2014/main" id="{6F031C6D-CD9D-0043-9162-08F1D4C9B556}"/>
              </a:ext>
            </a:extLst>
          </p:cNvPr>
          <p:cNvSpPr txBox="1"/>
          <p:nvPr/>
        </p:nvSpPr>
        <p:spPr>
          <a:xfrm>
            <a:off x="437766" y="3685629"/>
            <a:ext cx="8169156" cy="600164"/>
          </a:xfrm>
          <a:prstGeom prst="rect">
            <a:avLst/>
          </a:prstGeom>
          <a:noFill/>
        </p:spPr>
        <p:txBody>
          <a:bodyPr wrap="square" rtlCol="0">
            <a:spAutoFit/>
          </a:bodyPr>
          <a:lstStyle/>
          <a:p>
            <a:r>
              <a:rPr lang="en-IT" sz="1100" dirty="0">
                <a:latin typeface="+mn-lt"/>
              </a:rPr>
              <a:t>Select one </a:t>
            </a:r>
            <a:r>
              <a:rPr lang="en-IT" sz="1100" b="1" dirty="0">
                <a:latin typeface="+mn-lt"/>
              </a:rPr>
              <a:t>Intersight Assist </a:t>
            </a:r>
            <a:r>
              <a:rPr lang="en-IT" sz="1100" dirty="0">
                <a:latin typeface="+mn-lt"/>
              </a:rPr>
              <a:t>(must be able to reach the target endpoint), specify a </a:t>
            </a:r>
            <a:r>
              <a:rPr lang="en-IT" sz="1100" b="1" dirty="0">
                <a:latin typeface="+mn-lt"/>
              </a:rPr>
              <a:t>name</a:t>
            </a:r>
            <a:r>
              <a:rPr lang="en-IT" sz="1100" dirty="0">
                <a:latin typeface="+mn-lt"/>
              </a:rPr>
              <a:t>, the target </a:t>
            </a:r>
            <a:r>
              <a:rPr lang="en-IT" sz="1100" b="1" dirty="0">
                <a:latin typeface="+mn-lt"/>
              </a:rPr>
              <a:t>IP</a:t>
            </a:r>
            <a:r>
              <a:rPr lang="en-IT" sz="1100" dirty="0">
                <a:latin typeface="+mn-lt"/>
              </a:rPr>
              <a:t> or </a:t>
            </a:r>
            <a:r>
              <a:rPr lang="en-IT" sz="1100" b="1" dirty="0">
                <a:latin typeface="+mn-lt"/>
              </a:rPr>
              <a:t>Hostname </a:t>
            </a:r>
            <a:r>
              <a:rPr lang="en-IT" sz="1100" dirty="0">
                <a:latin typeface="+mn-lt"/>
              </a:rPr>
              <a:t>as well as the credentials. For Ansible target controller, you can select between </a:t>
            </a:r>
            <a:r>
              <a:rPr lang="en-IT" sz="1100" b="1" dirty="0">
                <a:latin typeface="+mn-lt"/>
              </a:rPr>
              <a:t>Password</a:t>
            </a:r>
            <a:r>
              <a:rPr lang="en-IT" sz="1100" dirty="0">
                <a:latin typeface="+mn-lt"/>
              </a:rPr>
              <a:t> authentication mode and </a:t>
            </a:r>
            <a:r>
              <a:rPr lang="en-IT" sz="1100" b="1" dirty="0">
                <a:latin typeface="+mn-lt"/>
              </a:rPr>
              <a:t>Key Based</a:t>
            </a:r>
            <a:endParaRPr lang="en-IT" sz="1100" dirty="0">
              <a:latin typeface="+mn-lt"/>
            </a:endParaRPr>
          </a:p>
          <a:p>
            <a:r>
              <a:rPr lang="en-IT" sz="1100" dirty="0">
                <a:latin typeface="+mn-lt"/>
              </a:rPr>
              <a:t>Hit </a:t>
            </a:r>
            <a:r>
              <a:rPr lang="en-IT" sz="1100" b="1" dirty="0">
                <a:latin typeface="+mn-lt"/>
              </a:rPr>
              <a:t>Claim.</a:t>
            </a:r>
          </a:p>
        </p:txBody>
      </p:sp>
      <p:pic>
        <p:nvPicPr>
          <p:cNvPr id="5" name="Picture 4">
            <a:extLst>
              <a:ext uri="{FF2B5EF4-FFF2-40B4-BE49-F238E27FC236}">
                <a16:creationId xmlns:a16="http://schemas.microsoft.com/office/drawing/2014/main" id="{9EE5DDB3-46AD-8A4D-B368-F39CFCC4B6EE}"/>
              </a:ext>
            </a:extLst>
          </p:cNvPr>
          <p:cNvPicPr>
            <a:picLocks noChangeAspect="1"/>
          </p:cNvPicPr>
          <p:nvPr/>
        </p:nvPicPr>
        <p:blipFill>
          <a:blip r:embed="rId5"/>
          <a:stretch>
            <a:fillRect/>
          </a:stretch>
        </p:blipFill>
        <p:spPr>
          <a:xfrm>
            <a:off x="5810355" y="2831751"/>
            <a:ext cx="3151517" cy="807268"/>
          </a:xfrm>
          <a:prstGeom prst="rect">
            <a:avLst/>
          </a:prstGeom>
          <a:ln>
            <a:solidFill>
              <a:schemeClr val="accent1"/>
            </a:solidFill>
          </a:ln>
        </p:spPr>
      </p:pic>
      <p:sp>
        <p:nvSpPr>
          <p:cNvPr id="13" name="Rectangle 12">
            <a:extLst>
              <a:ext uri="{FF2B5EF4-FFF2-40B4-BE49-F238E27FC236}">
                <a16:creationId xmlns:a16="http://schemas.microsoft.com/office/drawing/2014/main" id="{4DF3CA24-7638-3C42-BE1D-8CD83DBDFE4B}"/>
              </a:ext>
            </a:extLst>
          </p:cNvPr>
          <p:cNvSpPr/>
          <p:nvPr/>
        </p:nvSpPr>
        <p:spPr>
          <a:xfrm>
            <a:off x="2964424" y="4319813"/>
            <a:ext cx="794775" cy="265977"/>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19785B0C-A51D-1140-93ED-4205296E86FE}"/>
              </a:ext>
            </a:extLst>
          </p:cNvPr>
          <p:cNvSpPr/>
          <p:nvPr/>
        </p:nvSpPr>
        <p:spPr>
          <a:xfrm>
            <a:off x="4471766" y="2950407"/>
            <a:ext cx="452844" cy="10869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Rectangle 14">
            <a:extLst>
              <a:ext uri="{FF2B5EF4-FFF2-40B4-BE49-F238E27FC236}">
                <a16:creationId xmlns:a16="http://schemas.microsoft.com/office/drawing/2014/main" id="{DD062B16-DD32-3444-B4CB-79B4CCBB2398}"/>
              </a:ext>
            </a:extLst>
          </p:cNvPr>
          <p:cNvSpPr/>
          <p:nvPr/>
        </p:nvSpPr>
        <p:spPr>
          <a:xfrm>
            <a:off x="6236897" y="2956383"/>
            <a:ext cx="350807" cy="10869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6" name="Picture 5">
            <a:extLst>
              <a:ext uri="{FF2B5EF4-FFF2-40B4-BE49-F238E27FC236}">
                <a16:creationId xmlns:a16="http://schemas.microsoft.com/office/drawing/2014/main" id="{659B33E8-8461-6C40-965A-F21F70E4D4F2}"/>
              </a:ext>
            </a:extLst>
          </p:cNvPr>
          <p:cNvPicPr>
            <a:picLocks noChangeAspect="1"/>
          </p:cNvPicPr>
          <p:nvPr/>
        </p:nvPicPr>
        <p:blipFill>
          <a:blip r:embed="rId6"/>
          <a:stretch>
            <a:fillRect/>
          </a:stretch>
        </p:blipFill>
        <p:spPr>
          <a:xfrm>
            <a:off x="537078" y="1204259"/>
            <a:ext cx="3582500" cy="2312450"/>
          </a:xfrm>
          <a:prstGeom prst="rect">
            <a:avLst/>
          </a:prstGeom>
        </p:spPr>
      </p:pic>
    </p:spTree>
    <p:extLst>
      <p:ext uri="{BB962C8B-B14F-4D97-AF65-F5344CB8AC3E}">
        <p14:creationId xmlns:p14="http://schemas.microsoft.com/office/powerpoint/2010/main" val="497774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EBC9-1247-D241-A2CD-5E3FF3BC0C8D}"/>
              </a:ext>
            </a:extLst>
          </p:cNvPr>
          <p:cNvSpPr>
            <a:spLocks noGrp="1"/>
          </p:cNvSpPr>
          <p:nvPr>
            <p:ph type="ctrTitle"/>
          </p:nvPr>
        </p:nvSpPr>
        <p:spPr/>
        <p:txBody>
          <a:bodyPr/>
          <a:lstStyle/>
          <a:p>
            <a:r>
              <a:rPr lang="en-IT" dirty="0"/>
              <a:t>Task Designer</a:t>
            </a:r>
          </a:p>
        </p:txBody>
      </p:sp>
    </p:spTree>
    <p:extLst>
      <p:ext uri="{BB962C8B-B14F-4D97-AF65-F5344CB8AC3E}">
        <p14:creationId xmlns:p14="http://schemas.microsoft.com/office/powerpoint/2010/main" val="7422581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Anatomy of the Ansible Playbook Executor</a:t>
            </a:r>
          </a:p>
        </p:txBody>
      </p:sp>
      <p:pic>
        <p:nvPicPr>
          <p:cNvPr id="5" name="Picture 4">
            <a:extLst>
              <a:ext uri="{FF2B5EF4-FFF2-40B4-BE49-F238E27FC236}">
                <a16:creationId xmlns:a16="http://schemas.microsoft.com/office/drawing/2014/main" id="{76BE5C67-5FB8-8943-98C0-FF4379F350B3}"/>
              </a:ext>
            </a:extLst>
          </p:cNvPr>
          <p:cNvPicPr>
            <a:picLocks noChangeAspect="1"/>
          </p:cNvPicPr>
          <p:nvPr/>
        </p:nvPicPr>
        <p:blipFill>
          <a:blip r:embed="rId3"/>
          <a:stretch>
            <a:fillRect/>
          </a:stretch>
        </p:blipFill>
        <p:spPr>
          <a:xfrm>
            <a:off x="501607" y="1073150"/>
            <a:ext cx="3007427" cy="3404347"/>
          </a:xfrm>
          <a:prstGeom prst="rect">
            <a:avLst/>
          </a:prstGeom>
        </p:spPr>
      </p:pic>
      <p:sp>
        <p:nvSpPr>
          <p:cNvPr id="6" name="Rectangle 5">
            <a:extLst>
              <a:ext uri="{FF2B5EF4-FFF2-40B4-BE49-F238E27FC236}">
                <a16:creationId xmlns:a16="http://schemas.microsoft.com/office/drawing/2014/main" id="{9072A1A0-5202-404C-9741-80CCE83E22F1}"/>
              </a:ext>
            </a:extLst>
          </p:cNvPr>
          <p:cNvSpPr/>
          <p:nvPr/>
        </p:nvSpPr>
        <p:spPr>
          <a:xfrm>
            <a:off x="579812" y="2174261"/>
            <a:ext cx="938212" cy="23425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Rectangle 6">
            <a:extLst>
              <a:ext uri="{FF2B5EF4-FFF2-40B4-BE49-F238E27FC236}">
                <a16:creationId xmlns:a16="http://schemas.microsoft.com/office/drawing/2014/main" id="{44C2FDBF-B471-A341-B592-08E3EA44D5C2}"/>
              </a:ext>
            </a:extLst>
          </p:cNvPr>
          <p:cNvSpPr/>
          <p:nvPr/>
        </p:nvSpPr>
        <p:spPr>
          <a:xfrm>
            <a:off x="579812" y="2734982"/>
            <a:ext cx="938212" cy="23425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ectangle 7">
            <a:extLst>
              <a:ext uri="{FF2B5EF4-FFF2-40B4-BE49-F238E27FC236}">
                <a16:creationId xmlns:a16="http://schemas.microsoft.com/office/drawing/2014/main" id="{6ADC557F-BA96-C04A-BEAA-C4A5332427DD}"/>
              </a:ext>
            </a:extLst>
          </p:cNvPr>
          <p:cNvSpPr/>
          <p:nvPr/>
        </p:nvSpPr>
        <p:spPr>
          <a:xfrm>
            <a:off x="579811" y="3303547"/>
            <a:ext cx="1057741" cy="23425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1E960F0F-C664-4A42-B7C6-BD99A5842FB0}"/>
              </a:ext>
            </a:extLst>
          </p:cNvPr>
          <p:cNvSpPr/>
          <p:nvPr/>
        </p:nvSpPr>
        <p:spPr>
          <a:xfrm>
            <a:off x="577910" y="3887535"/>
            <a:ext cx="1382371" cy="23425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0" name="Straight Arrow Connector 9">
            <a:extLst>
              <a:ext uri="{FF2B5EF4-FFF2-40B4-BE49-F238E27FC236}">
                <a16:creationId xmlns:a16="http://schemas.microsoft.com/office/drawing/2014/main" id="{49393911-07AC-E54B-A41B-940D63844EF3}"/>
              </a:ext>
            </a:extLst>
          </p:cNvPr>
          <p:cNvCxnSpPr>
            <a:cxnSpLocks/>
            <a:stCxn id="11" idx="1"/>
            <a:endCxn id="6" idx="3"/>
          </p:cNvCxnSpPr>
          <p:nvPr/>
        </p:nvCxnSpPr>
        <p:spPr>
          <a:xfrm flipH="1">
            <a:off x="1518024" y="1110044"/>
            <a:ext cx="2166097" cy="118134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FBE6C20-FA6F-1441-825F-2D402DB6EDDC}"/>
              </a:ext>
            </a:extLst>
          </p:cNvPr>
          <p:cNvSpPr txBox="1"/>
          <p:nvPr/>
        </p:nvSpPr>
        <p:spPr>
          <a:xfrm>
            <a:off x="3684121" y="902295"/>
            <a:ext cx="2740585" cy="415498"/>
          </a:xfrm>
          <a:prstGeom prst="rect">
            <a:avLst/>
          </a:prstGeom>
          <a:solidFill>
            <a:schemeClr val="accent6"/>
          </a:solidFill>
          <a:ln>
            <a:solidFill>
              <a:schemeClr val="accent6"/>
            </a:solidFill>
          </a:ln>
        </p:spPr>
        <p:txBody>
          <a:bodyPr wrap="square" rtlCol="0">
            <a:spAutoFit/>
          </a:bodyPr>
          <a:lstStyle/>
          <a:p>
            <a:r>
              <a:rPr lang="it-IT" sz="700" dirty="0">
                <a:solidFill>
                  <a:schemeClr val="bg2"/>
                </a:solidFill>
                <a:latin typeface="+mn-lt"/>
              </a:rPr>
              <a:t>The full </a:t>
            </a:r>
            <a:r>
              <a:rPr lang="it-IT" sz="700" dirty="0" err="1">
                <a:solidFill>
                  <a:schemeClr val="bg2"/>
                </a:solidFill>
                <a:latin typeface="+mn-lt"/>
              </a:rPr>
              <a:t>path</a:t>
            </a:r>
            <a:r>
              <a:rPr lang="it-IT" sz="700" dirty="0">
                <a:solidFill>
                  <a:schemeClr val="bg2"/>
                </a:solidFill>
                <a:latin typeface="+mn-lt"/>
              </a:rPr>
              <a:t> of the </a:t>
            </a:r>
            <a:r>
              <a:rPr lang="it-IT" sz="700" dirty="0" err="1">
                <a:solidFill>
                  <a:schemeClr val="bg2"/>
                </a:solidFill>
                <a:latin typeface="+mn-lt"/>
              </a:rPr>
              <a:t>Ansible</a:t>
            </a:r>
            <a:r>
              <a:rPr lang="it-IT" sz="700" dirty="0">
                <a:solidFill>
                  <a:schemeClr val="bg2"/>
                </a:solidFill>
                <a:latin typeface="+mn-lt"/>
              </a:rPr>
              <a:t> </a:t>
            </a:r>
            <a:r>
              <a:rPr lang="it-IT" sz="700" dirty="0" err="1">
                <a:solidFill>
                  <a:schemeClr val="bg2"/>
                </a:solidFill>
                <a:latin typeface="+mn-lt"/>
              </a:rPr>
              <a:t>Playbook</a:t>
            </a:r>
            <a:r>
              <a:rPr lang="it-IT" sz="700" dirty="0">
                <a:solidFill>
                  <a:schemeClr val="bg2"/>
                </a:solidFill>
                <a:latin typeface="+mn-lt"/>
              </a:rPr>
              <a:t> in the </a:t>
            </a:r>
            <a:r>
              <a:rPr lang="it-IT" sz="700" dirty="0" err="1">
                <a:solidFill>
                  <a:schemeClr val="bg2"/>
                </a:solidFill>
                <a:latin typeface="+mn-lt"/>
              </a:rPr>
              <a:t>claimed</a:t>
            </a:r>
            <a:r>
              <a:rPr lang="it-IT" sz="700" dirty="0">
                <a:solidFill>
                  <a:schemeClr val="bg2"/>
                </a:solidFill>
                <a:latin typeface="+mn-lt"/>
              </a:rPr>
              <a:t> </a:t>
            </a:r>
            <a:r>
              <a:rPr lang="it-IT" sz="700" dirty="0" err="1">
                <a:solidFill>
                  <a:schemeClr val="bg2"/>
                </a:solidFill>
                <a:latin typeface="+mn-lt"/>
              </a:rPr>
              <a:t>Ansible</a:t>
            </a:r>
            <a:r>
              <a:rPr lang="it-IT" sz="700" dirty="0">
                <a:solidFill>
                  <a:schemeClr val="bg2"/>
                </a:solidFill>
                <a:latin typeface="+mn-lt"/>
              </a:rPr>
              <a:t> Control </a:t>
            </a:r>
            <a:r>
              <a:rPr lang="it-IT" sz="700" dirty="0" err="1">
                <a:solidFill>
                  <a:schemeClr val="bg2"/>
                </a:solidFill>
                <a:latin typeface="+mn-lt"/>
              </a:rPr>
              <a:t>Node</a:t>
            </a:r>
            <a:endParaRPr lang="it-IT" sz="700" dirty="0">
              <a:solidFill>
                <a:schemeClr val="bg2"/>
              </a:solidFill>
              <a:latin typeface="+mn-lt"/>
            </a:endParaRPr>
          </a:p>
          <a:p>
            <a:r>
              <a:rPr lang="it-IT" sz="700" dirty="0" err="1">
                <a:solidFill>
                  <a:schemeClr val="bg2"/>
                </a:solidFill>
                <a:latin typeface="+mn-lt"/>
              </a:rPr>
              <a:t>Example</a:t>
            </a:r>
            <a:r>
              <a:rPr lang="it-IT" sz="700" dirty="0">
                <a:solidFill>
                  <a:schemeClr val="bg2"/>
                </a:solidFill>
                <a:latin typeface="+mn-lt"/>
              </a:rPr>
              <a:t>: </a:t>
            </a:r>
            <a:r>
              <a:rPr lang="it-IT" sz="700" dirty="0">
                <a:solidFill>
                  <a:schemeClr val="bg2"/>
                </a:solidFill>
                <a:latin typeface="Courier New" panose="02070309020205020404" pitchFamily="49" charset="0"/>
                <a:cs typeface="Courier New" panose="02070309020205020404" pitchFamily="49" charset="0"/>
              </a:rPr>
              <a:t>/home/</a:t>
            </a:r>
            <a:r>
              <a:rPr lang="it-IT" sz="700" dirty="0" err="1">
                <a:solidFill>
                  <a:schemeClr val="bg2"/>
                </a:solidFill>
                <a:latin typeface="Courier New" panose="02070309020205020404" pitchFamily="49" charset="0"/>
                <a:cs typeface="Courier New" panose="02070309020205020404" pitchFamily="49" charset="0"/>
              </a:rPr>
              <a:t>ansible</a:t>
            </a:r>
            <a:r>
              <a:rPr lang="it-IT" sz="700" dirty="0">
                <a:solidFill>
                  <a:schemeClr val="bg2"/>
                </a:solidFill>
                <a:latin typeface="Courier New" panose="02070309020205020404" pitchFamily="49" charset="0"/>
                <a:cs typeface="Courier New" panose="02070309020205020404" pitchFamily="49" charset="0"/>
              </a:rPr>
              <a:t>/</a:t>
            </a:r>
            <a:r>
              <a:rPr lang="it-IT" sz="700" dirty="0" err="1">
                <a:solidFill>
                  <a:schemeClr val="bg2"/>
                </a:solidFill>
                <a:latin typeface="Courier New" panose="02070309020205020404" pitchFamily="49" charset="0"/>
                <a:cs typeface="Courier New" panose="02070309020205020404" pitchFamily="49" charset="0"/>
              </a:rPr>
              <a:t>deploy-nginx.yaml</a:t>
            </a:r>
            <a:r>
              <a:rPr lang="it-IT" sz="700" dirty="0">
                <a:solidFill>
                  <a:schemeClr val="bg2"/>
                </a:solidFill>
                <a:latin typeface="Courier New" panose="02070309020205020404" pitchFamily="49" charset="0"/>
                <a:cs typeface="Courier New" panose="02070309020205020404" pitchFamily="49" charset="0"/>
              </a:rPr>
              <a:t> </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799385B7-427A-B444-A928-9A89D2F129AA}"/>
              </a:ext>
            </a:extLst>
          </p:cNvPr>
          <p:cNvCxnSpPr>
            <a:cxnSpLocks/>
            <a:stCxn id="14" idx="1"/>
            <a:endCxn id="7" idx="3"/>
          </p:cNvCxnSpPr>
          <p:nvPr/>
        </p:nvCxnSpPr>
        <p:spPr>
          <a:xfrm flipH="1">
            <a:off x="1518024" y="1800077"/>
            <a:ext cx="2166099" cy="105203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AC1EE4-DA36-B747-8758-7ED940C34C72}"/>
              </a:ext>
            </a:extLst>
          </p:cNvPr>
          <p:cNvSpPr txBox="1"/>
          <p:nvPr/>
        </p:nvSpPr>
        <p:spPr>
          <a:xfrm>
            <a:off x="3684123" y="1376884"/>
            <a:ext cx="2740585" cy="846386"/>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This</a:t>
            </a:r>
            <a:r>
              <a:rPr lang="it-IT" sz="700" dirty="0">
                <a:solidFill>
                  <a:schemeClr val="bg2"/>
                </a:solidFill>
                <a:latin typeface="+mn-lt"/>
              </a:rPr>
              <a:t> can </a:t>
            </a:r>
            <a:r>
              <a:rPr lang="it-IT" sz="700" dirty="0" err="1">
                <a:solidFill>
                  <a:schemeClr val="bg2"/>
                </a:solidFill>
                <a:latin typeface="+mn-lt"/>
              </a:rPr>
              <a:t>have</a:t>
            </a:r>
            <a:r>
              <a:rPr lang="it-IT" sz="700" dirty="0">
                <a:solidFill>
                  <a:schemeClr val="bg2"/>
                </a:solidFill>
                <a:latin typeface="+mn-lt"/>
              </a:rPr>
              <a:t> </a:t>
            </a:r>
            <a:r>
              <a:rPr lang="it-IT" sz="700" dirty="0" err="1">
                <a:solidFill>
                  <a:schemeClr val="bg2"/>
                </a:solidFill>
                <a:latin typeface="+mn-lt"/>
              </a:rPr>
              <a:t>two</a:t>
            </a:r>
            <a:r>
              <a:rPr lang="it-IT" sz="700" dirty="0">
                <a:solidFill>
                  <a:schemeClr val="bg2"/>
                </a:solidFill>
                <a:latin typeface="+mn-lt"/>
              </a:rPr>
              <a:t> formats:</a:t>
            </a:r>
          </a:p>
          <a:p>
            <a:pPr marL="228600" indent="-228600">
              <a:buAutoNum type="arabicPeriod"/>
            </a:pPr>
            <a:r>
              <a:rPr lang="it-IT" sz="700" dirty="0">
                <a:solidFill>
                  <a:schemeClr val="bg2"/>
                </a:solidFill>
                <a:latin typeface="+mn-lt"/>
                <a:cs typeface="Courier New" panose="02070309020205020404" pitchFamily="49" charset="0"/>
              </a:rPr>
              <a:t>The full </a:t>
            </a:r>
            <a:r>
              <a:rPr lang="it-IT" sz="700" dirty="0" err="1">
                <a:solidFill>
                  <a:schemeClr val="bg2"/>
                </a:solidFill>
                <a:latin typeface="+mn-lt"/>
                <a:cs typeface="Courier New" panose="02070309020205020404" pitchFamily="49" charset="0"/>
              </a:rPr>
              <a:t>path</a:t>
            </a:r>
            <a:r>
              <a:rPr lang="it-IT" sz="700" dirty="0">
                <a:solidFill>
                  <a:schemeClr val="bg2"/>
                </a:solidFill>
                <a:latin typeface="+mn-lt"/>
                <a:cs typeface="Courier New" panose="02070309020205020404" pitchFamily="49" charset="0"/>
              </a:rPr>
              <a:t> of an </a:t>
            </a:r>
            <a:r>
              <a:rPr lang="it-IT" sz="700" dirty="0" err="1">
                <a:solidFill>
                  <a:schemeClr val="bg2"/>
                </a:solidFill>
                <a:latin typeface="+mn-lt"/>
                <a:cs typeface="Courier New" panose="02070309020205020404" pitchFamily="49" charset="0"/>
              </a:rPr>
              <a:t>existing</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inventory</a:t>
            </a:r>
            <a:r>
              <a:rPr lang="it-IT" sz="700" dirty="0">
                <a:solidFill>
                  <a:schemeClr val="bg2"/>
                </a:solidFill>
                <a:latin typeface="+mn-lt"/>
                <a:cs typeface="Courier New" panose="02070309020205020404" pitchFamily="49" charset="0"/>
              </a:rPr>
              <a:t> file on the </a:t>
            </a:r>
            <a:r>
              <a:rPr lang="it-IT" sz="700" dirty="0" err="1">
                <a:solidFill>
                  <a:schemeClr val="bg2"/>
                </a:solidFill>
                <a:latin typeface="+mn-lt"/>
                <a:cs typeface="Courier New" panose="02070309020205020404" pitchFamily="49" charset="0"/>
              </a:rPr>
              <a:t>host</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which</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will</a:t>
            </a:r>
            <a:r>
              <a:rPr lang="it-IT" sz="700" dirty="0">
                <a:solidFill>
                  <a:schemeClr val="bg2"/>
                </a:solidFill>
                <a:latin typeface="+mn-lt"/>
                <a:cs typeface="Courier New" panose="02070309020205020404" pitchFamily="49" charset="0"/>
              </a:rPr>
              <a:t> be </a:t>
            </a:r>
            <a:r>
              <a:rPr lang="it-IT" sz="700" dirty="0" err="1">
                <a:solidFill>
                  <a:schemeClr val="bg2"/>
                </a:solidFill>
                <a:latin typeface="+mn-lt"/>
                <a:cs typeface="Courier New" panose="02070309020205020404" pitchFamily="49" charset="0"/>
              </a:rPr>
              <a:t>used</a:t>
            </a:r>
            <a:r>
              <a:rPr lang="it-IT" sz="700" dirty="0">
                <a:solidFill>
                  <a:schemeClr val="bg2"/>
                </a:solidFill>
                <a:latin typeface="+mn-lt"/>
                <a:cs typeface="Courier New" panose="02070309020205020404" pitchFamily="49" charset="0"/>
              </a:rPr>
              <a:t> by the </a:t>
            </a:r>
            <a:r>
              <a:rPr lang="it-IT" sz="700" dirty="0" err="1">
                <a:solidFill>
                  <a:schemeClr val="bg2"/>
                </a:solidFill>
                <a:latin typeface="+mn-lt"/>
                <a:cs typeface="Courier New" panose="02070309020205020404" pitchFamily="49" charset="0"/>
              </a:rPr>
              <a:t>ansible</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playbook</a:t>
            </a:r>
            <a:r>
              <a:rPr lang="it-IT" sz="700" dirty="0">
                <a:solidFill>
                  <a:schemeClr val="bg2"/>
                </a:solidFill>
                <a:latin typeface="+mn-lt"/>
                <a:cs typeface="Courier New" panose="02070309020205020404" pitchFamily="49" charset="0"/>
              </a:rPr>
              <a:t> to </a:t>
            </a:r>
            <a:r>
              <a:rPr lang="it-IT" sz="700" dirty="0" err="1">
                <a:solidFill>
                  <a:schemeClr val="bg2"/>
                </a:solidFill>
                <a:latin typeface="+mn-lt"/>
                <a:cs typeface="Courier New" panose="02070309020205020404" pitchFamily="49" charset="0"/>
              </a:rPr>
              <a:t>retrieve</a:t>
            </a:r>
            <a:r>
              <a:rPr lang="it-IT" sz="700" dirty="0">
                <a:solidFill>
                  <a:schemeClr val="bg2"/>
                </a:solidFill>
                <a:latin typeface="+mn-lt"/>
                <a:cs typeface="Courier New" panose="02070309020205020404" pitchFamily="49" charset="0"/>
              </a:rPr>
              <a:t> the targets</a:t>
            </a:r>
          </a:p>
          <a:p>
            <a:pPr marL="228600" indent="-228600">
              <a:buAutoNum type="arabicPeriod"/>
            </a:pPr>
            <a:r>
              <a:rPr lang="it-IT" sz="700" dirty="0">
                <a:solidFill>
                  <a:schemeClr val="bg2"/>
                </a:solidFill>
                <a:latin typeface="+mn-lt"/>
                <a:cs typeface="Courier New" panose="02070309020205020404" pitchFamily="49" charset="0"/>
              </a:rPr>
              <a:t>Comma </a:t>
            </a:r>
            <a:r>
              <a:rPr lang="it-IT" sz="700" dirty="0" err="1">
                <a:solidFill>
                  <a:schemeClr val="bg2"/>
                </a:solidFill>
                <a:latin typeface="+mn-lt"/>
                <a:cs typeface="Courier New" panose="02070309020205020404" pitchFamily="49" charset="0"/>
              </a:rPr>
              <a:t>separated</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IPs</a:t>
            </a:r>
            <a:r>
              <a:rPr lang="it-IT" sz="700" dirty="0">
                <a:solidFill>
                  <a:schemeClr val="bg2"/>
                </a:solidFill>
                <a:latin typeface="+mn-lt"/>
                <a:cs typeface="Courier New" panose="02070309020205020404" pitchFamily="49" charset="0"/>
              </a:rPr>
              <a:t> or </a:t>
            </a:r>
            <a:r>
              <a:rPr lang="it-IT" sz="700" dirty="0" err="1">
                <a:solidFill>
                  <a:schemeClr val="bg2"/>
                </a:solidFill>
                <a:latin typeface="+mn-lt"/>
                <a:cs typeface="Courier New" panose="02070309020205020404" pitchFamily="49" charset="0"/>
              </a:rPr>
              <a:t>hostnames</a:t>
            </a:r>
            <a:r>
              <a:rPr lang="it-IT" sz="700" dirty="0">
                <a:solidFill>
                  <a:schemeClr val="bg2"/>
                </a:solidFill>
                <a:latin typeface="+mn-lt"/>
                <a:cs typeface="Courier New" panose="02070309020205020404" pitchFamily="49" charset="0"/>
              </a:rPr>
              <a:t> of the targets. </a:t>
            </a:r>
          </a:p>
          <a:p>
            <a:r>
              <a:rPr lang="it-IT" sz="700" dirty="0">
                <a:solidFill>
                  <a:schemeClr val="bg2"/>
                </a:solidFill>
                <a:latin typeface="+mn-lt"/>
                <a:cs typeface="Courier New" panose="02070309020205020404" pitchFamily="49" charset="0"/>
              </a:rPr>
              <a:t>	Note: </a:t>
            </a:r>
            <a:r>
              <a:rPr lang="it-IT" sz="700" dirty="0" err="1">
                <a:solidFill>
                  <a:schemeClr val="bg2"/>
                </a:solidFill>
                <a:latin typeface="+mn-lt"/>
                <a:cs typeface="Courier New" panose="02070309020205020404" pitchFamily="49" charset="0"/>
              </a:rPr>
              <a:t>it</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is</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required</a:t>
            </a:r>
            <a:r>
              <a:rPr lang="it-IT" sz="700" dirty="0">
                <a:solidFill>
                  <a:schemeClr val="bg2"/>
                </a:solidFill>
                <a:latin typeface="+mn-lt"/>
                <a:cs typeface="Courier New" panose="02070309020205020404" pitchFamily="49" charset="0"/>
              </a:rPr>
              <a:t> to </a:t>
            </a:r>
            <a:r>
              <a:rPr lang="it-IT" sz="700" b="1" dirty="0" err="1">
                <a:solidFill>
                  <a:schemeClr val="bg2"/>
                </a:solidFill>
                <a:latin typeface="+mn-lt"/>
                <a:cs typeface="Courier New" panose="02070309020205020404" pitchFamily="49" charset="0"/>
              </a:rPr>
              <a:t>always</a:t>
            </a:r>
            <a:r>
              <a:rPr lang="it-IT" sz="700" b="1"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have</a:t>
            </a:r>
            <a:r>
              <a:rPr lang="it-IT" sz="700" dirty="0">
                <a:solidFill>
                  <a:schemeClr val="bg2"/>
                </a:solidFill>
                <a:latin typeface="+mn-lt"/>
                <a:cs typeface="Courier New" panose="02070309020205020404" pitchFamily="49" charset="0"/>
              </a:rPr>
              <a:t> a comma </a:t>
            </a:r>
            <a:r>
              <a:rPr lang="it-IT" sz="700" dirty="0" err="1">
                <a:solidFill>
                  <a:schemeClr val="bg2"/>
                </a:solidFill>
                <a:latin typeface="+mn-lt"/>
                <a:cs typeface="Courier New" panose="02070309020205020404" pitchFamily="49" charset="0"/>
              </a:rPr>
              <a:t>at</a:t>
            </a:r>
            <a:r>
              <a:rPr lang="it-IT" sz="700" dirty="0">
                <a:solidFill>
                  <a:schemeClr val="bg2"/>
                </a:solidFill>
                <a:latin typeface="+mn-lt"/>
                <a:cs typeface="Courier New" panose="02070309020205020404" pitchFamily="49" charset="0"/>
              </a:rPr>
              <a:t> the end, 	</a:t>
            </a:r>
            <a:r>
              <a:rPr lang="it-IT" sz="700" dirty="0" err="1">
                <a:solidFill>
                  <a:schemeClr val="bg2"/>
                </a:solidFill>
                <a:latin typeface="+mn-lt"/>
                <a:cs typeface="Courier New" panose="02070309020205020404" pitchFamily="49" charset="0"/>
              </a:rPr>
              <a:t>even</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if</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there's</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only</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one</a:t>
            </a:r>
            <a:r>
              <a:rPr lang="it-IT" sz="700" dirty="0">
                <a:solidFill>
                  <a:schemeClr val="bg2"/>
                </a:solidFill>
                <a:latin typeface="+mn-lt"/>
                <a:cs typeface="Courier New" panose="02070309020205020404" pitchFamily="49" charset="0"/>
              </a:rPr>
              <a:t> entry.</a:t>
            </a:r>
          </a:p>
          <a:p>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Example</a:t>
            </a:r>
            <a:r>
              <a:rPr lang="it-IT" sz="700" dirty="0">
                <a:solidFill>
                  <a:schemeClr val="bg2"/>
                </a:solidFill>
                <a:latin typeface="+mn-lt"/>
                <a:cs typeface="Courier New" panose="02070309020205020404" pitchFamily="49" charset="0"/>
              </a:rPr>
              <a:t>: </a:t>
            </a:r>
            <a:r>
              <a:rPr lang="it-IT" sz="700" dirty="0">
                <a:solidFill>
                  <a:schemeClr val="bg2"/>
                </a:solidFill>
                <a:latin typeface="+mn-lt"/>
                <a:cs typeface="Courier New" panose="02070309020205020404" pitchFamily="49" charset="0"/>
                <a:hlinkClick r:id="rId4"/>
              </a:rPr>
              <a:t>root@1.2.3.4</a:t>
            </a:r>
            <a:r>
              <a:rPr lang="it-IT" sz="700" dirty="0">
                <a:solidFill>
                  <a:schemeClr val="bg2"/>
                </a:solidFill>
                <a:latin typeface="+mn-lt"/>
                <a:cs typeface="Courier New" panose="02070309020205020404" pitchFamily="49" charset="0"/>
              </a:rPr>
              <a:t>, </a:t>
            </a:r>
            <a:r>
              <a:rPr lang="it-IT" sz="700" dirty="0">
                <a:solidFill>
                  <a:schemeClr val="bg2"/>
                </a:solidFill>
                <a:latin typeface="+mn-lt"/>
                <a:cs typeface="Courier New" panose="02070309020205020404" pitchFamily="49" charset="0"/>
                <a:hlinkClick r:id="rId5"/>
              </a:rPr>
              <a:t>admin@myswitch.company.com</a:t>
            </a:r>
            <a:r>
              <a:rPr lang="it-IT" sz="700" dirty="0">
                <a:solidFill>
                  <a:schemeClr val="bg2"/>
                </a:solidFill>
                <a:latin typeface="+mn-lt"/>
                <a:cs typeface="Courier New" panose="02070309020205020404" pitchFamily="49" charset="0"/>
              </a:rPr>
              <a:t>, </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17" name="Straight Arrow Connector 16">
            <a:extLst>
              <a:ext uri="{FF2B5EF4-FFF2-40B4-BE49-F238E27FC236}">
                <a16:creationId xmlns:a16="http://schemas.microsoft.com/office/drawing/2014/main" id="{F468DCD2-C91A-4B47-9592-F4D77598C170}"/>
              </a:ext>
            </a:extLst>
          </p:cNvPr>
          <p:cNvCxnSpPr>
            <a:cxnSpLocks/>
            <a:stCxn id="18" idx="1"/>
            <a:endCxn id="8" idx="3"/>
          </p:cNvCxnSpPr>
          <p:nvPr/>
        </p:nvCxnSpPr>
        <p:spPr>
          <a:xfrm flipH="1">
            <a:off x="1637552" y="2495341"/>
            <a:ext cx="2046569" cy="925335"/>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C83BCF-E05A-D34E-8472-FB27641CD218}"/>
              </a:ext>
            </a:extLst>
          </p:cNvPr>
          <p:cNvSpPr txBox="1"/>
          <p:nvPr/>
        </p:nvSpPr>
        <p:spPr>
          <a:xfrm>
            <a:off x="3684121" y="2341452"/>
            <a:ext cx="2740585" cy="307777"/>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cs typeface="Courier New" panose="02070309020205020404" pitchFamily="49" charset="0"/>
              </a:rPr>
              <a:t>Timeout</a:t>
            </a:r>
            <a:r>
              <a:rPr lang="it-IT" sz="700" dirty="0">
                <a:solidFill>
                  <a:schemeClr val="bg2"/>
                </a:solidFill>
                <a:latin typeface="+mn-lt"/>
                <a:cs typeface="Courier New" panose="02070309020205020404" pitchFamily="49" charset="0"/>
              </a:rPr>
              <a:t> of the </a:t>
            </a:r>
            <a:r>
              <a:rPr lang="it-IT" sz="700" dirty="0" err="1">
                <a:solidFill>
                  <a:schemeClr val="bg2"/>
                </a:solidFill>
                <a:latin typeface="+mn-lt"/>
                <a:cs typeface="Courier New" panose="02070309020205020404" pitchFamily="49" charset="0"/>
              </a:rPr>
              <a:t>playbook</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execution</a:t>
            </a:r>
            <a:r>
              <a:rPr lang="it-IT" sz="700" dirty="0">
                <a:solidFill>
                  <a:schemeClr val="bg2"/>
                </a:solidFill>
                <a:latin typeface="+mn-lt"/>
                <a:cs typeface="Courier New" panose="02070309020205020404" pitchFamily="49" charset="0"/>
              </a:rPr>
              <a:t>. Default </a:t>
            </a:r>
            <a:r>
              <a:rPr lang="it-IT" sz="700" dirty="0" err="1">
                <a:solidFill>
                  <a:schemeClr val="bg2"/>
                </a:solidFill>
                <a:latin typeface="+mn-lt"/>
                <a:cs typeface="Courier New" panose="02070309020205020404" pitchFamily="49" charset="0"/>
              </a:rPr>
              <a:t>is</a:t>
            </a:r>
            <a:r>
              <a:rPr lang="it-IT" sz="700" dirty="0">
                <a:solidFill>
                  <a:schemeClr val="bg2"/>
                </a:solidFill>
                <a:latin typeface="+mn-lt"/>
                <a:cs typeface="Courier New" panose="02070309020205020404" pitchFamily="49" charset="0"/>
              </a:rPr>
              <a:t> 600 </a:t>
            </a:r>
            <a:r>
              <a:rPr lang="it-IT" sz="700" dirty="0" err="1">
                <a:solidFill>
                  <a:schemeClr val="bg2"/>
                </a:solidFill>
                <a:latin typeface="+mn-lt"/>
                <a:cs typeface="Courier New" panose="02070309020205020404" pitchFamily="49" charset="0"/>
              </a:rPr>
              <a:t>seconds</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If</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this</a:t>
            </a:r>
            <a:r>
              <a:rPr lang="it-IT" sz="700" dirty="0">
                <a:solidFill>
                  <a:schemeClr val="bg2"/>
                </a:solidFill>
                <a:latin typeface="+mn-lt"/>
                <a:cs typeface="Courier New" panose="02070309020205020404" pitchFamily="49" charset="0"/>
              </a:rPr>
              <a:t> timer </a:t>
            </a:r>
            <a:r>
              <a:rPr lang="it-IT" sz="700" dirty="0" err="1">
                <a:solidFill>
                  <a:schemeClr val="bg2"/>
                </a:solidFill>
                <a:latin typeface="+mn-lt"/>
                <a:cs typeface="Courier New" panose="02070309020205020404" pitchFamily="49" charset="0"/>
              </a:rPr>
              <a:t>expires</a:t>
            </a:r>
            <a:r>
              <a:rPr lang="it-IT" sz="700" dirty="0">
                <a:solidFill>
                  <a:schemeClr val="bg2"/>
                </a:solidFill>
                <a:latin typeface="+mn-lt"/>
                <a:cs typeface="Courier New" panose="02070309020205020404" pitchFamily="49" charset="0"/>
              </a:rPr>
              <a:t> the task </a:t>
            </a:r>
            <a:r>
              <a:rPr lang="it-IT" sz="700" dirty="0" err="1">
                <a:solidFill>
                  <a:schemeClr val="bg2"/>
                </a:solidFill>
                <a:latin typeface="+mn-lt"/>
                <a:cs typeface="Courier New" panose="02070309020205020404" pitchFamily="49" charset="0"/>
              </a:rPr>
              <a:t>will</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fail</a:t>
            </a:r>
            <a:endParaRPr lang="en-GB" sz="500" dirty="0">
              <a:solidFill>
                <a:schemeClr val="bg2"/>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D3EBA449-56B5-BE42-A4DE-726D2DAD9864}"/>
              </a:ext>
            </a:extLst>
          </p:cNvPr>
          <p:cNvSpPr txBox="1"/>
          <p:nvPr/>
        </p:nvSpPr>
        <p:spPr>
          <a:xfrm>
            <a:off x="3684121" y="2722898"/>
            <a:ext cx="2740585" cy="1815882"/>
          </a:xfrm>
          <a:prstGeom prst="rect">
            <a:avLst/>
          </a:prstGeom>
          <a:solidFill>
            <a:schemeClr val="accent6"/>
          </a:solidFill>
          <a:ln>
            <a:solidFill>
              <a:schemeClr val="accent6"/>
            </a:solidFill>
          </a:ln>
        </p:spPr>
        <p:txBody>
          <a:bodyPr wrap="square" rtlCol="0">
            <a:spAutoFit/>
          </a:bodyPr>
          <a:lstStyle/>
          <a:p>
            <a:r>
              <a:rPr lang="en-GB" sz="700" dirty="0">
                <a:solidFill>
                  <a:srgbClr val="FFFFFF"/>
                </a:solidFill>
                <a:latin typeface="+mn-lt"/>
              </a:rPr>
              <a:t>The command line arguments for running the Ansible playbook against the given endpoint. </a:t>
            </a:r>
          </a:p>
          <a:p>
            <a:r>
              <a:rPr lang="en-GB" sz="700" dirty="0">
                <a:solidFill>
                  <a:srgbClr val="FFFFFF"/>
                </a:solidFill>
                <a:latin typeface="+mn-lt"/>
              </a:rPr>
              <a:t>Note: The escape character backslash(\) needs to be used when the command line arguments contain double quotes(") in them. </a:t>
            </a:r>
          </a:p>
          <a:p>
            <a:endParaRPr lang="en-GB" sz="700" dirty="0">
              <a:solidFill>
                <a:srgbClr val="FFFFFF"/>
              </a:solidFill>
              <a:latin typeface="+mn-lt"/>
            </a:endParaRPr>
          </a:p>
          <a:p>
            <a:r>
              <a:rPr lang="en-GB" sz="700" dirty="0">
                <a:solidFill>
                  <a:srgbClr val="FFFFFF"/>
                </a:solidFill>
                <a:latin typeface="+mn-lt"/>
              </a:rPr>
              <a:t>The following command line options are not supported:</a:t>
            </a:r>
          </a:p>
          <a:p>
            <a:endParaRPr lang="en-GB" sz="700" dirty="0">
              <a:solidFill>
                <a:srgbClr val="FFFFFF"/>
              </a:solidFill>
              <a:latin typeface="+mn-lt"/>
            </a:endParaRPr>
          </a:p>
          <a:p>
            <a:r>
              <a:rPr lang="en-GB" sz="700" dirty="0">
                <a:solidFill>
                  <a:srgbClr val="FFFFFF"/>
                </a:solidFill>
                <a:latin typeface="+mn-lt"/>
              </a:rPr>
              <a:t>1. -</a:t>
            </a:r>
            <a:r>
              <a:rPr lang="en-GB" sz="700" dirty="0" err="1">
                <a:solidFill>
                  <a:srgbClr val="FFFFFF"/>
                </a:solidFill>
                <a:latin typeface="+mn-lt"/>
              </a:rPr>
              <a:t>vvv</a:t>
            </a:r>
            <a:r>
              <a:rPr lang="en-GB" sz="700" dirty="0">
                <a:solidFill>
                  <a:srgbClr val="FFFFFF"/>
                </a:solidFill>
                <a:latin typeface="+mn-lt"/>
              </a:rPr>
              <a:t> </a:t>
            </a:r>
          </a:p>
          <a:p>
            <a:r>
              <a:rPr lang="en-GB" sz="700" dirty="0">
                <a:solidFill>
                  <a:srgbClr val="FFFFFF"/>
                </a:solidFill>
                <a:latin typeface="+mn-lt"/>
              </a:rPr>
              <a:t>2. -</a:t>
            </a:r>
            <a:r>
              <a:rPr lang="en-GB" sz="700" dirty="0" err="1">
                <a:solidFill>
                  <a:srgbClr val="FFFFFF"/>
                </a:solidFill>
                <a:latin typeface="+mn-lt"/>
              </a:rPr>
              <a:t>vvvv</a:t>
            </a:r>
            <a:r>
              <a:rPr lang="en-GB" sz="700" dirty="0">
                <a:solidFill>
                  <a:srgbClr val="FFFFFF"/>
                </a:solidFill>
                <a:latin typeface="+mn-lt"/>
              </a:rPr>
              <a:t> </a:t>
            </a:r>
          </a:p>
          <a:p>
            <a:r>
              <a:rPr lang="en-GB" sz="700" dirty="0">
                <a:solidFill>
                  <a:srgbClr val="FFFFFF"/>
                </a:solidFill>
                <a:latin typeface="+mn-lt"/>
              </a:rPr>
              <a:t>3. -k, -K </a:t>
            </a:r>
          </a:p>
          <a:p>
            <a:r>
              <a:rPr lang="en-GB" sz="700" dirty="0">
                <a:solidFill>
                  <a:srgbClr val="FFFFFF"/>
                </a:solidFill>
                <a:latin typeface="+mn-lt"/>
              </a:rPr>
              <a:t>4. -c </a:t>
            </a:r>
          </a:p>
          <a:p>
            <a:r>
              <a:rPr lang="en-GB" sz="700" dirty="0">
                <a:solidFill>
                  <a:srgbClr val="FFFFFF"/>
                </a:solidFill>
                <a:latin typeface="+mn-lt"/>
              </a:rPr>
              <a:t>5. --connection </a:t>
            </a:r>
          </a:p>
          <a:p>
            <a:r>
              <a:rPr lang="en-GB" sz="700" dirty="0">
                <a:solidFill>
                  <a:srgbClr val="FFFFFF"/>
                </a:solidFill>
                <a:latin typeface="+mn-lt"/>
              </a:rPr>
              <a:t>6. --sftp-extra-</a:t>
            </a:r>
            <a:r>
              <a:rPr lang="en-GB" sz="700" dirty="0" err="1">
                <a:solidFill>
                  <a:srgbClr val="FFFFFF"/>
                </a:solidFill>
                <a:latin typeface="+mn-lt"/>
              </a:rPr>
              <a:t>args</a:t>
            </a:r>
            <a:r>
              <a:rPr lang="en-GB" sz="700" dirty="0">
                <a:solidFill>
                  <a:srgbClr val="FFFFFF"/>
                </a:solidFill>
                <a:latin typeface="+mn-lt"/>
              </a:rPr>
              <a:t> </a:t>
            </a:r>
          </a:p>
          <a:p>
            <a:r>
              <a:rPr lang="en-GB" sz="700" dirty="0">
                <a:solidFill>
                  <a:srgbClr val="FFFFFF"/>
                </a:solidFill>
                <a:latin typeface="+mn-lt"/>
              </a:rPr>
              <a:t>7. --</a:t>
            </a:r>
            <a:r>
              <a:rPr lang="en-GB" sz="700" dirty="0" err="1">
                <a:solidFill>
                  <a:srgbClr val="FFFFFF"/>
                </a:solidFill>
                <a:latin typeface="+mn-lt"/>
              </a:rPr>
              <a:t>scp</a:t>
            </a:r>
            <a:r>
              <a:rPr lang="en-GB" sz="700" dirty="0">
                <a:solidFill>
                  <a:srgbClr val="FFFFFF"/>
                </a:solidFill>
                <a:latin typeface="+mn-lt"/>
              </a:rPr>
              <a:t>-extra-</a:t>
            </a:r>
            <a:r>
              <a:rPr lang="en-GB" sz="700" dirty="0" err="1">
                <a:solidFill>
                  <a:srgbClr val="FFFFFF"/>
                </a:solidFill>
                <a:latin typeface="+mn-lt"/>
              </a:rPr>
              <a:t>args</a:t>
            </a:r>
            <a:r>
              <a:rPr lang="en-GB" sz="700" dirty="0">
                <a:solidFill>
                  <a:srgbClr val="FFFFFF"/>
                </a:solidFill>
                <a:latin typeface="+mn-lt"/>
              </a:rPr>
              <a:t> </a:t>
            </a:r>
          </a:p>
          <a:p>
            <a:r>
              <a:rPr lang="en-GB" sz="700" dirty="0">
                <a:solidFill>
                  <a:srgbClr val="FFFFFF"/>
                </a:solidFill>
                <a:latin typeface="+mn-lt"/>
              </a:rPr>
              <a:t>8. --ask-vault-password </a:t>
            </a:r>
          </a:p>
          <a:p>
            <a:r>
              <a:rPr lang="en-GB" sz="700" dirty="0">
                <a:solidFill>
                  <a:srgbClr val="FFFFFF"/>
                </a:solidFill>
                <a:latin typeface="+mn-lt"/>
              </a:rPr>
              <a:t>9. --step</a:t>
            </a:r>
            <a:endParaRPr lang="en-IT" sz="700" dirty="0">
              <a:latin typeface="+mn-lt"/>
            </a:endParaRPr>
          </a:p>
        </p:txBody>
      </p:sp>
      <p:cxnSp>
        <p:nvCxnSpPr>
          <p:cNvPr id="23" name="Straight Arrow Connector 22">
            <a:extLst>
              <a:ext uri="{FF2B5EF4-FFF2-40B4-BE49-F238E27FC236}">
                <a16:creationId xmlns:a16="http://schemas.microsoft.com/office/drawing/2014/main" id="{58297FB2-FF99-3F4C-B068-B0BC3681D506}"/>
              </a:ext>
            </a:extLst>
          </p:cNvPr>
          <p:cNvCxnSpPr>
            <a:cxnSpLocks/>
            <a:stCxn id="22" idx="1"/>
            <a:endCxn id="9" idx="3"/>
          </p:cNvCxnSpPr>
          <p:nvPr/>
        </p:nvCxnSpPr>
        <p:spPr>
          <a:xfrm flipH="1">
            <a:off x="1960281" y="3630839"/>
            <a:ext cx="1723840" cy="373825"/>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339C511-C14F-A64A-8F2F-AEC4B79D75AC}"/>
              </a:ext>
            </a:extLst>
          </p:cNvPr>
          <p:cNvSpPr txBox="1"/>
          <p:nvPr/>
        </p:nvSpPr>
        <p:spPr>
          <a:xfrm>
            <a:off x="6542926" y="1986974"/>
            <a:ext cx="2240328" cy="1169551"/>
          </a:xfrm>
          <a:prstGeom prst="rect">
            <a:avLst/>
          </a:prstGeom>
          <a:noFill/>
        </p:spPr>
        <p:txBody>
          <a:bodyPr wrap="square" rtlCol="0">
            <a:spAutoFit/>
          </a:bodyPr>
          <a:lstStyle/>
          <a:p>
            <a:r>
              <a:rPr lang="en-GB" sz="1000" dirty="0"/>
              <a:t>For more information on the Ansible playbook documentation and the list of other supported command line options, see:</a:t>
            </a:r>
          </a:p>
          <a:p>
            <a:r>
              <a:rPr lang="en-GB" sz="1000" dirty="0"/>
              <a:t> </a:t>
            </a:r>
            <a:r>
              <a:rPr lang="en-GB" sz="1000" dirty="0">
                <a:hlinkClick r:id="rId6"/>
              </a:rPr>
              <a:t>https://docs.ansible.com/ansible/latest/cli/ansible-playbook.html</a:t>
            </a:r>
            <a:endParaRPr lang="en-GB" sz="1000" dirty="0"/>
          </a:p>
        </p:txBody>
      </p:sp>
    </p:spTree>
    <p:extLst>
      <p:ext uri="{BB962C8B-B14F-4D97-AF65-F5344CB8AC3E}">
        <p14:creationId xmlns:p14="http://schemas.microsoft.com/office/powerpoint/2010/main" val="307874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End to end Ansible Scenario</a:t>
            </a:r>
            <a:br>
              <a:rPr lang="en-IT" dirty="0"/>
            </a:br>
            <a:r>
              <a:rPr lang="en-IT" sz="1800" dirty="0"/>
              <a:t>Sample Scenario: Deploy NGINX Webserver</a:t>
            </a:r>
          </a:p>
        </p:txBody>
      </p:sp>
      <p:sp>
        <p:nvSpPr>
          <p:cNvPr id="4" name="TextBox 3">
            <a:extLst>
              <a:ext uri="{FF2B5EF4-FFF2-40B4-BE49-F238E27FC236}">
                <a16:creationId xmlns:a16="http://schemas.microsoft.com/office/drawing/2014/main" id="{6B41EAB9-CF3D-EB41-854E-330C19A05D05}"/>
              </a:ext>
            </a:extLst>
          </p:cNvPr>
          <p:cNvSpPr txBox="1"/>
          <p:nvPr/>
        </p:nvSpPr>
        <p:spPr>
          <a:xfrm>
            <a:off x="437766" y="1736767"/>
            <a:ext cx="7978588" cy="2292935"/>
          </a:xfrm>
          <a:prstGeom prst="rect">
            <a:avLst/>
          </a:prstGeom>
          <a:noFill/>
        </p:spPr>
        <p:txBody>
          <a:bodyPr wrap="square" rtlCol="0">
            <a:spAutoFit/>
          </a:bodyPr>
          <a:lstStyle/>
          <a:p>
            <a:r>
              <a:rPr lang="en-IT" sz="1100" dirty="0">
                <a:latin typeface="+mn-lt"/>
              </a:rPr>
              <a:t>In this sample scenario, we will deploy an NGINX webserver in a target host.</a:t>
            </a:r>
          </a:p>
          <a:p>
            <a:r>
              <a:rPr lang="en-IT" sz="1100" dirty="0">
                <a:latin typeface="+mn-lt"/>
              </a:rPr>
              <a:t>The actual Ansible implementation consists in running two playbooks:</a:t>
            </a:r>
          </a:p>
          <a:p>
            <a:endParaRPr lang="en-IT" sz="1100" dirty="0">
              <a:latin typeface="+mn-lt"/>
            </a:endParaRPr>
          </a:p>
          <a:p>
            <a:pPr marL="228600" indent="-228600">
              <a:buAutoNum type="arabicPeriod"/>
            </a:pPr>
            <a:r>
              <a:rPr lang="en-IT" sz="1100" dirty="0">
                <a:latin typeface="+mn-lt"/>
              </a:rPr>
              <a:t>Install NGINX</a:t>
            </a:r>
          </a:p>
          <a:p>
            <a:pPr marL="228600" indent="-228600">
              <a:buAutoNum type="arabicPeriod"/>
            </a:pPr>
            <a:r>
              <a:rPr lang="en-IT" sz="1100" dirty="0">
                <a:latin typeface="+mn-lt"/>
              </a:rPr>
              <a:t>Sync Site Content</a:t>
            </a:r>
          </a:p>
          <a:p>
            <a:pPr marL="228600" indent="-228600">
              <a:buAutoNum type="arabicPeriod"/>
            </a:pPr>
            <a:endParaRPr lang="en-IT" sz="1100" dirty="0">
              <a:latin typeface="+mn-lt"/>
            </a:endParaRPr>
          </a:p>
          <a:p>
            <a:r>
              <a:rPr lang="en-IT" sz="1100" dirty="0">
                <a:latin typeface="+mn-lt"/>
              </a:rPr>
              <a:t>We will create a custom task named </a:t>
            </a:r>
            <a:r>
              <a:rPr lang="en-IT" sz="1100" dirty="0">
                <a:latin typeface="Courier New" panose="02070309020205020404" pitchFamily="49" charset="0"/>
                <a:cs typeface="Courier New" panose="02070309020205020404" pitchFamily="49" charset="0"/>
              </a:rPr>
              <a:t>Install NGINX with Ansible</a:t>
            </a:r>
            <a:r>
              <a:rPr lang="en-IT" sz="1100" dirty="0">
                <a:latin typeface="+mn-lt"/>
              </a:rPr>
              <a:t> with two Ansible Playbook executors to invoke those two runs.</a:t>
            </a:r>
          </a:p>
          <a:p>
            <a:r>
              <a:rPr lang="en-IT" sz="1100" dirty="0">
                <a:latin typeface="+mn-lt"/>
              </a:rPr>
              <a:t>As the Ansible playbook executor requires password-less SSH access to the endpoints, in the complete workflow we will also create an additional task with the </a:t>
            </a:r>
            <a:r>
              <a:rPr lang="en-IT" sz="1100" b="1" dirty="0">
                <a:latin typeface="+mn-lt"/>
              </a:rPr>
              <a:t>SSH Executor</a:t>
            </a:r>
            <a:r>
              <a:rPr lang="en-IT" sz="1100" dirty="0">
                <a:latin typeface="+mn-lt"/>
              </a:rPr>
              <a:t> to copy the ssh public key of the Ansible controller to the target host.</a:t>
            </a:r>
          </a:p>
          <a:p>
            <a:endParaRPr lang="en-IT" sz="1100" b="1" dirty="0">
              <a:latin typeface="+mn-lt"/>
            </a:endParaRPr>
          </a:p>
          <a:p>
            <a:endParaRPr lang="en-IT" sz="1100" b="1" dirty="0">
              <a:latin typeface="+mn-lt"/>
            </a:endParaRPr>
          </a:p>
          <a:p>
            <a:r>
              <a:rPr lang="en-IT" sz="1100" b="1" dirty="0">
                <a:latin typeface="+mn-lt"/>
              </a:rPr>
              <a:t>The Playbooks used can be found here: </a:t>
            </a:r>
            <a:r>
              <a:rPr lang="en-IT" sz="1100" b="1" dirty="0">
                <a:highlight>
                  <a:srgbClr val="FFFF00"/>
                </a:highlight>
                <a:latin typeface="+mn-lt"/>
              </a:rPr>
              <a:t>&lt;PLACEHOLDER&gt;</a:t>
            </a:r>
          </a:p>
        </p:txBody>
      </p:sp>
    </p:spTree>
    <p:extLst>
      <p:ext uri="{BB962C8B-B14F-4D97-AF65-F5344CB8AC3E}">
        <p14:creationId xmlns:p14="http://schemas.microsoft.com/office/powerpoint/2010/main" val="10809216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an Ansible Custom Task - 1/7</a:t>
            </a:r>
            <a:br>
              <a:rPr lang="en-IT" dirty="0"/>
            </a:br>
            <a:r>
              <a:rPr lang="en-IT" sz="1800" dirty="0"/>
              <a:t>Sample Scenario: Deploy NGINX Webserver</a:t>
            </a:r>
          </a:p>
        </p:txBody>
      </p:sp>
      <p:sp>
        <p:nvSpPr>
          <p:cNvPr id="4" name="TextBox 3">
            <a:extLst>
              <a:ext uri="{FF2B5EF4-FFF2-40B4-BE49-F238E27FC236}">
                <a16:creationId xmlns:a16="http://schemas.microsoft.com/office/drawing/2014/main" id="{6B41EAB9-CF3D-EB41-854E-330C19A05D05}"/>
              </a:ext>
            </a:extLst>
          </p:cNvPr>
          <p:cNvSpPr txBox="1"/>
          <p:nvPr/>
        </p:nvSpPr>
        <p:spPr>
          <a:xfrm>
            <a:off x="437766" y="3613488"/>
            <a:ext cx="3624543" cy="938719"/>
          </a:xfrm>
          <a:prstGeom prst="rect">
            <a:avLst/>
          </a:prstGeom>
          <a:noFill/>
        </p:spPr>
        <p:txBody>
          <a:bodyPr wrap="square" rtlCol="0">
            <a:spAutoFit/>
          </a:bodyPr>
          <a:lstStyle/>
          <a:p>
            <a:r>
              <a:rPr lang="en-IT" sz="1100" dirty="0">
                <a:latin typeface="+mn-lt"/>
              </a:rPr>
              <a:t>Drag the </a:t>
            </a:r>
            <a:r>
              <a:rPr lang="en-IT" sz="1100" b="1" dirty="0">
                <a:latin typeface="+mn-lt"/>
              </a:rPr>
              <a:t>Invoke Ansible Playbook </a:t>
            </a:r>
            <a:r>
              <a:rPr lang="en-IT" sz="1100" dirty="0">
                <a:latin typeface="+mn-lt"/>
              </a:rPr>
              <a:t>executor in the designer.</a:t>
            </a:r>
          </a:p>
          <a:p>
            <a:endParaRPr lang="en-IT" sz="1100" i="1" dirty="0">
              <a:latin typeface="+mn-lt"/>
            </a:endParaRPr>
          </a:p>
          <a:p>
            <a:r>
              <a:rPr lang="en-IT" sz="1100" i="1" dirty="0">
                <a:latin typeface="+mn-lt"/>
              </a:rPr>
              <a:t>Note: you can’t use more than one executor type in a single custom task. However, you can use multiple executors of the same type.</a:t>
            </a:r>
          </a:p>
        </p:txBody>
      </p:sp>
      <p:sp>
        <p:nvSpPr>
          <p:cNvPr id="6" name="TextBox 5">
            <a:extLst>
              <a:ext uri="{FF2B5EF4-FFF2-40B4-BE49-F238E27FC236}">
                <a16:creationId xmlns:a16="http://schemas.microsoft.com/office/drawing/2014/main" id="{11D3334A-62CB-0249-97DE-240A5C30B14B}"/>
              </a:ext>
            </a:extLst>
          </p:cNvPr>
          <p:cNvSpPr txBox="1"/>
          <p:nvPr/>
        </p:nvSpPr>
        <p:spPr>
          <a:xfrm>
            <a:off x="4225699" y="3613488"/>
            <a:ext cx="3071074" cy="261610"/>
          </a:xfrm>
          <a:prstGeom prst="rect">
            <a:avLst/>
          </a:prstGeom>
          <a:noFill/>
        </p:spPr>
        <p:txBody>
          <a:bodyPr wrap="square" rtlCol="0">
            <a:spAutoFit/>
          </a:bodyPr>
          <a:lstStyle/>
          <a:p>
            <a:r>
              <a:rPr lang="en-IT" sz="1100" dirty="0">
                <a:latin typeface="+mn-lt"/>
              </a:rPr>
              <a:t>Assign a name and a description to both executors</a:t>
            </a:r>
            <a:endParaRPr lang="en-IT" sz="1100" i="1" dirty="0">
              <a:latin typeface="+mn-lt"/>
            </a:endParaRPr>
          </a:p>
        </p:txBody>
      </p:sp>
      <p:pic>
        <p:nvPicPr>
          <p:cNvPr id="3" name="Picture 2">
            <a:extLst>
              <a:ext uri="{FF2B5EF4-FFF2-40B4-BE49-F238E27FC236}">
                <a16:creationId xmlns:a16="http://schemas.microsoft.com/office/drawing/2014/main" id="{7731A5ED-C3EB-1743-AB1E-0BDFC051E7C6}"/>
              </a:ext>
            </a:extLst>
          </p:cNvPr>
          <p:cNvPicPr>
            <a:picLocks noChangeAspect="1"/>
          </p:cNvPicPr>
          <p:nvPr/>
        </p:nvPicPr>
        <p:blipFill>
          <a:blip r:embed="rId3"/>
          <a:stretch>
            <a:fillRect/>
          </a:stretch>
        </p:blipFill>
        <p:spPr>
          <a:xfrm>
            <a:off x="546824" y="1293415"/>
            <a:ext cx="3515484" cy="2167140"/>
          </a:xfrm>
          <a:prstGeom prst="rect">
            <a:avLst/>
          </a:prstGeom>
        </p:spPr>
      </p:pic>
      <p:pic>
        <p:nvPicPr>
          <p:cNvPr id="8" name="Picture 7">
            <a:extLst>
              <a:ext uri="{FF2B5EF4-FFF2-40B4-BE49-F238E27FC236}">
                <a16:creationId xmlns:a16="http://schemas.microsoft.com/office/drawing/2014/main" id="{1B7F57D8-E405-4B43-8B2A-CBCC08BA8544}"/>
              </a:ext>
            </a:extLst>
          </p:cNvPr>
          <p:cNvPicPr>
            <a:picLocks noChangeAspect="1"/>
          </p:cNvPicPr>
          <p:nvPr/>
        </p:nvPicPr>
        <p:blipFill>
          <a:blip r:embed="rId4"/>
          <a:stretch>
            <a:fillRect/>
          </a:stretch>
        </p:blipFill>
        <p:spPr>
          <a:xfrm>
            <a:off x="4225699" y="1294547"/>
            <a:ext cx="4204602" cy="2166007"/>
          </a:xfrm>
          <a:prstGeom prst="rect">
            <a:avLst/>
          </a:prstGeom>
        </p:spPr>
      </p:pic>
    </p:spTree>
    <p:extLst>
      <p:ext uri="{BB962C8B-B14F-4D97-AF65-F5344CB8AC3E}">
        <p14:creationId xmlns:p14="http://schemas.microsoft.com/office/powerpoint/2010/main" val="12070332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an Ansible Custom Task - 2/7</a:t>
            </a:r>
            <a:br>
              <a:rPr lang="en-IT" dirty="0"/>
            </a:br>
            <a:r>
              <a:rPr lang="en-IT" sz="1800" dirty="0"/>
              <a:t>Sample Scenario: Deploy NGINX Webserver. Custom Task Properties, General</a:t>
            </a:r>
          </a:p>
        </p:txBody>
      </p:sp>
      <p:sp>
        <p:nvSpPr>
          <p:cNvPr id="10" name="TextBox 9">
            <a:extLst>
              <a:ext uri="{FF2B5EF4-FFF2-40B4-BE49-F238E27FC236}">
                <a16:creationId xmlns:a16="http://schemas.microsoft.com/office/drawing/2014/main" id="{7DC7A508-FAFE-C24A-A2CB-8E6C278473C6}"/>
              </a:ext>
            </a:extLst>
          </p:cNvPr>
          <p:cNvSpPr txBox="1"/>
          <p:nvPr/>
        </p:nvSpPr>
        <p:spPr>
          <a:xfrm>
            <a:off x="4754219" y="1884554"/>
            <a:ext cx="3071074" cy="1223412"/>
          </a:xfrm>
          <a:prstGeom prst="rect">
            <a:avLst/>
          </a:prstGeom>
          <a:noFill/>
          <a:ln>
            <a:noFill/>
          </a:ln>
        </p:spPr>
        <p:txBody>
          <a:bodyPr wrap="square" rtlCol="0">
            <a:spAutoFit/>
          </a:bodyPr>
          <a:lstStyle/>
          <a:p>
            <a:r>
              <a:rPr lang="en-GB" sz="1050" dirty="0">
                <a:latin typeface="+mn-lt"/>
                <a:cs typeface="Courier New" panose="02070309020205020404" pitchFamily="49" charset="0"/>
              </a:rPr>
              <a:t>Click on </a:t>
            </a:r>
            <a:r>
              <a:rPr lang="en-GB" sz="1050" b="1" dirty="0">
                <a:latin typeface="+mn-lt"/>
                <a:cs typeface="Courier New" panose="02070309020205020404" pitchFamily="49" charset="0"/>
              </a:rPr>
              <a:t>Properties</a:t>
            </a:r>
            <a:r>
              <a:rPr lang="en-GB" sz="1050" dirty="0">
                <a:latin typeface="+mn-lt"/>
                <a:cs typeface="Courier New" panose="02070309020205020404" pitchFamily="49" charset="0"/>
              </a:rPr>
              <a:t> to access the custom task properties.</a:t>
            </a:r>
          </a:p>
          <a:p>
            <a:r>
              <a:rPr lang="en-GB" sz="1050" dirty="0">
                <a:latin typeface="+mn-lt"/>
                <a:cs typeface="Courier New" panose="02070309020205020404" pitchFamily="49" charset="0"/>
              </a:rPr>
              <a:t>Under the </a:t>
            </a:r>
            <a:r>
              <a:rPr lang="en-GB" sz="1050" b="1" dirty="0">
                <a:latin typeface="+mn-lt"/>
                <a:cs typeface="Courier New" panose="02070309020205020404" pitchFamily="49" charset="0"/>
              </a:rPr>
              <a:t>General </a:t>
            </a:r>
            <a:r>
              <a:rPr lang="en-GB" sz="1050" dirty="0">
                <a:latin typeface="+mn-lt"/>
                <a:cs typeface="Courier New" panose="02070309020205020404" pitchFamily="49" charset="0"/>
              </a:rPr>
              <a:t>tab, select an </a:t>
            </a:r>
            <a:r>
              <a:rPr lang="en-GB" sz="1050" b="1" dirty="0">
                <a:latin typeface="+mn-lt"/>
                <a:cs typeface="Courier New" panose="02070309020205020404" pitchFamily="49" charset="0"/>
              </a:rPr>
              <a:t>Organization</a:t>
            </a:r>
            <a:r>
              <a:rPr lang="en-GB" sz="1050" dirty="0">
                <a:latin typeface="+mn-lt"/>
                <a:cs typeface="Courier New" panose="02070309020205020404" pitchFamily="49" charset="0"/>
              </a:rPr>
              <a:t> and specify a </a:t>
            </a:r>
            <a:r>
              <a:rPr lang="en-GB" sz="1050" b="1" dirty="0">
                <a:latin typeface="+mn-lt"/>
                <a:cs typeface="Courier New" panose="02070309020205020404" pitchFamily="49" charset="0"/>
              </a:rPr>
              <a:t>Display Name.</a:t>
            </a:r>
          </a:p>
          <a:p>
            <a:endParaRPr lang="en-GB" sz="1050" b="1" dirty="0">
              <a:latin typeface="+mn-lt"/>
              <a:cs typeface="Courier New" panose="02070309020205020404" pitchFamily="49" charset="0"/>
            </a:endParaRPr>
          </a:p>
          <a:p>
            <a:r>
              <a:rPr lang="en-GB" sz="1050" dirty="0">
                <a:latin typeface="+mn-lt"/>
                <a:cs typeface="Courier New" panose="02070309020205020404" pitchFamily="49" charset="0"/>
              </a:rPr>
              <a:t>Optionally, set a category for this custom task using the </a:t>
            </a:r>
            <a:r>
              <a:rPr lang="en-GB" sz="1050" b="1" dirty="0">
                <a:latin typeface="+mn-lt"/>
                <a:cs typeface="Courier New" panose="02070309020205020404" pitchFamily="49" charset="0"/>
              </a:rPr>
              <a:t>Tag   </a:t>
            </a:r>
            <a:r>
              <a:rPr lang="en-GB" sz="1050" dirty="0" err="1">
                <a:latin typeface="Courier New" panose="02070309020205020404" pitchFamily="49" charset="0"/>
                <a:cs typeface="Courier New" panose="02070309020205020404" pitchFamily="49" charset="0"/>
              </a:rPr>
              <a:t>category:Ansible</a:t>
            </a:r>
            <a:endParaRPr lang="en-GB" sz="900"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05B70A3D-35F3-AF40-9AD1-7939402D9EB1}"/>
              </a:ext>
            </a:extLst>
          </p:cNvPr>
          <p:cNvPicPr>
            <a:picLocks noChangeAspect="1"/>
          </p:cNvPicPr>
          <p:nvPr/>
        </p:nvPicPr>
        <p:blipFill>
          <a:blip r:embed="rId3"/>
          <a:stretch>
            <a:fillRect/>
          </a:stretch>
        </p:blipFill>
        <p:spPr>
          <a:xfrm>
            <a:off x="582451" y="1127573"/>
            <a:ext cx="3807332" cy="3494214"/>
          </a:xfrm>
          <a:prstGeom prst="rect">
            <a:avLst/>
          </a:prstGeom>
        </p:spPr>
      </p:pic>
    </p:spTree>
    <p:extLst>
      <p:ext uri="{BB962C8B-B14F-4D97-AF65-F5344CB8AC3E}">
        <p14:creationId xmlns:p14="http://schemas.microsoft.com/office/powerpoint/2010/main" val="7945154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an Ansible Custom Task - 3/7</a:t>
            </a:r>
            <a:br>
              <a:rPr lang="en-IT" dirty="0"/>
            </a:br>
            <a:r>
              <a:rPr lang="en-IT" sz="1800" dirty="0"/>
              <a:t>Sample Scenario: Deploy NGINX Webserver. Custom Task Properties, Inputs</a:t>
            </a:r>
          </a:p>
        </p:txBody>
      </p:sp>
      <p:sp>
        <p:nvSpPr>
          <p:cNvPr id="10" name="TextBox 9">
            <a:extLst>
              <a:ext uri="{FF2B5EF4-FFF2-40B4-BE49-F238E27FC236}">
                <a16:creationId xmlns:a16="http://schemas.microsoft.com/office/drawing/2014/main" id="{7DC7A508-FAFE-C24A-A2CB-8E6C278473C6}"/>
              </a:ext>
            </a:extLst>
          </p:cNvPr>
          <p:cNvSpPr txBox="1"/>
          <p:nvPr/>
        </p:nvSpPr>
        <p:spPr>
          <a:xfrm>
            <a:off x="4353218" y="1326560"/>
            <a:ext cx="3071074" cy="1777410"/>
          </a:xfrm>
          <a:prstGeom prst="rect">
            <a:avLst/>
          </a:prstGeom>
          <a:noFill/>
          <a:ln>
            <a:noFill/>
          </a:ln>
        </p:spPr>
        <p:txBody>
          <a:bodyPr wrap="square" rtlCol="0">
            <a:spAutoFit/>
          </a:bodyPr>
          <a:lstStyle/>
          <a:p>
            <a:r>
              <a:rPr lang="en-GB" sz="1050" dirty="0">
                <a:latin typeface="+mn-lt"/>
                <a:cs typeface="Courier New" panose="02070309020205020404" pitchFamily="49" charset="0"/>
              </a:rPr>
              <a:t>Click on </a:t>
            </a:r>
            <a:r>
              <a:rPr lang="en-GB" sz="1050" b="1" dirty="0">
                <a:latin typeface="+mn-lt"/>
                <a:cs typeface="Courier New" panose="02070309020205020404" pitchFamily="49" charset="0"/>
              </a:rPr>
              <a:t>Create Task Input</a:t>
            </a:r>
            <a:r>
              <a:rPr lang="en-GB" sz="1050" dirty="0">
                <a:latin typeface="+mn-lt"/>
                <a:cs typeface="Courier New" panose="02070309020205020404" pitchFamily="49" charset="0"/>
              </a:rPr>
              <a:t> to create inputs as we want to pass their values in the </a:t>
            </a:r>
            <a:r>
              <a:rPr lang="en-GB" sz="1050" b="1" dirty="0">
                <a:latin typeface="+mn-lt"/>
                <a:cs typeface="Courier New" panose="02070309020205020404" pitchFamily="49" charset="0"/>
              </a:rPr>
              <a:t>Command Line Arguments </a:t>
            </a:r>
            <a:r>
              <a:rPr lang="en-GB" sz="1050" dirty="0">
                <a:latin typeface="+mn-lt"/>
                <a:cs typeface="Courier New" panose="02070309020205020404" pitchFamily="49" charset="0"/>
              </a:rPr>
              <a:t>inputs of the</a:t>
            </a:r>
            <a:r>
              <a:rPr lang="en-GB" sz="1050" b="1" dirty="0">
                <a:latin typeface="+mn-lt"/>
                <a:cs typeface="Courier New" panose="02070309020205020404" pitchFamily="49" charset="0"/>
              </a:rPr>
              <a:t> </a:t>
            </a:r>
            <a:r>
              <a:rPr lang="en-GB" sz="1050" dirty="0">
                <a:latin typeface="+mn-lt"/>
                <a:cs typeface="Courier New" panose="02070309020205020404" pitchFamily="49" charset="0"/>
              </a:rPr>
              <a:t>executors.</a:t>
            </a:r>
          </a:p>
          <a:p>
            <a:endParaRPr lang="en-GB" sz="1050" dirty="0">
              <a:latin typeface="+mn-lt"/>
              <a:cs typeface="Courier New" panose="02070309020205020404" pitchFamily="49" charset="0"/>
            </a:endParaRPr>
          </a:p>
          <a:p>
            <a:r>
              <a:rPr lang="en-GB" sz="1050" dirty="0">
                <a:latin typeface="+mn-lt"/>
                <a:cs typeface="Courier New" panose="02070309020205020404" pitchFamily="49" charset="0"/>
              </a:rPr>
              <a:t>The following table recaps the input required, their names and types</a:t>
            </a:r>
          </a:p>
          <a:p>
            <a:endParaRPr lang="en-GB" sz="1050" dirty="0">
              <a:latin typeface="+mn-lt"/>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Note: these are specific to this example, if you want users to pass the ansible variables you will need to create inputs based on your implementation </a:t>
            </a:r>
          </a:p>
        </p:txBody>
      </p:sp>
      <p:graphicFrame>
        <p:nvGraphicFramePr>
          <p:cNvPr id="4" name="Table 4">
            <a:extLst>
              <a:ext uri="{FF2B5EF4-FFF2-40B4-BE49-F238E27FC236}">
                <a16:creationId xmlns:a16="http://schemas.microsoft.com/office/drawing/2014/main" id="{3658DBBE-94D9-0349-AE3F-EF2CF8F191F5}"/>
              </a:ext>
            </a:extLst>
          </p:cNvPr>
          <p:cNvGraphicFramePr>
            <a:graphicFrameLocks noGrp="1"/>
          </p:cNvGraphicFramePr>
          <p:nvPr/>
        </p:nvGraphicFramePr>
        <p:xfrm>
          <a:off x="488294" y="3327826"/>
          <a:ext cx="6085019" cy="1296164"/>
        </p:xfrm>
        <a:graphic>
          <a:graphicData uri="http://schemas.openxmlformats.org/drawingml/2006/table">
            <a:tbl>
              <a:tblPr firstRow="1" bandRow="1">
                <a:tableStyleId>{5C22544A-7EE6-4342-B048-85BDC9FD1C3A}</a:tableStyleId>
              </a:tblPr>
              <a:tblGrid>
                <a:gridCol w="2748570">
                  <a:extLst>
                    <a:ext uri="{9D8B030D-6E8A-4147-A177-3AD203B41FA5}">
                      <a16:colId xmlns:a16="http://schemas.microsoft.com/office/drawing/2014/main" val="3229935241"/>
                    </a:ext>
                  </a:extLst>
                </a:gridCol>
                <a:gridCol w="1304449">
                  <a:extLst>
                    <a:ext uri="{9D8B030D-6E8A-4147-A177-3AD203B41FA5}">
                      <a16:colId xmlns:a16="http://schemas.microsoft.com/office/drawing/2014/main" val="547174870"/>
                    </a:ext>
                  </a:extLst>
                </a:gridCol>
                <a:gridCol w="2032000">
                  <a:extLst>
                    <a:ext uri="{9D8B030D-6E8A-4147-A177-3AD203B41FA5}">
                      <a16:colId xmlns:a16="http://schemas.microsoft.com/office/drawing/2014/main" val="667593697"/>
                    </a:ext>
                  </a:extLst>
                </a:gridCol>
              </a:tblGrid>
              <a:tr h="185171">
                <a:tc>
                  <a:txBody>
                    <a:bodyPr/>
                    <a:lstStyle/>
                    <a:p>
                      <a:r>
                        <a:rPr lang="en-IT" sz="1050" dirty="0"/>
                        <a:t>Display Name</a:t>
                      </a:r>
                    </a:p>
                  </a:txBody>
                  <a:tcPr/>
                </a:tc>
                <a:tc>
                  <a:txBody>
                    <a:bodyPr/>
                    <a:lstStyle/>
                    <a:p>
                      <a:r>
                        <a:rPr lang="en-IT" sz="1050" dirty="0"/>
                        <a:t>Reference Name</a:t>
                      </a:r>
                    </a:p>
                  </a:txBody>
                  <a:tcPr/>
                </a:tc>
                <a:tc>
                  <a:txBody>
                    <a:bodyPr/>
                    <a:lstStyle/>
                    <a:p>
                      <a:r>
                        <a:rPr lang="en-IT" sz="1050" dirty="0"/>
                        <a:t>Type</a:t>
                      </a:r>
                    </a:p>
                  </a:txBody>
                  <a:tcPr/>
                </a:tc>
                <a:extLst>
                  <a:ext uri="{0D108BD9-81ED-4DB2-BD59-A6C34878D82A}">
                    <a16:rowId xmlns:a16="http://schemas.microsoft.com/office/drawing/2014/main" val="496868832"/>
                  </a:ext>
                </a:extLst>
              </a:tr>
              <a:tr h="261176">
                <a:tc>
                  <a:txBody>
                    <a:bodyPr/>
                    <a:lstStyle/>
                    <a:p>
                      <a:r>
                        <a:rPr lang="en-IT" sz="1050" dirty="0"/>
                        <a:t>Server Domain Name</a:t>
                      </a:r>
                    </a:p>
                  </a:txBody>
                  <a:tcPr/>
                </a:tc>
                <a:tc>
                  <a:txBody>
                    <a:bodyPr/>
                    <a:lstStyle/>
                    <a:p>
                      <a:r>
                        <a:rPr lang="en-IT" sz="1050" dirty="0"/>
                        <a:t>domain</a:t>
                      </a:r>
                    </a:p>
                  </a:txBody>
                  <a:tcPr/>
                </a:tc>
                <a:tc>
                  <a:txBody>
                    <a:bodyPr/>
                    <a:lstStyle/>
                    <a:p>
                      <a:r>
                        <a:rPr lang="en-IT" sz="1050" dirty="0"/>
                        <a:t>string</a:t>
                      </a:r>
                    </a:p>
                  </a:txBody>
                  <a:tcPr/>
                </a:tc>
                <a:extLst>
                  <a:ext uri="{0D108BD9-81ED-4DB2-BD59-A6C34878D82A}">
                    <a16:rowId xmlns:a16="http://schemas.microsoft.com/office/drawing/2014/main" val="4024871865"/>
                  </a:ext>
                </a:extLst>
              </a:tr>
              <a:tr h="261176">
                <a:tc>
                  <a:txBody>
                    <a:bodyPr/>
                    <a:lstStyle/>
                    <a:p>
                      <a:r>
                        <a:rPr lang="en-IT" sz="1050" dirty="0"/>
                        <a:t>Target Endpoint Ansible User</a:t>
                      </a:r>
                    </a:p>
                  </a:txBody>
                  <a:tcPr/>
                </a:tc>
                <a:tc>
                  <a:txBody>
                    <a:bodyPr/>
                    <a:lstStyle/>
                    <a:p>
                      <a:r>
                        <a:rPr lang="en-IT" sz="1050" dirty="0"/>
                        <a:t>ansuser</a:t>
                      </a:r>
                    </a:p>
                  </a:txBody>
                  <a:tcPr/>
                </a:tc>
                <a:tc>
                  <a:txBody>
                    <a:bodyPr/>
                    <a:lstStyle/>
                    <a:p>
                      <a:r>
                        <a:rPr lang="en-IT" sz="1050" dirty="0"/>
                        <a:t>string</a:t>
                      </a:r>
                    </a:p>
                  </a:txBody>
                  <a:tcPr/>
                </a:tc>
                <a:extLst>
                  <a:ext uri="{0D108BD9-81ED-4DB2-BD59-A6C34878D82A}">
                    <a16:rowId xmlns:a16="http://schemas.microsoft.com/office/drawing/2014/main" val="2363129462"/>
                  </a:ext>
                </a:extLst>
              </a:tr>
              <a:tr h="261176">
                <a:tc>
                  <a:txBody>
                    <a:bodyPr/>
                    <a:lstStyle/>
                    <a:p>
                      <a:r>
                        <a:rPr lang="en-IT" sz="1050" dirty="0"/>
                        <a:t>SSH Private Key File</a:t>
                      </a:r>
                    </a:p>
                  </a:txBody>
                  <a:tcPr/>
                </a:tc>
                <a:tc>
                  <a:txBody>
                    <a:bodyPr/>
                    <a:lstStyle/>
                    <a:p>
                      <a:r>
                        <a:rPr lang="en-GB" sz="1050" dirty="0" err="1"/>
                        <a:t>sshprivkey</a:t>
                      </a:r>
                      <a:endParaRPr lang="en-IT" sz="1050" dirty="0"/>
                    </a:p>
                  </a:txBody>
                  <a:tcPr/>
                </a:tc>
                <a:tc>
                  <a:txBody>
                    <a:bodyPr/>
                    <a:lstStyle/>
                    <a:p>
                      <a:r>
                        <a:rPr lang="en-IT" sz="1050" dirty="0"/>
                        <a:t>string</a:t>
                      </a:r>
                    </a:p>
                  </a:txBody>
                  <a:tcPr/>
                </a:tc>
                <a:extLst>
                  <a:ext uri="{0D108BD9-81ED-4DB2-BD59-A6C34878D82A}">
                    <a16:rowId xmlns:a16="http://schemas.microsoft.com/office/drawing/2014/main" val="78127105"/>
                  </a:ext>
                </a:extLst>
              </a:tr>
              <a:tr h="261176">
                <a:tc>
                  <a:txBody>
                    <a:bodyPr/>
                    <a:lstStyle/>
                    <a:p>
                      <a:r>
                        <a:rPr lang="en-IT" sz="1050" dirty="0"/>
                        <a:t>Target Endpoint Ansible SUDO Password</a:t>
                      </a:r>
                    </a:p>
                  </a:txBody>
                  <a:tcPr/>
                </a:tc>
                <a:tc>
                  <a:txBody>
                    <a:bodyPr/>
                    <a:lstStyle/>
                    <a:p>
                      <a:r>
                        <a:rPr lang="en-GB" sz="1050" dirty="0" err="1"/>
                        <a:t>anssudopwd</a:t>
                      </a:r>
                      <a:endParaRPr lang="en-IT" sz="1050" dirty="0"/>
                    </a:p>
                  </a:txBody>
                  <a:tcPr/>
                </a:tc>
                <a:tc>
                  <a:txBody>
                    <a:bodyPr/>
                    <a:lstStyle/>
                    <a:p>
                      <a:r>
                        <a:rPr lang="en-IT" sz="1050" dirty="0"/>
                        <a:t>string</a:t>
                      </a:r>
                    </a:p>
                  </a:txBody>
                  <a:tcPr/>
                </a:tc>
                <a:extLst>
                  <a:ext uri="{0D108BD9-81ED-4DB2-BD59-A6C34878D82A}">
                    <a16:rowId xmlns:a16="http://schemas.microsoft.com/office/drawing/2014/main" val="1055791924"/>
                  </a:ext>
                </a:extLst>
              </a:tr>
            </a:tbl>
          </a:graphicData>
        </a:graphic>
      </p:graphicFrame>
      <p:pic>
        <p:nvPicPr>
          <p:cNvPr id="5" name="Picture 4">
            <a:extLst>
              <a:ext uri="{FF2B5EF4-FFF2-40B4-BE49-F238E27FC236}">
                <a16:creationId xmlns:a16="http://schemas.microsoft.com/office/drawing/2014/main" id="{B7B1B8A2-28E4-3D45-833F-7BCCA967091B}"/>
              </a:ext>
            </a:extLst>
          </p:cNvPr>
          <p:cNvPicPr>
            <a:picLocks noChangeAspect="1"/>
          </p:cNvPicPr>
          <p:nvPr/>
        </p:nvPicPr>
        <p:blipFill>
          <a:blip r:embed="rId3"/>
          <a:stretch>
            <a:fillRect/>
          </a:stretch>
        </p:blipFill>
        <p:spPr>
          <a:xfrm>
            <a:off x="387077" y="1282631"/>
            <a:ext cx="3900173" cy="1777410"/>
          </a:xfrm>
          <a:prstGeom prst="rect">
            <a:avLst/>
          </a:prstGeom>
        </p:spPr>
      </p:pic>
    </p:spTree>
    <p:extLst>
      <p:ext uri="{BB962C8B-B14F-4D97-AF65-F5344CB8AC3E}">
        <p14:creationId xmlns:p14="http://schemas.microsoft.com/office/powerpoint/2010/main" val="108396024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A3D29D-D108-3F4D-A431-1416940302E4}"/>
              </a:ext>
            </a:extLst>
          </p:cNvPr>
          <p:cNvPicPr>
            <a:picLocks noChangeAspect="1"/>
          </p:cNvPicPr>
          <p:nvPr/>
        </p:nvPicPr>
        <p:blipFill>
          <a:blip r:embed="rId3"/>
          <a:stretch>
            <a:fillRect/>
          </a:stretch>
        </p:blipFill>
        <p:spPr>
          <a:xfrm>
            <a:off x="521713" y="1172057"/>
            <a:ext cx="4128829" cy="2289200"/>
          </a:xfrm>
          <a:prstGeom prst="rect">
            <a:avLst/>
          </a:prstGeom>
        </p:spPr>
      </p:pic>
      <p:pic>
        <p:nvPicPr>
          <p:cNvPr id="26" name="Picture 25">
            <a:extLst>
              <a:ext uri="{FF2B5EF4-FFF2-40B4-BE49-F238E27FC236}">
                <a16:creationId xmlns:a16="http://schemas.microsoft.com/office/drawing/2014/main" id="{97441A0A-2AAD-D645-9841-852917E9C7AF}"/>
              </a:ext>
            </a:extLst>
          </p:cNvPr>
          <p:cNvPicPr>
            <a:picLocks noChangeAspect="1"/>
          </p:cNvPicPr>
          <p:nvPr/>
        </p:nvPicPr>
        <p:blipFill>
          <a:blip r:embed="rId4"/>
          <a:stretch>
            <a:fillRect/>
          </a:stretch>
        </p:blipFill>
        <p:spPr>
          <a:xfrm>
            <a:off x="3332866" y="2714049"/>
            <a:ext cx="2705338" cy="1937607"/>
          </a:xfrm>
          <a:prstGeom prst="rect">
            <a:avLst/>
          </a:prstGeom>
        </p:spPr>
      </p:pic>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an Ansible Custom Task - 4/7</a:t>
            </a:r>
            <a:br>
              <a:rPr lang="en-IT" dirty="0"/>
            </a:br>
            <a:r>
              <a:rPr lang="en-IT" sz="1800" dirty="0"/>
              <a:t>Sample Scenario: Deploy NGINX Webserver. Executor: Install NGINX</a:t>
            </a:r>
          </a:p>
        </p:txBody>
      </p:sp>
      <p:cxnSp>
        <p:nvCxnSpPr>
          <p:cNvPr id="9" name="Straight Arrow Connector 8">
            <a:extLst>
              <a:ext uri="{FF2B5EF4-FFF2-40B4-BE49-F238E27FC236}">
                <a16:creationId xmlns:a16="http://schemas.microsoft.com/office/drawing/2014/main" id="{B3E23E2A-CF1B-0E48-88D3-F85578B26832}"/>
              </a:ext>
            </a:extLst>
          </p:cNvPr>
          <p:cNvCxnSpPr>
            <a:cxnSpLocks/>
            <a:stCxn id="10" idx="1"/>
          </p:cNvCxnSpPr>
          <p:nvPr/>
        </p:nvCxnSpPr>
        <p:spPr>
          <a:xfrm flipH="1">
            <a:off x="4650542" y="1384657"/>
            <a:ext cx="980187" cy="59868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DC7A508-FAFE-C24A-A2CB-8E6C278473C6}"/>
              </a:ext>
            </a:extLst>
          </p:cNvPr>
          <p:cNvSpPr txBox="1"/>
          <p:nvPr/>
        </p:nvSpPr>
        <p:spPr>
          <a:xfrm>
            <a:off x="5630729" y="1153824"/>
            <a:ext cx="3071074" cy="461665"/>
          </a:xfrm>
          <a:prstGeom prst="rect">
            <a:avLst/>
          </a:prstGeom>
          <a:noFill/>
          <a:ln>
            <a:solidFill>
              <a:schemeClr val="accent6"/>
            </a:solidFill>
          </a:ln>
        </p:spPr>
        <p:txBody>
          <a:bodyPr wrap="square" rtlCol="0">
            <a:spAutoFit/>
          </a:bodyPr>
          <a:lstStyle/>
          <a:p>
            <a:r>
              <a:rPr lang="en-GB" sz="800" dirty="0">
                <a:latin typeface="+mn-lt"/>
                <a:cs typeface="Courier New" panose="02070309020205020404" pitchFamily="49" charset="0"/>
              </a:rPr>
              <a:t>Static Mapping of the playbook path in the claimed Ansible control node:</a:t>
            </a:r>
          </a:p>
          <a:p>
            <a:r>
              <a:rPr lang="en-GB" sz="800" dirty="0">
                <a:latin typeface="Courier New" panose="02070309020205020404" pitchFamily="49" charset="0"/>
                <a:cs typeface="Courier New" panose="02070309020205020404" pitchFamily="49" charset="0"/>
              </a:rPr>
              <a:t>/home/admin/ansible/</a:t>
            </a:r>
            <a:r>
              <a:rPr lang="en-GB" sz="800" dirty="0" err="1">
                <a:latin typeface="Courier New" panose="02070309020205020404" pitchFamily="49" charset="0"/>
                <a:cs typeface="Courier New" panose="02070309020205020404" pitchFamily="49" charset="0"/>
              </a:rPr>
              <a:t>nginx</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nginx.yml</a:t>
            </a:r>
            <a:endParaRPr lang="en-GB" sz="5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B34B4DF0-1A29-2C41-B76F-8313A160926C}"/>
              </a:ext>
            </a:extLst>
          </p:cNvPr>
          <p:cNvSpPr txBox="1"/>
          <p:nvPr/>
        </p:nvSpPr>
        <p:spPr>
          <a:xfrm>
            <a:off x="5630729" y="1665910"/>
            <a:ext cx="3071074" cy="707886"/>
          </a:xfrm>
          <a:prstGeom prst="rect">
            <a:avLst/>
          </a:prstGeom>
          <a:noFill/>
          <a:ln>
            <a:solidFill>
              <a:schemeClr val="accent6"/>
            </a:solidFill>
          </a:ln>
        </p:spPr>
        <p:txBody>
          <a:bodyPr wrap="square" rtlCol="0">
            <a:spAutoFit/>
          </a:bodyPr>
          <a:lstStyle/>
          <a:p>
            <a:r>
              <a:rPr lang="en-GB" sz="800" dirty="0">
                <a:latin typeface="+mn-lt"/>
                <a:cs typeface="Courier New" panose="02070309020205020404" pitchFamily="49" charset="0"/>
              </a:rPr>
              <a:t>Direct Mapping (create Task Input) as we want to run this playbook to an endpoint or list of endpoint specified in the parent workflow. We set the input type to be a </a:t>
            </a:r>
            <a:r>
              <a:rPr lang="en-GB" sz="800" b="1" dirty="0">
                <a:latin typeface="+mn-lt"/>
                <a:cs typeface="Courier New" panose="02070309020205020404" pitchFamily="49" charset="0"/>
              </a:rPr>
              <a:t>String</a:t>
            </a:r>
            <a:r>
              <a:rPr lang="en-GB" sz="800" dirty="0">
                <a:latin typeface="+mn-lt"/>
                <a:cs typeface="Courier New" panose="02070309020205020404" pitchFamily="49" charset="0"/>
              </a:rPr>
              <a:t> and enforce regex validation with </a:t>
            </a:r>
            <a:r>
              <a:rPr lang="en-GB" sz="800" b="1" dirty="0">
                <a:latin typeface="+mn-lt"/>
                <a:cs typeface="Courier New" panose="02070309020205020404" pitchFamily="49" charset="0"/>
              </a:rPr>
              <a:t>,$ </a:t>
            </a:r>
            <a:r>
              <a:rPr lang="en-GB" sz="800" dirty="0">
                <a:latin typeface="+mn-lt"/>
                <a:cs typeface="Courier New" panose="02070309020205020404" pitchFamily="49" charset="0"/>
              </a:rPr>
              <a:t>to be sure we always have the trailing comma (see requirements slide)</a:t>
            </a:r>
            <a:endParaRPr lang="en-GB" sz="500"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6B3FC53D-598D-5D41-81CA-9DAA7670DFEF}"/>
              </a:ext>
            </a:extLst>
          </p:cNvPr>
          <p:cNvCxnSpPr>
            <a:cxnSpLocks/>
            <a:stCxn id="12" idx="1"/>
          </p:cNvCxnSpPr>
          <p:nvPr/>
        </p:nvCxnSpPr>
        <p:spPr>
          <a:xfrm flipH="1">
            <a:off x="4656146" y="2019853"/>
            <a:ext cx="974583" cy="368047"/>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0E7CE25-7921-0C48-BC71-4F97F8E489A3}"/>
              </a:ext>
            </a:extLst>
          </p:cNvPr>
          <p:cNvPicPr>
            <a:picLocks noChangeAspect="1"/>
          </p:cNvPicPr>
          <p:nvPr/>
        </p:nvPicPr>
        <p:blipFill>
          <a:blip r:embed="rId5"/>
          <a:stretch>
            <a:fillRect/>
          </a:stretch>
        </p:blipFill>
        <p:spPr>
          <a:xfrm>
            <a:off x="6124393" y="2449928"/>
            <a:ext cx="2720772" cy="2289201"/>
          </a:xfrm>
          <a:prstGeom prst="rect">
            <a:avLst/>
          </a:prstGeom>
          <a:ln>
            <a:solidFill>
              <a:schemeClr val="accent1"/>
            </a:solidFill>
          </a:ln>
        </p:spPr>
      </p:pic>
      <p:sp>
        <p:nvSpPr>
          <p:cNvPr id="24" name="Rectangle 23">
            <a:extLst>
              <a:ext uri="{FF2B5EF4-FFF2-40B4-BE49-F238E27FC236}">
                <a16:creationId xmlns:a16="http://schemas.microsoft.com/office/drawing/2014/main" id="{31757334-94DC-AF48-9889-E8838BCE3828}"/>
              </a:ext>
            </a:extLst>
          </p:cNvPr>
          <p:cNvSpPr/>
          <p:nvPr/>
        </p:nvSpPr>
        <p:spPr>
          <a:xfrm>
            <a:off x="3887601" y="4137868"/>
            <a:ext cx="831649" cy="19291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5" name="Rectangle 24">
            <a:extLst>
              <a:ext uri="{FF2B5EF4-FFF2-40B4-BE49-F238E27FC236}">
                <a16:creationId xmlns:a16="http://schemas.microsoft.com/office/drawing/2014/main" id="{4A9E4E47-0F40-3341-8609-A1FC79501347}"/>
              </a:ext>
            </a:extLst>
          </p:cNvPr>
          <p:cNvSpPr/>
          <p:nvPr/>
        </p:nvSpPr>
        <p:spPr>
          <a:xfrm>
            <a:off x="4719901" y="3005824"/>
            <a:ext cx="1301473" cy="27660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2069777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an Ansible Custom Task - 5/7</a:t>
            </a:r>
            <a:br>
              <a:rPr lang="en-IT" dirty="0"/>
            </a:br>
            <a:r>
              <a:rPr lang="en-IT" sz="1800" dirty="0"/>
              <a:t>Sample Scenario: Deploy NGINX Webserver. Executor: Install NGINX</a:t>
            </a:r>
          </a:p>
        </p:txBody>
      </p:sp>
      <p:pic>
        <p:nvPicPr>
          <p:cNvPr id="5" name="Picture 4">
            <a:extLst>
              <a:ext uri="{FF2B5EF4-FFF2-40B4-BE49-F238E27FC236}">
                <a16:creationId xmlns:a16="http://schemas.microsoft.com/office/drawing/2014/main" id="{4BA3D29D-D108-3F4D-A431-1416940302E4}"/>
              </a:ext>
            </a:extLst>
          </p:cNvPr>
          <p:cNvPicPr>
            <a:picLocks noChangeAspect="1"/>
          </p:cNvPicPr>
          <p:nvPr/>
        </p:nvPicPr>
        <p:blipFill>
          <a:blip r:embed="rId3"/>
          <a:stretch>
            <a:fillRect/>
          </a:stretch>
        </p:blipFill>
        <p:spPr>
          <a:xfrm>
            <a:off x="521713" y="1427150"/>
            <a:ext cx="4128829" cy="2289200"/>
          </a:xfrm>
          <a:prstGeom prst="rect">
            <a:avLst/>
          </a:prstGeom>
        </p:spPr>
      </p:pic>
      <p:cxnSp>
        <p:nvCxnSpPr>
          <p:cNvPr id="9" name="Straight Arrow Connector 8">
            <a:extLst>
              <a:ext uri="{FF2B5EF4-FFF2-40B4-BE49-F238E27FC236}">
                <a16:creationId xmlns:a16="http://schemas.microsoft.com/office/drawing/2014/main" id="{B3E23E2A-CF1B-0E48-88D3-F85578B26832}"/>
              </a:ext>
            </a:extLst>
          </p:cNvPr>
          <p:cNvCxnSpPr>
            <a:cxnSpLocks/>
            <a:stCxn id="10" idx="1"/>
          </p:cNvCxnSpPr>
          <p:nvPr/>
        </p:nvCxnSpPr>
        <p:spPr>
          <a:xfrm flipH="1">
            <a:off x="4650542" y="2808409"/>
            <a:ext cx="710916" cy="57992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DC7A508-FAFE-C24A-A2CB-8E6C278473C6}"/>
              </a:ext>
            </a:extLst>
          </p:cNvPr>
          <p:cNvSpPr txBox="1"/>
          <p:nvPr/>
        </p:nvSpPr>
        <p:spPr>
          <a:xfrm>
            <a:off x="5361458" y="1531136"/>
            <a:ext cx="3071074" cy="2554545"/>
          </a:xfrm>
          <a:prstGeom prst="rect">
            <a:avLst/>
          </a:prstGeom>
          <a:noFill/>
          <a:ln>
            <a:solidFill>
              <a:schemeClr val="accent6"/>
            </a:solidFill>
          </a:ln>
        </p:spPr>
        <p:txBody>
          <a:bodyPr wrap="square" rtlCol="0">
            <a:spAutoFit/>
          </a:bodyPr>
          <a:lstStyle/>
          <a:p>
            <a:r>
              <a:rPr lang="en-GB" sz="800" dirty="0">
                <a:latin typeface="+mn-lt"/>
                <a:cs typeface="Courier New" panose="02070309020205020404" pitchFamily="49" charset="0"/>
              </a:rPr>
              <a:t>Static Mapping.</a:t>
            </a:r>
          </a:p>
          <a:p>
            <a:endParaRPr lang="en-GB" sz="800" dirty="0">
              <a:latin typeface="+mn-lt"/>
              <a:cs typeface="Courier New" panose="02070309020205020404" pitchFamily="49" charset="0"/>
            </a:endParaRPr>
          </a:p>
          <a:p>
            <a:r>
              <a:rPr lang="en-GB" sz="800" dirty="0">
                <a:latin typeface="+mn-lt"/>
                <a:cs typeface="Courier New" panose="02070309020205020404" pitchFamily="49" charset="0"/>
              </a:rPr>
              <a:t>This executor input accepts the command line arguments as you would pass to the ansible-playbook CLI command.</a:t>
            </a:r>
          </a:p>
          <a:p>
            <a:r>
              <a:rPr lang="en-GB" sz="800" dirty="0">
                <a:latin typeface="+mn-lt"/>
                <a:cs typeface="Courier New" panose="02070309020205020404" pitchFamily="49" charset="0"/>
              </a:rPr>
              <a:t>In this case the target playbook accepts variables so we will pass them using the </a:t>
            </a:r>
            <a:r>
              <a:rPr lang="en-GB" sz="800" b="1" dirty="0">
                <a:latin typeface="+mn-lt"/>
                <a:cs typeface="Courier New" panose="02070309020205020404" pitchFamily="49" charset="0"/>
              </a:rPr>
              <a:t>Command Line Arguments:</a:t>
            </a:r>
            <a:endParaRPr lang="en-GB" sz="800" dirty="0">
              <a:latin typeface="+mn-lt"/>
              <a:cs typeface="Courier New" panose="02070309020205020404" pitchFamily="49" charset="0"/>
            </a:endParaRPr>
          </a:p>
          <a:p>
            <a:endParaRPr lang="en-GB" sz="800" dirty="0">
              <a:latin typeface="+mn-lt"/>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-e "domain={{.</a:t>
            </a:r>
            <a:r>
              <a:rPr lang="en-GB" sz="800" dirty="0" err="1">
                <a:latin typeface="Courier New" panose="02070309020205020404" pitchFamily="49" charset="0"/>
                <a:cs typeface="Courier New" panose="02070309020205020404" pitchFamily="49" charset="0"/>
              </a:rPr>
              <a:t>global.task.input.domain</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ansible_user</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global.task.input.ansuser</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ansible_ssh_private_key_file</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global.task.input.sshprivkey</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ansible_sudo_pass</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global.task.input.anssudopwd</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ansible_python_interpreter</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usr</a:t>
            </a:r>
            <a:r>
              <a:rPr lang="en-GB" sz="800" dirty="0">
                <a:latin typeface="Courier New" panose="02070309020205020404" pitchFamily="49" charset="0"/>
                <a:cs typeface="Courier New" panose="02070309020205020404" pitchFamily="49" charset="0"/>
              </a:rPr>
              <a:t>/bin/python3"</a:t>
            </a:r>
          </a:p>
          <a:p>
            <a:endParaRPr lang="en-GB" sz="800" dirty="0">
              <a:latin typeface="Courier New" panose="02070309020205020404" pitchFamily="49" charset="0"/>
              <a:cs typeface="Courier New" panose="02070309020205020404" pitchFamily="49" charset="0"/>
            </a:endParaRPr>
          </a:p>
          <a:p>
            <a:r>
              <a:rPr lang="en-GB" sz="800" dirty="0">
                <a:latin typeface="+mn-lt"/>
                <a:cs typeface="Courier New" panose="02070309020205020404" pitchFamily="49" charset="0"/>
              </a:rPr>
              <a:t>Note that this is specific to the playbook you are using.</a:t>
            </a:r>
          </a:p>
          <a:p>
            <a:endParaRPr lang="en-GB" sz="800" dirty="0">
              <a:latin typeface="+mn-lt"/>
              <a:cs typeface="Courier New" panose="02070309020205020404" pitchFamily="49" charset="0"/>
            </a:endParaRPr>
          </a:p>
          <a:p>
            <a:r>
              <a:rPr lang="en-GB" sz="800" b="1" dirty="0">
                <a:latin typeface="+mn-lt"/>
                <a:cs typeface="Courier New" panose="02070309020205020404" pitchFamily="49" charset="0"/>
              </a:rPr>
              <a:t>Also note that if you are using the Ansible Playbook Executor as an embedded task you are required to escape double quotes with the \ character</a:t>
            </a:r>
            <a:endParaRPr lang="en-GB" sz="600" b="1" dirty="0">
              <a:latin typeface="+mn-lt"/>
              <a:cs typeface="Courier New" panose="02070309020205020404" pitchFamily="49" charset="0"/>
            </a:endParaRPr>
          </a:p>
        </p:txBody>
      </p:sp>
      <p:sp>
        <p:nvSpPr>
          <p:cNvPr id="4" name="TextBox 3">
            <a:extLst>
              <a:ext uri="{FF2B5EF4-FFF2-40B4-BE49-F238E27FC236}">
                <a16:creationId xmlns:a16="http://schemas.microsoft.com/office/drawing/2014/main" id="{0DC52E97-7C04-4F4C-9698-1FE0D6544A3D}"/>
              </a:ext>
            </a:extLst>
          </p:cNvPr>
          <p:cNvSpPr txBox="1"/>
          <p:nvPr/>
        </p:nvSpPr>
        <p:spPr>
          <a:xfrm>
            <a:off x="437766" y="4234715"/>
            <a:ext cx="5187639" cy="430887"/>
          </a:xfrm>
          <a:prstGeom prst="rect">
            <a:avLst/>
          </a:prstGeom>
          <a:noFill/>
        </p:spPr>
        <p:txBody>
          <a:bodyPr wrap="none" rtlCol="0">
            <a:spAutoFit/>
          </a:bodyPr>
          <a:lstStyle/>
          <a:p>
            <a:r>
              <a:rPr lang="en-IT" sz="1100" dirty="0">
                <a:latin typeface="+mn-lt"/>
              </a:rPr>
              <a:t>Please refer to the following documentation about using variables in Ansible Playbooks:</a:t>
            </a:r>
          </a:p>
          <a:p>
            <a:r>
              <a:rPr lang="en-GB" sz="1100" dirty="0">
                <a:latin typeface="+mn-lt"/>
                <a:hlinkClick r:id="rId4"/>
              </a:rPr>
              <a:t>https://docs.ansible.com/ansible/latest/user_guide/playbooks_variables.html</a:t>
            </a:r>
            <a:endParaRPr lang="en-GB" sz="1100" dirty="0">
              <a:latin typeface="+mn-lt"/>
            </a:endParaRPr>
          </a:p>
        </p:txBody>
      </p:sp>
    </p:spTree>
    <p:extLst>
      <p:ext uri="{BB962C8B-B14F-4D97-AF65-F5344CB8AC3E}">
        <p14:creationId xmlns:p14="http://schemas.microsoft.com/office/powerpoint/2010/main" val="37960600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an Ansible Custom Task - 6/7</a:t>
            </a:r>
            <a:br>
              <a:rPr lang="en-IT" dirty="0"/>
            </a:br>
            <a:r>
              <a:rPr lang="en-IT" sz="1800" dirty="0"/>
              <a:t>Sample Scenario: Deploy NGINX Webserver. Executor: Sync Site Content</a:t>
            </a:r>
          </a:p>
        </p:txBody>
      </p:sp>
      <p:pic>
        <p:nvPicPr>
          <p:cNvPr id="3" name="Picture 2">
            <a:extLst>
              <a:ext uri="{FF2B5EF4-FFF2-40B4-BE49-F238E27FC236}">
                <a16:creationId xmlns:a16="http://schemas.microsoft.com/office/drawing/2014/main" id="{F345DC11-0C9A-CB4D-8F20-8F0331510E7E}"/>
              </a:ext>
            </a:extLst>
          </p:cNvPr>
          <p:cNvPicPr>
            <a:picLocks noChangeAspect="1"/>
          </p:cNvPicPr>
          <p:nvPr/>
        </p:nvPicPr>
        <p:blipFill>
          <a:blip r:embed="rId3"/>
          <a:stretch>
            <a:fillRect/>
          </a:stretch>
        </p:blipFill>
        <p:spPr>
          <a:xfrm>
            <a:off x="563896" y="1204271"/>
            <a:ext cx="4046614" cy="2186710"/>
          </a:xfrm>
          <a:prstGeom prst="rect">
            <a:avLst/>
          </a:prstGeom>
        </p:spPr>
      </p:pic>
      <p:sp>
        <p:nvSpPr>
          <p:cNvPr id="8" name="TextBox 7">
            <a:extLst>
              <a:ext uri="{FF2B5EF4-FFF2-40B4-BE49-F238E27FC236}">
                <a16:creationId xmlns:a16="http://schemas.microsoft.com/office/drawing/2014/main" id="{885AC418-B157-A441-9789-4FCC11B84ED5}"/>
              </a:ext>
            </a:extLst>
          </p:cNvPr>
          <p:cNvSpPr txBox="1"/>
          <p:nvPr/>
        </p:nvSpPr>
        <p:spPr>
          <a:xfrm>
            <a:off x="5630729" y="1294746"/>
            <a:ext cx="3071074" cy="461665"/>
          </a:xfrm>
          <a:prstGeom prst="rect">
            <a:avLst/>
          </a:prstGeom>
          <a:noFill/>
          <a:ln>
            <a:solidFill>
              <a:schemeClr val="accent6"/>
            </a:solidFill>
          </a:ln>
        </p:spPr>
        <p:txBody>
          <a:bodyPr wrap="square" rtlCol="0">
            <a:spAutoFit/>
          </a:bodyPr>
          <a:lstStyle/>
          <a:p>
            <a:r>
              <a:rPr lang="en-GB" sz="800" dirty="0">
                <a:latin typeface="+mn-lt"/>
                <a:cs typeface="Courier New" panose="02070309020205020404" pitchFamily="49" charset="0"/>
              </a:rPr>
              <a:t>Static Mapping of the playbook path in the claimed Ansible control node:</a:t>
            </a:r>
          </a:p>
          <a:p>
            <a:r>
              <a:rPr lang="en-GB" sz="800" dirty="0">
                <a:latin typeface="Courier New" panose="02070309020205020404" pitchFamily="49" charset="0"/>
                <a:cs typeface="Courier New" panose="02070309020205020404" pitchFamily="49" charset="0"/>
              </a:rPr>
              <a:t>/home/admin/ansible/</a:t>
            </a:r>
            <a:r>
              <a:rPr lang="en-GB" sz="800" dirty="0" err="1">
                <a:latin typeface="Courier New" panose="02070309020205020404" pitchFamily="49" charset="0"/>
                <a:cs typeface="Courier New" panose="02070309020205020404" pitchFamily="49" charset="0"/>
              </a:rPr>
              <a:t>nginx</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sync.yml</a:t>
            </a:r>
            <a:endParaRPr lang="en-GB" sz="5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64C5CD55-60F3-BE49-95AE-D3199DAC717A}"/>
              </a:ext>
            </a:extLst>
          </p:cNvPr>
          <p:cNvSpPr txBox="1"/>
          <p:nvPr/>
        </p:nvSpPr>
        <p:spPr>
          <a:xfrm>
            <a:off x="5630729" y="1912131"/>
            <a:ext cx="3071074" cy="215444"/>
          </a:xfrm>
          <a:prstGeom prst="rect">
            <a:avLst/>
          </a:prstGeom>
          <a:noFill/>
          <a:ln>
            <a:solidFill>
              <a:schemeClr val="accent6"/>
            </a:solidFill>
          </a:ln>
        </p:spPr>
        <p:txBody>
          <a:bodyPr wrap="square" rtlCol="0">
            <a:spAutoFit/>
          </a:bodyPr>
          <a:lstStyle/>
          <a:p>
            <a:r>
              <a:rPr lang="en-GB" sz="800" dirty="0">
                <a:latin typeface="+mn-lt"/>
                <a:cs typeface="Courier New" panose="02070309020205020404" pitchFamily="49" charset="0"/>
              </a:rPr>
              <a:t>Direct Mapping to the created workflow input </a:t>
            </a:r>
            <a:r>
              <a:rPr lang="en-GB" sz="800" dirty="0">
                <a:latin typeface="Courier New" panose="02070309020205020404" pitchFamily="49" charset="0"/>
                <a:cs typeface="Courier New" panose="02070309020205020404" pitchFamily="49" charset="0"/>
              </a:rPr>
              <a:t>Host Inventory</a:t>
            </a:r>
            <a:endParaRPr lang="en-GB" sz="500" dirty="0">
              <a:latin typeface="Courier New" panose="02070309020205020404" pitchFamily="49" charset="0"/>
              <a:cs typeface="Courier New" panose="02070309020205020404" pitchFamily="49" charset="0"/>
            </a:endParaRPr>
          </a:p>
        </p:txBody>
      </p:sp>
      <p:cxnSp>
        <p:nvCxnSpPr>
          <p:cNvPr id="12" name="Straight Arrow Connector 11">
            <a:extLst>
              <a:ext uri="{FF2B5EF4-FFF2-40B4-BE49-F238E27FC236}">
                <a16:creationId xmlns:a16="http://schemas.microsoft.com/office/drawing/2014/main" id="{685B215C-FCF8-AD47-B6AF-002A38A5C7E2}"/>
              </a:ext>
            </a:extLst>
          </p:cNvPr>
          <p:cNvCxnSpPr>
            <a:cxnSpLocks/>
          </p:cNvCxnSpPr>
          <p:nvPr/>
        </p:nvCxnSpPr>
        <p:spPr>
          <a:xfrm flipH="1">
            <a:off x="4650542" y="1464023"/>
            <a:ext cx="980187" cy="51624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5A4EE6-6C6E-4E4D-90D7-71A14693DC8E}"/>
              </a:ext>
            </a:extLst>
          </p:cNvPr>
          <p:cNvCxnSpPr>
            <a:cxnSpLocks/>
          </p:cNvCxnSpPr>
          <p:nvPr/>
        </p:nvCxnSpPr>
        <p:spPr>
          <a:xfrm flipH="1">
            <a:off x="4656146" y="2019853"/>
            <a:ext cx="974583" cy="368047"/>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E0F8C55-79F9-954E-81DA-7298164940E2}"/>
              </a:ext>
            </a:extLst>
          </p:cNvPr>
          <p:cNvPicPr>
            <a:picLocks noChangeAspect="1"/>
          </p:cNvPicPr>
          <p:nvPr/>
        </p:nvPicPr>
        <p:blipFill>
          <a:blip r:embed="rId4"/>
          <a:stretch>
            <a:fillRect/>
          </a:stretch>
        </p:blipFill>
        <p:spPr>
          <a:xfrm>
            <a:off x="5872869" y="2171180"/>
            <a:ext cx="2576146" cy="2439601"/>
          </a:xfrm>
          <a:prstGeom prst="rect">
            <a:avLst/>
          </a:prstGeom>
          <a:ln>
            <a:solidFill>
              <a:schemeClr val="accent1"/>
            </a:solidFill>
          </a:ln>
        </p:spPr>
      </p:pic>
    </p:spTree>
    <p:extLst>
      <p:ext uri="{BB962C8B-B14F-4D97-AF65-F5344CB8AC3E}">
        <p14:creationId xmlns:p14="http://schemas.microsoft.com/office/powerpoint/2010/main" val="37783488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dirty="0"/>
              <a:t>Create an Ansible Custom Task - 7/7</a:t>
            </a:r>
            <a:br>
              <a:rPr lang="en-IT" dirty="0"/>
            </a:br>
            <a:r>
              <a:rPr lang="en-IT" sz="1800" dirty="0"/>
              <a:t>Sample Scenario: Deploy NGINX Webserver. Executor: Sync Site Content</a:t>
            </a:r>
          </a:p>
        </p:txBody>
      </p:sp>
      <p:cxnSp>
        <p:nvCxnSpPr>
          <p:cNvPr id="9" name="Straight Arrow Connector 8">
            <a:extLst>
              <a:ext uri="{FF2B5EF4-FFF2-40B4-BE49-F238E27FC236}">
                <a16:creationId xmlns:a16="http://schemas.microsoft.com/office/drawing/2014/main" id="{B3E23E2A-CF1B-0E48-88D3-F85578B26832}"/>
              </a:ext>
            </a:extLst>
          </p:cNvPr>
          <p:cNvCxnSpPr>
            <a:cxnSpLocks/>
            <a:stCxn id="10" idx="1"/>
          </p:cNvCxnSpPr>
          <p:nvPr/>
        </p:nvCxnSpPr>
        <p:spPr>
          <a:xfrm flipH="1">
            <a:off x="4650542" y="2808409"/>
            <a:ext cx="710916" cy="57992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DC7A508-FAFE-C24A-A2CB-8E6C278473C6}"/>
              </a:ext>
            </a:extLst>
          </p:cNvPr>
          <p:cNvSpPr txBox="1"/>
          <p:nvPr/>
        </p:nvSpPr>
        <p:spPr>
          <a:xfrm>
            <a:off x="5361458" y="1531136"/>
            <a:ext cx="3071074" cy="2554545"/>
          </a:xfrm>
          <a:prstGeom prst="rect">
            <a:avLst/>
          </a:prstGeom>
          <a:noFill/>
          <a:ln>
            <a:solidFill>
              <a:schemeClr val="accent6"/>
            </a:solidFill>
          </a:ln>
        </p:spPr>
        <p:txBody>
          <a:bodyPr wrap="square" rtlCol="0">
            <a:spAutoFit/>
          </a:bodyPr>
          <a:lstStyle/>
          <a:p>
            <a:r>
              <a:rPr lang="en-GB" sz="800" dirty="0">
                <a:latin typeface="+mn-lt"/>
                <a:cs typeface="Courier New" panose="02070309020205020404" pitchFamily="49" charset="0"/>
              </a:rPr>
              <a:t>Static Mapping.</a:t>
            </a:r>
          </a:p>
          <a:p>
            <a:endParaRPr lang="en-GB" sz="800" dirty="0">
              <a:latin typeface="+mn-lt"/>
              <a:cs typeface="Courier New" panose="02070309020205020404" pitchFamily="49" charset="0"/>
            </a:endParaRPr>
          </a:p>
          <a:p>
            <a:r>
              <a:rPr lang="en-GB" sz="800" dirty="0">
                <a:latin typeface="+mn-lt"/>
                <a:cs typeface="Courier New" panose="02070309020205020404" pitchFamily="49" charset="0"/>
              </a:rPr>
              <a:t>This executor input accepts the command line arguments as you would pass to the ansible-playbook CLI command.</a:t>
            </a:r>
          </a:p>
          <a:p>
            <a:r>
              <a:rPr lang="en-GB" sz="800" dirty="0">
                <a:latin typeface="+mn-lt"/>
                <a:cs typeface="Courier New" panose="02070309020205020404" pitchFamily="49" charset="0"/>
              </a:rPr>
              <a:t>In this case the target playbook accepts variables so we will pass them using the </a:t>
            </a:r>
            <a:r>
              <a:rPr lang="en-GB" sz="800" b="1" dirty="0">
                <a:latin typeface="+mn-lt"/>
                <a:cs typeface="Courier New" panose="02070309020205020404" pitchFamily="49" charset="0"/>
              </a:rPr>
              <a:t>Command Line Arguments:</a:t>
            </a:r>
            <a:endParaRPr lang="en-GB" sz="800" dirty="0">
              <a:latin typeface="+mn-lt"/>
              <a:cs typeface="Courier New" panose="02070309020205020404" pitchFamily="49" charset="0"/>
            </a:endParaRPr>
          </a:p>
          <a:p>
            <a:endParaRPr lang="en-GB" sz="800" dirty="0">
              <a:latin typeface="+mn-lt"/>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-e "domain={{.</a:t>
            </a:r>
            <a:r>
              <a:rPr lang="en-GB" sz="800" dirty="0" err="1">
                <a:latin typeface="Courier New" panose="02070309020205020404" pitchFamily="49" charset="0"/>
                <a:cs typeface="Courier New" panose="02070309020205020404" pitchFamily="49" charset="0"/>
              </a:rPr>
              <a:t>global.task.input.domain</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ansible_user</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global.task.input.ansuser</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ansible_ssh_private_key_file</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global.task.input.sshprivkey</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ansible_sudo_pass</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global.task.input.anssudopwd</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ansible_python_interpreter</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usr</a:t>
            </a:r>
            <a:r>
              <a:rPr lang="en-GB" sz="800" dirty="0">
                <a:latin typeface="Courier New" panose="02070309020205020404" pitchFamily="49" charset="0"/>
                <a:cs typeface="Courier New" panose="02070309020205020404" pitchFamily="49" charset="0"/>
              </a:rPr>
              <a:t>/bin/python3"</a:t>
            </a:r>
          </a:p>
          <a:p>
            <a:endParaRPr lang="en-GB" sz="800" dirty="0">
              <a:latin typeface="Courier New" panose="02070309020205020404" pitchFamily="49" charset="0"/>
              <a:cs typeface="Courier New" panose="02070309020205020404" pitchFamily="49" charset="0"/>
            </a:endParaRPr>
          </a:p>
          <a:p>
            <a:r>
              <a:rPr lang="en-GB" sz="800" dirty="0">
                <a:latin typeface="+mn-lt"/>
                <a:cs typeface="Courier New" panose="02070309020205020404" pitchFamily="49" charset="0"/>
              </a:rPr>
              <a:t>Note that this is specific to the playbook you are using.</a:t>
            </a:r>
          </a:p>
          <a:p>
            <a:endParaRPr lang="en-GB" sz="800" b="1" dirty="0">
              <a:latin typeface="+mn-lt"/>
              <a:cs typeface="Courier New" panose="02070309020205020404" pitchFamily="49" charset="0"/>
            </a:endParaRPr>
          </a:p>
          <a:p>
            <a:r>
              <a:rPr lang="en-GB" sz="800" b="1" dirty="0">
                <a:latin typeface="+mn-lt"/>
                <a:cs typeface="Courier New" panose="02070309020205020404" pitchFamily="49" charset="0"/>
              </a:rPr>
              <a:t>Also note that if you are using the Ansible Playbook Executor as an embedded task you are required to escape double quotes with the </a:t>
            </a:r>
            <a:r>
              <a:rPr lang="en-GB" sz="800" b="1" dirty="0">
                <a:latin typeface="Courier New" panose="02070309020205020404" pitchFamily="49" charset="0"/>
                <a:cs typeface="Courier New" panose="02070309020205020404" pitchFamily="49" charset="0"/>
              </a:rPr>
              <a:t>\</a:t>
            </a:r>
            <a:r>
              <a:rPr lang="en-GB" sz="800" b="1" dirty="0">
                <a:latin typeface="+mn-lt"/>
                <a:cs typeface="Courier New" panose="02070309020205020404" pitchFamily="49" charset="0"/>
              </a:rPr>
              <a:t> character</a:t>
            </a:r>
            <a:endParaRPr lang="en-GB" sz="600" b="1" dirty="0">
              <a:latin typeface="+mn-lt"/>
              <a:cs typeface="Courier New" panose="02070309020205020404" pitchFamily="49" charset="0"/>
            </a:endParaRPr>
          </a:p>
        </p:txBody>
      </p:sp>
      <p:sp>
        <p:nvSpPr>
          <p:cNvPr id="4" name="TextBox 3">
            <a:extLst>
              <a:ext uri="{FF2B5EF4-FFF2-40B4-BE49-F238E27FC236}">
                <a16:creationId xmlns:a16="http://schemas.microsoft.com/office/drawing/2014/main" id="{0DC52E97-7C04-4F4C-9698-1FE0D6544A3D}"/>
              </a:ext>
            </a:extLst>
          </p:cNvPr>
          <p:cNvSpPr txBox="1"/>
          <p:nvPr/>
        </p:nvSpPr>
        <p:spPr>
          <a:xfrm>
            <a:off x="437766" y="4152702"/>
            <a:ext cx="5187639" cy="430887"/>
          </a:xfrm>
          <a:prstGeom prst="rect">
            <a:avLst/>
          </a:prstGeom>
          <a:noFill/>
        </p:spPr>
        <p:txBody>
          <a:bodyPr wrap="none" rtlCol="0">
            <a:spAutoFit/>
          </a:bodyPr>
          <a:lstStyle/>
          <a:p>
            <a:r>
              <a:rPr lang="en-IT" sz="1100" dirty="0">
                <a:latin typeface="+mn-lt"/>
              </a:rPr>
              <a:t>Please refer to the following documentation about using variables in Ansible Playbooks:</a:t>
            </a:r>
          </a:p>
          <a:p>
            <a:r>
              <a:rPr lang="en-GB" sz="1100" dirty="0">
                <a:latin typeface="+mn-lt"/>
                <a:hlinkClick r:id="rId3"/>
              </a:rPr>
              <a:t>https://docs.ansible.com/ansible/latest/user_guide/playbooks_variables.html</a:t>
            </a:r>
            <a:endParaRPr lang="en-GB" sz="1100" dirty="0">
              <a:latin typeface="+mn-lt"/>
            </a:endParaRPr>
          </a:p>
        </p:txBody>
      </p:sp>
      <p:pic>
        <p:nvPicPr>
          <p:cNvPr id="7" name="Picture 6">
            <a:extLst>
              <a:ext uri="{FF2B5EF4-FFF2-40B4-BE49-F238E27FC236}">
                <a16:creationId xmlns:a16="http://schemas.microsoft.com/office/drawing/2014/main" id="{08365EA7-B74E-904C-A40B-2AE100280D53}"/>
              </a:ext>
            </a:extLst>
          </p:cNvPr>
          <p:cNvPicPr>
            <a:picLocks noChangeAspect="1"/>
          </p:cNvPicPr>
          <p:nvPr/>
        </p:nvPicPr>
        <p:blipFill>
          <a:blip r:embed="rId4"/>
          <a:stretch>
            <a:fillRect/>
          </a:stretch>
        </p:blipFill>
        <p:spPr>
          <a:xfrm>
            <a:off x="563896" y="1508006"/>
            <a:ext cx="4046614" cy="2186710"/>
          </a:xfrm>
          <a:prstGeom prst="rect">
            <a:avLst/>
          </a:prstGeom>
        </p:spPr>
      </p:pic>
      <p:pic>
        <p:nvPicPr>
          <p:cNvPr id="6" name="Picture 5">
            <a:extLst>
              <a:ext uri="{FF2B5EF4-FFF2-40B4-BE49-F238E27FC236}">
                <a16:creationId xmlns:a16="http://schemas.microsoft.com/office/drawing/2014/main" id="{06F62E8C-07D3-964D-892D-A0EBB8367583}"/>
              </a:ext>
            </a:extLst>
          </p:cNvPr>
          <p:cNvPicPr>
            <a:picLocks noChangeAspect="1"/>
          </p:cNvPicPr>
          <p:nvPr/>
        </p:nvPicPr>
        <p:blipFill>
          <a:blip r:embed="rId5"/>
          <a:stretch>
            <a:fillRect/>
          </a:stretch>
        </p:blipFill>
        <p:spPr>
          <a:xfrm>
            <a:off x="6213654" y="4263823"/>
            <a:ext cx="898116" cy="316549"/>
          </a:xfrm>
          <a:prstGeom prst="rect">
            <a:avLst/>
          </a:prstGeom>
        </p:spPr>
      </p:pic>
      <p:sp>
        <p:nvSpPr>
          <p:cNvPr id="8" name="TextBox 7">
            <a:extLst>
              <a:ext uri="{FF2B5EF4-FFF2-40B4-BE49-F238E27FC236}">
                <a16:creationId xmlns:a16="http://schemas.microsoft.com/office/drawing/2014/main" id="{CC266C77-35EA-C840-A613-BC0410F96ACB}"/>
              </a:ext>
            </a:extLst>
          </p:cNvPr>
          <p:cNvSpPr txBox="1"/>
          <p:nvPr/>
        </p:nvSpPr>
        <p:spPr>
          <a:xfrm>
            <a:off x="7190310" y="4301185"/>
            <a:ext cx="938077" cy="261610"/>
          </a:xfrm>
          <a:prstGeom prst="rect">
            <a:avLst/>
          </a:prstGeom>
          <a:noFill/>
          <a:ln>
            <a:solidFill>
              <a:schemeClr val="accent6"/>
            </a:solidFill>
          </a:ln>
        </p:spPr>
        <p:txBody>
          <a:bodyPr wrap="none" rtlCol="0">
            <a:spAutoFit/>
          </a:bodyPr>
          <a:lstStyle/>
          <a:p>
            <a:r>
              <a:rPr lang="en-IT" sz="1100" dirty="0">
                <a:latin typeface="+mn-lt"/>
              </a:rPr>
              <a:t>Save the task</a:t>
            </a:r>
          </a:p>
        </p:txBody>
      </p:sp>
    </p:spTree>
    <p:extLst>
      <p:ext uri="{BB962C8B-B14F-4D97-AF65-F5344CB8AC3E}">
        <p14:creationId xmlns:p14="http://schemas.microsoft.com/office/powerpoint/2010/main" val="4722408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sz="2400" dirty="0"/>
              <a:t>Create a Custom Task to configure password-less SSH 1/2</a:t>
            </a:r>
            <a:br>
              <a:rPr lang="en-IT" sz="2400" dirty="0"/>
            </a:br>
            <a:r>
              <a:rPr lang="en-IT" sz="1600" dirty="0"/>
              <a:t>Sample Scenario: Deploy NGINX Webserver</a:t>
            </a:r>
          </a:p>
        </p:txBody>
      </p:sp>
      <p:sp>
        <p:nvSpPr>
          <p:cNvPr id="4" name="TextBox 3">
            <a:extLst>
              <a:ext uri="{FF2B5EF4-FFF2-40B4-BE49-F238E27FC236}">
                <a16:creationId xmlns:a16="http://schemas.microsoft.com/office/drawing/2014/main" id="{0DC52E97-7C04-4F4C-9698-1FE0D6544A3D}"/>
              </a:ext>
            </a:extLst>
          </p:cNvPr>
          <p:cNvSpPr txBox="1"/>
          <p:nvPr/>
        </p:nvSpPr>
        <p:spPr>
          <a:xfrm>
            <a:off x="437766" y="1168145"/>
            <a:ext cx="8049886" cy="1446550"/>
          </a:xfrm>
          <a:prstGeom prst="rect">
            <a:avLst/>
          </a:prstGeom>
          <a:noFill/>
        </p:spPr>
        <p:txBody>
          <a:bodyPr wrap="square" rtlCol="0">
            <a:spAutoFit/>
          </a:bodyPr>
          <a:lstStyle/>
          <a:p>
            <a:r>
              <a:rPr lang="it-IT" sz="1100" dirty="0" err="1">
                <a:latin typeface="+mn-lt"/>
              </a:rPr>
              <a:t>Recall</a:t>
            </a:r>
            <a:r>
              <a:rPr lang="it-IT" sz="1100" dirty="0">
                <a:latin typeface="+mn-lt"/>
              </a:rPr>
              <a:t> </a:t>
            </a:r>
            <a:r>
              <a:rPr lang="it-IT" sz="1100" dirty="0" err="1">
                <a:latin typeface="+mn-lt"/>
              </a:rPr>
              <a:t>that</a:t>
            </a:r>
            <a:r>
              <a:rPr lang="it-IT" sz="1100" dirty="0">
                <a:latin typeface="+mn-lt"/>
              </a:rPr>
              <a:t> in </a:t>
            </a:r>
            <a:r>
              <a:rPr lang="it-IT" sz="1100" dirty="0" err="1">
                <a:latin typeface="+mn-lt"/>
              </a:rPr>
              <a:t>order</a:t>
            </a:r>
            <a:r>
              <a:rPr lang="it-IT" sz="1100" dirty="0">
                <a:latin typeface="+mn-lt"/>
              </a:rPr>
              <a:t> to work, </a:t>
            </a:r>
            <a:r>
              <a:rPr lang="it-IT" sz="1100" dirty="0" err="1">
                <a:latin typeface="+mn-lt"/>
              </a:rPr>
              <a:t>Ansible</a:t>
            </a:r>
            <a:r>
              <a:rPr lang="it-IT" sz="1100" dirty="0">
                <a:latin typeface="+mn-lt"/>
              </a:rPr>
              <a:t> </a:t>
            </a:r>
            <a:r>
              <a:rPr lang="it-IT" sz="1100" dirty="0" err="1">
                <a:latin typeface="+mn-lt"/>
              </a:rPr>
              <a:t>requires</a:t>
            </a:r>
            <a:r>
              <a:rPr lang="it-IT" sz="1100" dirty="0">
                <a:latin typeface="+mn-lt"/>
              </a:rPr>
              <a:t> password-</a:t>
            </a:r>
            <a:r>
              <a:rPr lang="it-IT" sz="1100" dirty="0" err="1">
                <a:latin typeface="+mn-lt"/>
              </a:rPr>
              <a:t>less</a:t>
            </a:r>
            <a:r>
              <a:rPr lang="it-IT" sz="1100" dirty="0">
                <a:latin typeface="+mn-lt"/>
              </a:rPr>
              <a:t> SSH </a:t>
            </a:r>
            <a:r>
              <a:rPr lang="it-IT" sz="1100" dirty="0" err="1">
                <a:latin typeface="+mn-lt"/>
              </a:rPr>
              <a:t>access</a:t>
            </a:r>
            <a:r>
              <a:rPr lang="it-IT" sz="1100" dirty="0">
                <a:latin typeface="+mn-lt"/>
              </a:rPr>
              <a:t> to the targets </a:t>
            </a:r>
            <a:r>
              <a:rPr lang="it-IT" sz="1100" dirty="0" err="1">
                <a:latin typeface="+mn-lt"/>
              </a:rPr>
              <a:t>it's</a:t>
            </a:r>
            <a:r>
              <a:rPr lang="it-IT" sz="1100" dirty="0">
                <a:latin typeface="+mn-lt"/>
              </a:rPr>
              <a:t> </a:t>
            </a:r>
            <a:r>
              <a:rPr lang="it-IT" sz="1100" dirty="0" err="1">
                <a:latin typeface="+mn-lt"/>
              </a:rPr>
              <a:t>executing</a:t>
            </a:r>
            <a:r>
              <a:rPr lang="it-IT" sz="1100" dirty="0">
                <a:latin typeface="+mn-lt"/>
              </a:rPr>
              <a:t> </a:t>
            </a:r>
            <a:r>
              <a:rPr lang="it-IT" sz="1100" dirty="0" err="1">
                <a:latin typeface="+mn-lt"/>
              </a:rPr>
              <a:t>against</a:t>
            </a:r>
            <a:r>
              <a:rPr lang="it-IT" sz="1100" dirty="0">
                <a:latin typeface="+mn-lt"/>
              </a:rPr>
              <a:t>.</a:t>
            </a:r>
          </a:p>
          <a:p>
            <a:r>
              <a:rPr lang="it-IT" sz="1100" dirty="0" err="1">
                <a:latin typeface="+mn-lt"/>
              </a:rPr>
              <a:t>If</a:t>
            </a:r>
            <a:r>
              <a:rPr lang="it-IT" sz="1100" dirty="0">
                <a:latin typeface="+mn-lt"/>
              </a:rPr>
              <a:t> the </a:t>
            </a:r>
            <a:r>
              <a:rPr lang="it-IT" sz="1100" dirty="0" err="1">
                <a:latin typeface="+mn-lt"/>
              </a:rPr>
              <a:t>Ansible</a:t>
            </a:r>
            <a:r>
              <a:rPr lang="it-IT" sz="1100" dirty="0">
                <a:latin typeface="+mn-lt"/>
              </a:rPr>
              <a:t> controller </a:t>
            </a:r>
            <a:r>
              <a:rPr lang="it-IT" sz="1100" dirty="0" err="1">
                <a:latin typeface="+mn-lt"/>
              </a:rPr>
              <a:t>already</a:t>
            </a:r>
            <a:r>
              <a:rPr lang="it-IT" sz="1100" dirty="0">
                <a:latin typeface="+mn-lt"/>
              </a:rPr>
              <a:t> </a:t>
            </a:r>
            <a:r>
              <a:rPr lang="it-IT" sz="1100" dirty="0" err="1">
                <a:latin typeface="+mn-lt"/>
              </a:rPr>
              <a:t>has</a:t>
            </a:r>
            <a:r>
              <a:rPr lang="it-IT" sz="1100" dirty="0">
                <a:latin typeface="+mn-lt"/>
              </a:rPr>
              <a:t> password-</a:t>
            </a:r>
            <a:r>
              <a:rPr lang="it-IT" sz="1100" dirty="0" err="1">
                <a:latin typeface="+mn-lt"/>
              </a:rPr>
              <a:t>less</a:t>
            </a:r>
            <a:r>
              <a:rPr lang="it-IT" sz="1100" dirty="0">
                <a:latin typeface="+mn-lt"/>
              </a:rPr>
              <a:t> SSH </a:t>
            </a:r>
            <a:r>
              <a:rPr lang="it-IT" sz="1100" dirty="0" err="1">
                <a:latin typeface="+mn-lt"/>
              </a:rPr>
              <a:t>access</a:t>
            </a:r>
            <a:r>
              <a:rPr lang="it-IT" sz="1100" dirty="0">
                <a:latin typeface="+mn-lt"/>
              </a:rPr>
              <a:t> to the target, no </a:t>
            </a:r>
            <a:r>
              <a:rPr lang="it-IT" sz="1100" dirty="0" err="1">
                <a:latin typeface="+mn-lt"/>
              </a:rPr>
              <a:t>additional</a:t>
            </a:r>
            <a:r>
              <a:rPr lang="it-IT" sz="1100" dirty="0">
                <a:latin typeface="+mn-lt"/>
              </a:rPr>
              <a:t> </a:t>
            </a:r>
            <a:r>
              <a:rPr lang="it-IT" sz="1100" dirty="0" err="1">
                <a:latin typeface="+mn-lt"/>
              </a:rPr>
              <a:t>steps</a:t>
            </a:r>
            <a:r>
              <a:rPr lang="it-IT" sz="1100" dirty="0">
                <a:latin typeface="+mn-lt"/>
              </a:rPr>
              <a:t> are </a:t>
            </a:r>
            <a:r>
              <a:rPr lang="it-IT" sz="1100" dirty="0" err="1">
                <a:latin typeface="+mn-lt"/>
              </a:rPr>
              <a:t>needed</a:t>
            </a:r>
            <a:r>
              <a:rPr lang="it-IT" sz="1100" dirty="0">
                <a:latin typeface="+mn-lt"/>
              </a:rPr>
              <a:t>. </a:t>
            </a:r>
            <a:r>
              <a:rPr lang="it-IT" sz="1100" dirty="0" err="1">
                <a:latin typeface="+mn-lt"/>
              </a:rPr>
              <a:t>However</a:t>
            </a:r>
            <a:r>
              <a:rPr lang="it-IT" sz="1100" dirty="0">
                <a:latin typeface="+mn-lt"/>
              </a:rPr>
              <a:t>, </a:t>
            </a:r>
            <a:r>
              <a:rPr lang="it-IT" sz="1100" dirty="0" err="1">
                <a:latin typeface="+mn-lt"/>
              </a:rPr>
              <a:t>there</a:t>
            </a:r>
            <a:r>
              <a:rPr lang="it-IT" sz="1100" dirty="0">
                <a:latin typeface="+mn-lt"/>
              </a:rPr>
              <a:t> are </a:t>
            </a:r>
            <a:r>
              <a:rPr lang="it-IT" sz="1100" dirty="0" err="1">
                <a:latin typeface="+mn-lt"/>
              </a:rPr>
              <a:t>cases</a:t>
            </a:r>
            <a:r>
              <a:rPr lang="it-IT" sz="1100" dirty="0">
                <a:latin typeface="+mn-lt"/>
              </a:rPr>
              <a:t> </a:t>
            </a:r>
            <a:r>
              <a:rPr lang="it-IT" sz="1100" dirty="0" err="1">
                <a:latin typeface="+mn-lt"/>
              </a:rPr>
              <a:t>where</a:t>
            </a:r>
            <a:r>
              <a:rPr lang="it-IT" sz="1100" dirty="0">
                <a:latin typeface="+mn-lt"/>
              </a:rPr>
              <a:t> </a:t>
            </a:r>
            <a:r>
              <a:rPr lang="it-IT" sz="1100" dirty="0" err="1">
                <a:latin typeface="+mn-lt"/>
              </a:rPr>
              <a:t>we</a:t>
            </a:r>
            <a:r>
              <a:rPr lang="it-IT" sz="1100" dirty="0">
                <a:latin typeface="+mn-lt"/>
              </a:rPr>
              <a:t> </a:t>
            </a:r>
            <a:r>
              <a:rPr lang="it-IT" sz="1100" dirty="0" err="1">
                <a:latin typeface="+mn-lt"/>
              </a:rPr>
              <a:t>want</a:t>
            </a:r>
            <a:r>
              <a:rPr lang="it-IT" sz="1100" dirty="0">
                <a:latin typeface="+mn-lt"/>
              </a:rPr>
              <a:t> to target </a:t>
            </a:r>
            <a:r>
              <a:rPr lang="it-IT" sz="1100" dirty="0" err="1">
                <a:latin typeface="+mn-lt"/>
              </a:rPr>
              <a:t>freshly</a:t>
            </a:r>
            <a:r>
              <a:rPr lang="it-IT" sz="1100" dirty="0">
                <a:latin typeface="+mn-lt"/>
              </a:rPr>
              <a:t> </a:t>
            </a:r>
            <a:r>
              <a:rPr lang="it-IT" sz="1100" dirty="0" err="1">
                <a:latin typeface="+mn-lt"/>
              </a:rPr>
              <a:t>created</a:t>
            </a:r>
            <a:r>
              <a:rPr lang="it-IT" sz="1100" dirty="0">
                <a:latin typeface="+mn-lt"/>
              </a:rPr>
              <a:t> </a:t>
            </a:r>
            <a:r>
              <a:rPr lang="it-IT" sz="1100" dirty="0" err="1">
                <a:latin typeface="+mn-lt"/>
              </a:rPr>
              <a:t>hosts</a:t>
            </a:r>
            <a:r>
              <a:rPr lang="it-IT" sz="1100" dirty="0">
                <a:latin typeface="+mn-lt"/>
              </a:rPr>
              <a:t> </a:t>
            </a:r>
            <a:r>
              <a:rPr lang="it-IT" sz="1100" dirty="0" err="1">
                <a:latin typeface="+mn-lt"/>
              </a:rPr>
              <a:t>that</a:t>
            </a:r>
            <a:r>
              <a:rPr lang="it-IT" sz="1100" dirty="0">
                <a:latin typeface="+mn-lt"/>
              </a:rPr>
              <a:t> </a:t>
            </a:r>
            <a:r>
              <a:rPr lang="it-IT" sz="1100" dirty="0" err="1">
                <a:latin typeface="+mn-lt"/>
              </a:rPr>
              <a:t>may</a:t>
            </a:r>
            <a:r>
              <a:rPr lang="it-IT" sz="1100" dirty="0">
                <a:latin typeface="+mn-lt"/>
              </a:rPr>
              <a:t> </a:t>
            </a:r>
            <a:r>
              <a:rPr lang="it-IT" sz="1100" dirty="0" err="1">
                <a:latin typeface="+mn-lt"/>
              </a:rPr>
              <a:t>not</a:t>
            </a:r>
            <a:r>
              <a:rPr lang="it-IT" sz="1100" dirty="0">
                <a:latin typeface="+mn-lt"/>
              </a:rPr>
              <a:t> </a:t>
            </a:r>
            <a:r>
              <a:rPr lang="it-IT" sz="1100" dirty="0" err="1">
                <a:latin typeface="+mn-lt"/>
              </a:rPr>
              <a:t>have</a:t>
            </a:r>
            <a:r>
              <a:rPr lang="it-IT" sz="1100" dirty="0">
                <a:latin typeface="+mn-lt"/>
              </a:rPr>
              <a:t> </a:t>
            </a:r>
            <a:r>
              <a:rPr lang="it-IT" sz="1100" dirty="0" err="1">
                <a:latin typeface="+mn-lt"/>
              </a:rPr>
              <a:t>granted</a:t>
            </a:r>
            <a:r>
              <a:rPr lang="it-IT" sz="1100" dirty="0">
                <a:latin typeface="+mn-lt"/>
              </a:rPr>
              <a:t> </a:t>
            </a:r>
            <a:r>
              <a:rPr lang="it-IT" sz="1100" dirty="0" err="1">
                <a:latin typeface="+mn-lt"/>
              </a:rPr>
              <a:t>access</a:t>
            </a:r>
            <a:r>
              <a:rPr lang="it-IT" sz="1100" dirty="0">
                <a:latin typeface="+mn-lt"/>
              </a:rPr>
              <a:t> to the </a:t>
            </a:r>
            <a:r>
              <a:rPr lang="it-IT" sz="1100" dirty="0" err="1">
                <a:latin typeface="+mn-lt"/>
              </a:rPr>
              <a:t>Ansible</a:t>
            </a:r>
            <a:r>
              <a:rPr lang="it-IT" sz="1100" dirty="0">
                <a:latin typeface="+mn-lt"/>
              </a:rPr>
              <a:t> controller </a:t>
            </a:r>
            <a:r>
              <a:rPr lang="it-IT" sz="1100" dirty="0" err="1">
                <a:latin typeface="+mn-lt"/>
              </a:rPr>
              <a:t>yet</a:t>
            </a:r>
            <a:r>
              <a:rPr lang="it-IT" sz="1100" dirty="0">
                <a:latin typeface="+mn-lt"/>
              </a:rPr>
              <a:t>.</a:t>
            </a:r>
          </a:p>
          <a:p>
            <a:endParaRPr lang="it-IT" sz="1100" dirty="0">
              <a:latin typeface="+mn-lt"/>
            </a:endParaRPr>
          </a:p>
          <a:p>
            <a:r>
              <a:rPr lang="it-IT" sz="1100" dirty="0">
                <a:latin typeface="+mn-lt"/>
              </a:rPr>
              <a:t>To </a:t>
            </a:r>
            <a:r>
              <a:rPr lang="it-IT" sz="1100" dirty="0" err="1">
                <a:latin typeface="+mn-lt"/>
              </a:rPr>
              <a:t>overcome</a:t>
            </a:r>
            <a:r>
              <a:rPr lang="it-IT" sz="1100" dirty="0">
                <a:latin typeface="+mn-lt"/>
              </a:rPr>
              <a:t> </a:t>
            </a:r>
            <a:r>
              <a:rPr lang="it-IT" sz="1100" dirty="0" err="1">
                <a:latin typeface="+mn-lt"/>
              </a:rPr>
              <a:t>this</a:t>
            </a:r>
            <a:r>
              <a:rPr lang="it-IT" sz="1100" dirty="0">
                <a:latin typeface="+mn-lt"/>
              </a:rPr>
              <a:t> </a:t>
            </a:r>
            <a:r>
              <a:rPr lang="it-IT" sz="1100" dirty="0" err="1">
                <a:latin typeface="+mn-lt"/>
              </a:rPr>
              <a:t>issue</a:t>
            </a:r>
            <a:r>
              <a:rPr lang="it-IT" sz="1100" dirty="0">
                <a:latin typeface="+mn-lt"/>
              </a:rPr>
              <a:t>, </a:t>
            </a:r>
            <a:r>
              <a:rPr lang="it-IT" sz="1100" dirty="0" err="1">
                <a:latin typeface="+mn-lt"/>
              </a:rPr>
              <a:t>we</a:t>
            </a:r>
            <a:r>
              <a:rPr lang="it-IT" sz="1100" dirty="0">
                <a:latin typeface="+mn-lt"/>
              </a:rPr>
              <a:t> </a:t>
            </a:r>
            <a:r>
              <a:rPr lang="it-IT" sz="1100" dirty="0" err="1">
                <a:latin typeface="+mn-lt"/>
              </a:rPr>
              <a:t>will</a:t>
            </a:r>
            <a:r>
              <a:rPr lang="it-IT" sz="1100" dirty="0">
                <a:latin typeface="+mn-lt"/>
              </a:rPr>
              <a:t> create a custom task </a:t>
            </a:r>
            <a:r>
              <a:rPr lang="it-IT" sz="1100" dirty="0" err="1">
                <a:latin typeface="+mn-lt"/>
              </a:rPr>
              <a:t>using</a:t>
            </a:r>
            <a:r>
              <a:rPr lang="it-IT" sz="1100" dirty="0">
                <a:latin typeface="+mn-lt"/>
              </a:rPr>
              <a:t> the SSH </a:t>
            </a:r>
            <a:r>
              <a:rPr lang="it-IT" sz="1100" dirty="0" err="1">
                <a:latin typeface="+mn-lt"/>
              </a:rPr>
              <a:t>executor</a:t>
            </a:r>
            <a:r>
              <a:rPr lang="it-IT" sz="1100" dirty="0">
                <a:latin typeface="+mn-lt"/>
              </a:rPr>
              <a:t> </a:t>
            </a:r>
            <a:r>
              <a:rPr lang="it-IT" sz="1100" dirty="0" err="1">
                <a:latin typeface="+mn-lt"/>
              </a:rPr>
              <a:t>that</a:t>
            </a:r>
            <a:r>
              <a:rPr lang="it-IT" sz="1100" dirty="0">
                <a:latin typeface="+mn-lt"/>
              </a:rPr>
              <a:t> </a:t>
            </a:r>
            <a:r>
              <a:rPr lang="it-IT" sz="1100" dirty="0" err="1">
                <a:latin typeface="+mn-lt"/>
              </a:rPr>
              <a:t>injects</a:t>
            </a:r>
            <a:r>
              <a:rPr lang="it-IT" sz="1100" dirty="0">
                <a:latin typeface="+mn-lt"/>
              </a:rPr>
              <a:t> the </a:t>
            </a:r>
            <a:r>
              <a:rPr lang="it-IT" sz="1100" dirty="0" err="1">
                <a:latin typeface="+mn-lt"/>
              </a:rPr>
              <a:t>Ansible</a:t>
            </a:r>
            <a:r>
              <a:rPr lang="it-IT" sz="1100" dirty="0">
                <a:latin typeface="+mn-lt"/>
              </a:rPr>
              <a:t> target public </a:t>
            </a:r>
            <a:r>
              <a:rPr lang="it-IT" sz="1100" dirty="0" err="1">
                <a:latin typeface="+mn-lt"/>
              </a:rPr>
              <a:t>key</a:t>
            </a:r>
            <a:r>
              <a:rPr lang="it-IT" sz="1100" dirty="0">
                <a:latin typeface="+mn-lt"/>
              </a:rPr>
              <a:t> </a:t>
            </a:r>
            <a:r>
              <a:rPr lang="it-IT" sz="1100" dirty="0" err="1">
                <a:latin typeface="+mn-lt"/>
              </a:rPr>
              <a:t>into</a:t>
            </a:r>
            <a:r>
              <a:rPr lang="it-IT" sz="1100" dirty="0">
                <a:latin typeface="+mn-lt"/>
              </a:rPr>
              <a:t> the </a:t>
            </a:r>
            <a:r>
              <a:rPr lang="it-IT" sz="1100" dirty="0" err="1">
                <a:latin typeface="+mn-lt"/>
              </a:rPr>
              <a:t>endpoint</a:t>
            </a:r>
            <a:r>
              <a:rPr lang="it-IT" sz="1100" dirty="0">
                <a:latin typeface="+mn-lt"/>
              </a:rPr>
              <a:t> </a:t>
            </a:r>
            <a:r>
              <a:rPr lang="it-IT" sz="1100" dirty="0" err="1">
                <a:latin typeface="+mn-lt"/>
              </a:rPr>
              <a:t>hosts</a:t>
            </a:r>
            <a:r>
              <a:rPr lang="it-IT" sz="1100" dirty="0">
                <a:latin typeface="+mn-lt"/>
              </a:rPr>
              <a:t> (</a:t>
            </a:r>
            <a:r>
              <a:rPr lang="it-IT" sz="1100" dirty="0" err="1">
                <a:latin typeface="+mn-lt"/>
              </a:rPr>
              <a:t>refer</a:t>
            </a:r>
            <a:r>
              <a:rPr lang="it-IT" sz="1100" dirty="0">
                <a:latin typeface="+mn-lt"/>
              </a:rPr>
              <a:t> to the SSH </a:t>
            </a:r>
            <a:r>
              <a:rPr lang="it-IT" sz="1100" dirty="0" err="1">
                <a:latin typeface="+mn-lt"/>
              </a:rPr>
              <a:t>executor</a:t>
            </a:r>
            <a:r>
              <a:rPr lang="it-IT" sz="1100" dirty="0">
                <a:latin typeface="+mn-lt"/>
              </a:rPr>
              <a:t> </a:t>
            </a:r>
            <a:r>
              <a:rPr lang="it-IT" sz="1100" dirty="0" err="1">
                <a:latin typeface="+mn-lt"/>
              </a:rPr>
              <a:t>section</a:t>
            </a:r>
            <a:r>
              <a:rPr lang="it-IT" sz="1100" dirty="0">
                <a:latin typeface="+mn-lt"/>
              </a:rPr>
              <a:t> to </a:t>
            </a:r>
            <a:r>
              <a:rPr lang="it-IT" sz="1100" dirty="0" err="1">
                <a:latin typeface="+mn-lt"/>
              </a:rPr>
              <a:t>get</a:t>
            </a:r>
            <a:r>
              <a:rPr lang="it-IT" sz="1100" dirty="0">
                <a:latin typeface="+mn-lt"/>
              </a:rPr>
              <a:t> more info on </a:t>
            </a:r>
            <a:r>
              <a:rPr lang="it-IT" sz="1100" dirty="0" err="1">
                <a:latin typeface="+mn-lt"/>
              </a:rPr>
              <a:t>creating</a:t>
            </a:r>
            <a:r>
              <a:rPr lang="it-IT" sz="1100" dirty="0">
                <a:latin typeface="+mn-lt"/>
              </a:rPr>
              <a:t> SSH custom </a:t>
            </a:r>
            <a:r>
              <a:rPr lang="it-IT" sz="1100" dirty="0" err="1">
                <a:latin typeface="+mn-lt"/>
              </a:rPr>
              <a:t>tasks</a:t>
            </a:r>
            <a:r>
              <a:rPr lang="it-IT" sz="1100" dirty="0">
                <a:latin typeface="+mn-lt"/>
              </a:rPr>
              <a:t>)</a:t>
            </a:r>
          </a:p>
          <a:p>
            <a:endParaRPr lang="it-IT" sz="1100" dirty="0">
              <a:latin typeface="+mn-lt"/>
            </a:endParaRPr>
          </a:p>
          <a:p>
            <a:r>
              <a:rPr lang="it-IT" sz="1100" dirty="0" err="1">
                <a:latin typeface="Courier New" panose="02070309020205020404" pitchFamily="49" charset="0"/>
                <a:cs typeface="Courier New" panose="02070309020205020404" pitchFamily="49" charset="0"/>
              </a:rPr>
              <a:t>Inject</a:t>
            </a:r>
            <a:r>
              <a:rPr lang="it-IT" sz="1100" dirty="0">
                <a:latin typeface="Courier New" panose="02070309020205020404" pitchFamily="49" charset="0"/>
                <a:cs typeface="Courier New" panose="02070309020205020404" pitchFamily="49" charset="0"/>
              </a:rPr>
              <a:t> SSH </a:t>
            </a:r>
            <a:r>
              <a:rPr lang="it-IT" sz="1100" dirty="0" err="1">
                <a:latin typeface="Courier New" panose="02070309020205020404" pitchFamily="49" charset="0"/>
                <a:cs typeface="Courier New" panose="02070309020205020404" pitchFamily="49" charset="0"/>
              </a:rPr>
              <a:t>Key</a:t>
            </a:r>
            <a:r>
              <a:rPr lang="it-IT" sz="1100" dirty="0">
                <a:latin typeface="Courier New" panose="02070309020205020404" pitchFamily="49" charset="0"/>
                <a:cs typeface="Courier New" panose="02070309020205020404" pitchFamily="49" charset="0"/>
              </a:rPr>
              <a:t> </a:t>
            </a:r>
            <a:r>
              <a:rPr lang="it-IT" sz="1100" dirty="0">
                <a:latin typeface="+mn-lt"/>
              </a:rPr>
              <a:t>custom task </a:t>
            </a:r>
            <a:r>
              <a:rPr lang="it-IT" sz="1100" dirty="0" err="1">
                <a:latin typeface="+mn-lt"/>
              </a:rPr>
              <a:t>inputs</a:t>
            </a:r>
            <a:r>
              <a:rPr lang="it-IT" sz="1100" dirty="0">
                <a:latin typeface="+mn-lt"/>
              </a:rPr>
              <a:t>:</a:t>
            </a:r>
            <a:endParaRPr lang="en-GB" sz="1100" dirty="0">
              <a:latin typeface="+mn-lt"/>
            </a:endParaRPr>
          </a:p>
        </p:txBody>
      </p:sp>
      <p:graphicFrame>
        <p:nvGraphicFramePr>
          <p:cNvPr id="11" name="Table 4">
            <a:extLst>
              <a:ext uri="{FF2B5EF4-FFF2-40B4-BE49-F238E27FC236}">
                <a16:creationId xmlns:a16="http://schemas.microsoft.com/office/drawing/2014/main" id="{4814E1B8-2E06-AC4B-A924-675284949422}"/>
              </a:ext>
            </a:extLst>
          </p:cNvPr>
          <p:cNvGraphicFramePr>
            <a:graphicFrameLocks noGrp="1"/>
          </p:cNvGraphicFramePr>
          <p:nvPr>
            <p:extLst>
              <p:ext uri="{D42A27DB-BD31-4B8C-83A1-F6EECF244321}">
                <p14:modId xmlns:p14="http://schemas.microsoft.com/office/powerpoint/2010/main" val="1610578777"/>
              </p:ext>
            </p:extLst>
          </p:nvPr>
        </p:nvGraphicFramePr>
        <p:xfrm>
          <a:off x="516344" y="2884651"/>
          <a:ext cx="5312256" cy="1296164"/>
        </p:xfrm>
        <a:graphic>
          <a:graphicData uri="http://schemas.openxmlformats.org/drawingml/2006/table">
            <a:tbl>
              <a:tblPr firstRow="1" bandRow="1">
                <a:tableStyleId>{5C22544A-7EE6-4342-B048-85BDC9FD1C3A}</a:tableStyleId>
              </a:tblPr>
              <a:tblGrid>
                <a:gridCol w="2399517">
                  <a:extLst>
                    <a:ext uri="{9D8B030D-6E8A-4147-A177-3AD203B41FA5}">
                      <a16:colId xmlns:a16="http://schemas.microsoft.com/office/drawing/2014/main" val="3229935241"/>
                    </a:ext>
                  </a:extLst>
                </a:gridCol>
                <a:gridCol w="1665116">
                  <a:extLst>
                    <a:ext uri="{9D8B030D-6E8A-4147-A177-3AD203B41FA5}">
                      <a16:colId xmlns:a16="http://schemas.microsoft.com/office/drawing/2014/main" val="547174870"/>
                    </a:ext>
                  </a:extLst>
                </a:gridCol>
                <a:gridCol w="1247623">
                  <a:extLst>
                    <a:ext uri="{9D8B030D-6E8A-4147-A177-3AD203B41FA5}">
                      <a16:colId xmlns:a16="http://schemas.microsoft.com/office/drawing/2014/main" val="667593697"/>
                    </a:ext>
                  </a:extLst>
                </a:gridCol>
              </a:tblGrid>
              <a:tr h="185171">
                <a:tc>
                  <a:txBody>
                    <a:bodyPr/>
                    <a:lstStyle/>
                    <a:p>
                      <a:r>
                        <a:rPr lang="en-IT" sz="1050" dirty="0"/>
                        <a:t>Display Name</a:t>
                      </a:r>
                    </a:p>
                  </a:txBody>
                  <a:tcPr/>
                </a:tc>
                <a:tc>
                  <a:txBody>
                    <a:bodyPr/>
                    <a:lstStyle/>
                    <a:p>
                      <a:r>
                        <a:rPr lang="en-IT" sz="1050" dirty="0"/>
                        <a:t>Reference Name</a:t>
                      </a:r>
                    </a:p>
                  </a:txBody>
                  <a:tcPr/>
                </a:tc>
                <a:tc>
                  <a:txBody>
                    <a:bodyPr/>
                    <a:lstStyle/>
                    <a:p>
                      <a:r>
                        <a:rPr lang="en-IT" sz="1050" dirty="0"/>
                        <a:t>Type</a:t>
                      </a:r>
                    </a:p>
                  </a:txBody>
                  <a:tcPr/>
                </a:tc>
                <a:extLst>
                  <a:ext uri="{0D108BD9-81ED-4DB2-BD59-A6C34878D82A}">
                    <a16:rowId xmlns:a16="http://schemas.microsoft.com/office/drawing/2014/main" val="496868832"/>
                  </a:ext>
                </a:extLst>
              </a:tr>
              <a:tr h="261176">
                <a:tc>
                  <a:txBody>
                    <a:bodyPr/>
                    <a:lstStyle/>
                    <a:p>
                      <a:r>
                        <a:rPr lang="en-IT" sz="1050" dirty="0"/>
                        <a:t>Managed Host</a:t>
                      </a:r>
                    </a:p>
                  </a:txBody>
                  <a:tcPr/>
                </a:tc>
                <a:tc>
                  <a:txBody>
                    <a:bodyPr/>
                    <a:lstStyle/>
                    <a:p>
                      <a:r>
                        <a:rPr lang="en-IT" sz="1050" dirty="0"/>
                        <a:t>ManagedHost</a:t>
                      </a:r>
                    </a:p>
                  </a:txBody>
                  <a:tcPr/>
                </a:tc>
                <a:tc>
                  <a:txBody>
                    <a:bodyPr/>
                    <a:lstStyle/>
                    <a:p>
                      <a:r>
                        <a:rPr lang="en-IT" sz="1050" dirty="0"/>
                        <a:t>string</a:t>
                      </a:r>
                    </a:p>
                  </a:txBody>
                  <a:tcPr/>
                </a:tc>
                <a:extLst>
                  <a:ext uri="{0D108BD9-81ED-4DB2-BD59-A6C34878D82A}">
                    <a16:rowId xmlns:a16="http://schemas.microsoft.com/office/drawing/2014/main" val="4024871865"/>
                  </a:ext>
                </a:extLst>
              </a:tr>
              <a:tr h="261176">
                <a:tc>
                  <a:txBody>
                    <a:bodyPr/>
                    <a:lstStyle/>
                    <a:p>
                      <a:r>
                        <a:rPr lang="en-GB" sz="1050" dirty="0"/>
                        <a:t>Managed Host Username</a:t>
                      </a:r>
                      <a:endParaRPr lang="en-IT" sz="1050" dirty="0"/>
                    </a:p>
                  </a:txBody>
                  <a:tcPr/>
                </a:tc>
                <a:tc>
                  <a:txBody>
                    <a:bodyPr/>
                    <a:lstStyle/>
                    <a:p>
                      <a:r>
                        <a:rPr lang="en-GB" sz="1050" dirty="0" err="1"/>
                        <a:t>ManagedHostUsername</a:t>
                      </a:r>
                      <a:endParaRPr lang="en-IT" sz="1050" dirty="0"/>
                    </a:p>
                  </a:txBody>
                  <a:tcPr/>
                </a:tc>
                <a:tc>
                  <a:txBody>
                    <a:bodyPr/>
                    <a:lstStyle/>
                    <a:p>
                      <a:r>
                        <a:rPr lang="en-IT" sz="1050" dirty="0"/>
                        <a:t>string</a:t>
                      </a:r>
                    </a:p>
                  </a:txBody>
                  <a:tcPr/>
                </a:tc>
                <a:extLst>
                  <a:ext uri="{0D108BD9-81ED-4DB2-BD59-A6C34878D82A}">
                    <a16:rowId xmlns:a16="http://schemas.microsoft.com/office/drawing/2014/main" val="2363129462"/>
                  </a:ext>
                </a:extLst>
              </a:tr>
              <a:tr h="261176">
                <a:tc>
                  <a:txBody>
                    <a:bodyPr/>
                    <a:lstStyle/>
                    <a:p>
                      <a:r>
                        <a:rPr lang="en-GB" sz="1050" dirty="0"/>
                        <a:t>Managed Host Password</a:t>
                      </a:r>
                      <a:endParaRPr lang="en-IT" sz="1050" dirty="0"/>
                    </a:p>
                  </a:txBody>
                  <a:tcPr/>
                </a:tc>
                <a:tc>
                  <a:txBody>
                    <a:bodyPr/>
                    <a:lstStyle/>
                    <a:p>
                      <a:r>
                        <a:rPr lang="en-GB" sz="1050" dirty="0" err="1"/>
                        <a:t>ManagedHostPassword</a:t>
                      </a:r>
                      <a:endParaRPr lang="en-IT" sz="1050" dirty="0"/>
                    </a:p>
                  </a:txBody>
                  <a:tcPr/>
                </a:tc>
                <a:tc>
                  <a:txBody>
                    <a:bodyPr/>
                    <a:lstStyle/>
                    <a:p>
                      <a:r>
                        <a:rPr lang="en-IT" sz="1050" dirty="0"/>
                        <a:t>string</a:t>
                      </a:r>
                    </a:p>
                  </a:txBody>
                  <a:tcPr/>
                </a:tc>
                <a:extLst>
                  <a:ext uri="{0D108BD9-81ED-4DB2-BD59-A6C34878D82A}">
                    <a16:rowId xmlns:a16="http://schemas.microsoft.com/office/drawing/2014/main" val="78127105"/>
                  </a:ext>
                </a:extLst>
              </a:tr>
              <a:tr h="261176">
                <a:tc>
                  <a:txBody>
                    <a:bodyPr/>
                    <a:lstStyle/>
                    <a:p>
                      <a:r>
                        <a:rPr lang="en-GB" sz="1050" dirty="0"/>
                        <a:t>SSH Public Key File Path</a:t>
                      </a:r>
                      <a:endParaRPr lang="en-IT" sz="1050" dirty="0"/>
                    </a:p>
                  </a:txBody>
                  <a:tcPr/>
                </a:tc>
                <a:tc>
                  <a:txBody>
                    <a:bodyPr/>
                    <a:lstStyle/>
                    <a:p>
                      <a:r>
                        <a:rPr lang="en-GB" sz="1050" dirty="0" err="1"/>
                        <a:t>SSHPublicKeyName</a:t>
                      </a:r>
                      <a:endParaRPr lang="en-IT" sz="1050" dirty="0"/>
                    </a:p>
                  </a:txBody>
                  <a:tcPr/>
                </a:tc>
                <a:tc>
                  <a:txBody>
                    <a:bodyPr/>
                    <a:lstStyle/>
                    <a:p>
                      <a:r>
                        <a:rPr lang="en-IT" sz="1050" dirty="0"/>
                        <a:t>string</a:t>
                      </a:r>
                    </a:p>
                  </a:txBody>
                  <a:tcPr/>
                </a:tc>
                <a:extLst>
                  <a:ext uri="{0D108BD9-81ED-4DB2-BD59-A6C34878D82A}">
                    <a16:rowId xmlns:a16="http://schemas.microsoft.com/office/drawing/2014/main" val="1055791924"/>
                  </a:ext>
                </a:extLst>
              </a:tr>
            </a:tbl>
          </a:graphicData>
        </a:graphic>
      </p:graphicFrame>
      <p:pic>
        <p:nvPicPr>
          <p:cNvPr id="3" name="Picture 2">
            <a:extLst>
              <a:ext uri="{FF2B5EF4-FFF2-40B4-BE49-F238E27FC236}">
                <a16:creationId xmlns:a16="http://schemas.microsoft.com/office/drawing/2014/main" id="{B7DA5544-385F-934F-8FC7-855C8E077C86}"/>
              </a:ext>
            </a:extLst>
          </p:cNvPr>
          <p:cNvPicPr>
            <a:picLocks noChangeAspect="1"/>
          </p:cNvPicPr>
          <p:nvPr/>
        </p:nvPicPr>
        <p:blipFill>
          <a:blip r:embed="rId3"/>
          <a:stretch>
            <a:fillRect/>
          </a:stretch>
        </p:blipFill>
        <p:spPr>
          <a:xfrm>
            <a:off x="6387538" y="2300080"/>
            <a:ext cx="2459064" cy="2465305"/>
          </a:xfrm>
          <a:prstGeom prst="rect">
            <a:avLst/>
          </a:prstGeom>
          <a:ln>
            <a:solidFill>
              <a:schemeClr val="accent1"/>
            </a:solidFill>
          </a:ln>
        </p:spPr>
      </p:pic>
    </p:spTree>
    <p:extLst>
      <p:ext uri="{BB962C8B-B14F-4D97-AF65-F5344CB8AC3E}">
        <p14:creationId xmlns:p14="http://schemas.microsoft.com/office/powerpoint/2010/main" val="3565039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B55-E6FA-314F-BC19-925A59D1682F}"/>
              </a:ext>
            </a:extLst>
          </p:cNvPr>
          <p:cNvSpPr>
            <a:spLocks noGrp="1"/>
          </p:cNvSpPr>
          <p:nvPr>
            <p:ph type="ctrTitle"/>
          </p:nvPr>
        </p:nvSpPr>
        <p:spPr/>
        <p:txBody>
          <a:bodyPr/>
          <a:lstStyle/>
          <a:p>
            <a:r>
              <a:rPr lang="en-IT" dirty="0"/>
              <a:t>Web API Executor and Outcomes</a:t>
            </a:r>
          </a:p>
        </p:txBody>
      </p:sp>
    </p:spTree>
    <p:extLst>
      <p:ext uri="{BB962C8B-B14F-4D97-AF65-F5344CB8AC3E}">
        <p14:creationId xmlns:p14="http://schemas.microsoft.com/office/powerpoint/2010/main" val="378436725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sz="2400" dirty="0"/>
              <a:t>Create a Custom Task to configure password-less SSH 2/2</a:t>
            </a:r>
            <a:br>
              <a:rPr lang="en-IT" sz="2400" dirty="0"/>
            </a:br>
            <a:r>
              <a:rPr lang="en-IT" sz="1600" dirty="0"/>
              <a:t>Sample Scenario: Deploy NGINX Webserver</a:t>
            </a:r>
          </a:p>
        </p:txBody>
      </p:sp>
      <p:sp>
        <p:nvSpPr>
          <p:cNvPr id="4" name="TextBox 3">
            <a:extLst>
              <a:ext uri="{FF2B5EF4-FFF2-40B4-BE49-F238E27FC236}">
                <a16:creationId xmlns:a16="http://schemas.microsoft.com/office/drawing/2014/main" id="{0DC52E97-7C04-4F4C-9698-1FE0D6544A3D}"/>
              </a:ext>
            </a:extLst>
          </p:cNvPr>
          <p:cNvSpPr txBox="1"/>
          <p:nvPr/>
        </p:nvSpPr>
        <p:spPr>
          <a:xfrm>
            <a:off x="4869321" y="1325727"/>
            <a:ext cx="3416378" cy="2846933"/>
          </a:xfrm>
          <a:prstGeom prst="rect">
            <a:avLst/>
          </a:prstGeom>
          <a:noFill/>
        </p:spPr>
        <p:txBody>
          <a:bodyPr wrap="square" rtlCol="0">
            <a:spAutoFit/>
          </a:bodyPr>
          <a:lstStyle/>
          <a:p>
            <a:r>
              <a:rPr lang="it-IT" sz="1000" dirty="0" err="1">
                <a:latin typeface="+mn-lt"/>
              </a:rPr>
              <a:t>Command</a:t>
            </a:r>
            <a:r>
              <a:rPr lang="it-IT" sz="1000" dirty="0">
                <a:latin typeface="+mn-lt"/>
              </a:rPr>
              <a:t>:</a:t>
            </a:r>
          </a:p>
          <a:p>
            <a:endParaRPr lang="it-IT" sz="1000" dirty="0">
              <a:latin typeface="+mn-lt"/>
            </a:endParaRPr>
          </a:p>
          <a:p>
            <a:r>
              <a:rPr lang="en-GB" sz="900" dirty="0" err="1">
                <a:latin typeface="Courier New" panose="02070309020205020404" pitchFamily="49" charset="0"/>
                <a:cs typeface="Courier New" panose="02070309020205020404" pitchFamily="49" charset="0"/>
              </a:rPr>
              <a:t>ssh</a:t>
            </a:r>
            <a:r>
              <a:rPr lang="en-GB" sz="900" dirty="0">
                <a:latin typeface="Courier New" panose="02070309020205020404" pitchFamily="49" charset="0"/>
                <a:cs typeface="Courier New" panose="02070309020205020404" pitchFamily="49" charset="0"/>
              </a:rPr>
              <a:t>-copy-id -</a:t>
            </a:r>
            <a:r>
              <a:rPr lang="en-GB" sz="900" dirty="0" err="1">
                <a:latin typeface="Courier New" panose="02070309020205020404" pitchFamily="49" charset="0"/>
                <a:cs typeface="Courier New" panose="02070309020205020404" pitchFamily="49" charset="0"/>
              </a:rPr>
              <a:t>i</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global.task.input.SSHPublicKeyName</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global.task.input.ManagedHostUsername</a:t>
            </a:r>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global.task.input.ManagedHost</a:t>
            </a:r>
            <a:r>
              <a:rPr lang="en-GB" sz="900" dirty="0">
                <a:latin typeface="Courier New" panose="02070309020205020404" pitchFamily="49" charset="0"/>
                <a:cs typeface="Courier New" panose="02070309020205020404" pitchFamily="49" charset="0"/>
              </a:rPr>
              <a:t>}} -o "</a:t>
            </a:r>
            <a:r>
              <a:rPr lang="en-GB" sz="900" dirty="0" err="1">
                <a:latin typeface="Courier New" panose="02070309020205020404" pitchFamily="49" charset="0"/>
                <a:cs typeface="Courier New" panose="02070309020205020404" pitchFamily="49" charset="0"/>
              </a:rPr>
              <a:t>StrictHostKeyChecking</a:t>
            </a:r>
            <a:r>
              <a:rPr lang="en-GB" sz="900" dirty="0">
                <a:latin typeface="Courier New" panose="02070309020205020404" pitchFamily="49" charset="0"/>
                <a:cs typeface="Courier New" panose="02070309020205020404" pitchFamily="49" charset="0"/>
              </a:rPr>
              <a:t> no"</a:t>
            </a:r>
          </a:p>
          <a:p>
            <a:endParaRPr lang="en-GB" sz="1000" dirty="0">
              <a:latin typeface="Courier New" panose="02070309020205020404" pitchFamily="49" charset="0"/>
              <a:cs typeface="Courier New" panose="02070309020205020404" pitchFamily="49" charset="0"/>
            </a:endParaRPr>
          </a:p>
          <a:p>
            <a:r>
              <a:rPr lang="en-GB" sz="1000" dirty="0">
                <a:latin typeface="+mn-lt"/>
                <a:cs typeface="Courier New" panose="02070309020205020404" pitchFamily="49" charset="0"/>
              </a:rPr>
              <a:t>Command-Type: </a:t>
            </a:r>
            <a:r>
              <a:rPr lang="en-GB" sz="1000" b="1" dirty="0">
                <a:latin typeface="+mn-lt"/>
                <a:cs typeface="Courier New" panose="02070309020205020404" pitchFamily="49" charset="0"/>
              </a:rPr>
              <a:t>Interactive</a:t>
            </a:r>
            <a:endParaRPr lang="en-GB" sz="1000" dirty="0">
              <a:latin typeface="+mn-lt"/>
              <a:cs typeface="Courier New" panose="02070309020205020404" pitchFamily="49" charset="0"/>
            </a:endParaRPr>
          </a:p>
          <a:p>
            <a:endParaRPr lang="en-GB" sz="1000" dirty="0">
              <a:latin typeface="+mn-lt"/>
              <a:cs typeface="Courier New" panose="02070309020205020404" pitchFamily="49" charset="0"/>
            </a:endParaRPr>
          </a:p>
          <a:p>
            <a:r>
              <a:rPr lang="en-GB" sz="1000" dirty="0">
                <a:latin typeface="+mn-lt"/>
                <a:cs typeface="Courier New" panose="02070309020205020404" pitchFamily="49" charset="0"/>
              </a:rPr>
              <a:t>Expect:</a:t>
            </a:r>
          </a:p>
          <a:p>
            <a:r>
              <a:rPr lang="en-GB" sz="1000" dirty="0">
                <a:latin typeface="Courier New" panose="02070309020205020404" pitchFamily="49" charset="0"/>
                <a:cs typeface="Courier New" panose="02070309020205020404" pitchFamily="49" charset="0"/>
              </a:rPr>
              <a:t>password:\s$</a:t>
            </a:r>
          </a:p>
          <a:p>
            <a:endParaRPr lang="en-GB" sz="1000" dirty="0">
              <a:latin typeface="+mn-lt"/>
              <a:cs typeface="Courier New" panose="02070309020205020404" pitchFamily="49" charset="0"/>
            </a:endParaRPr>
          </a:p>
          <a:p>
            <a:r>
              <a:rPr lang="en-GB" sz="1000" dirty="0">
                <a:latin typeface="+mn-lt"/>
                <a:cs typeface="Courier New" panose="02070309020205020404" pitchFamily="49" charset="0"/>
              </a:rPr>
              <a:t>Send:</a:t>
            </a:r>
          </a:p>
          <a:p>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global.task.input.ManagedHostPassword</a:t>
            </a:r>
            <a:r>
              <a:rPr lang="en-GB" sz="900" dirty="0">
                <a:latin typeface="Courier New" panose="02070309020205020404" pitchFamily="49" charset="0"/>
                <a:cs typeface="Courier New" panose="02070309020205020404" pitchFamily="49" charset="0"/>
              </a:rPr>
              <a:t>}}</a:t>
            </a:r>
          </a:p>
          <a:p>
            <a:endParaRPr lang="en-GB" sz="1000" dirty="0">
              <a:latin typeface="+mn-lt"/>
              <a:cs typeface="Courier New" panose="02070309020205020404" pitchFamily="49" charset="0"/>
            </a:endParaRPr>
          </a:p>
          <a:p>
            <a:r>
              <a:rPr lang="en-GB" sz="1000" dirty="0">
                <a:latin typeface="+mn-lt"/>
                <a:cs typeface="Courier New" panose="02070309020205020404" pitchFamily="49" charset="0"/>
              </a:rPr>
              <a:t>Shell Prompt:</a:t>
            </a:r>
          </a:p>
          <a:p>
            <a:r>
              <a:rPr lang="en-GB" sz="900" dirty="0">
                <a:latin typeface="Courier New" panose="02070309020205020404" pitchFamily="49" charset="0"/>
                <a:cs typeface="Courier New" panose="02070309020205020404" pitchFamily="49" charset="0"/>
              </a:rPr>
              <a:t>\$\s$</a:t>
            </a:r>
          </a:p>
        </p:txBody>
      </p:sp>
      <p:sp>
        <p:nvSpPr>
          <p:cNvPr id="7" name="TextBox 6">
            <a:extLst>
              <a:ext uri="{FF2B5EF4-FFF2-40B4-BE49-F238E27FC236}">
                <a16:creationId xmlns:a16="http://schemas.microsoft.com/office/drawing/2014/main" id="{86D903C4-49BB-0D46-9E86-70C222DD26A3}"/>
              </a:ext>
            </a:extLst>
          </p:cNvPr>
          <p:cNvSpPr txBox="1"/>
          <p:nvPr/>
        </p:nvSpPr>
        <p:spPr>
          <a:xfrm>
            <a:off x="667567" y="4277644"/>
            <a:ext cx="7567643" cy="430887"/>
          </a:xfrm>
          <a:prstGeom prst="rect">
            <a:avLst/>
          </a:prstGeom>
          <a:noFill/>
        </p:spPr>
        <p:txBody>
          <a:bodyPr wrap="square" rtlCol="0">
            <a:spAutoFit/>
          </a:bodyPr>
          <a:lstStyle/>
          <a:p>
            <a:r>
              <a:rPr lang="en-IT" sz="1100" dirty="0">
                <a:latin typeface="+mn-lt"/>
              </a:rPr>
              <a:t>This task will simply execute the ssh-copy-id command in the Ansible target against another target host. From that point on, it will be able to have password-less SSH access. </a:t>
            </a:r>
            <a:r>
              <a:rPr lang="en-IT" sz="1100" b="1" dirty="0">
                <a:latin typeface="+mn-lt"/>
              </a:rPr>
              <a:t>Save </a:t>
            </a:r>
            <a:r>
              <a:rPr lang="en-IT" sz="1100" dirty="0">
                <a:latin typeface="+mn-lt"/>
              </a:rPr>
              <a:t>the task once done</a:t>
            </a:r>
          </a:p>
        </p:txBody>
      </p:sp>
      <p:pic>
        <p:nvPicPr>
          <p:cNvPr id="8" name="Picture 7">
            <a:extLst>
              <a:ext uri="{FF2B5EF4-FFF2-40B4-BE49-F238E27FC236}">
                <a16:creationId xmlns:a16="http://schemas.microsoft.com/office/drawing/2014/main" id="{A947853B-710B-5040-BFAC-2997CE57027D}"/>
              </a:ext>
            </a:extLst>
          </p:cNvPr>
          <p:cNvPicPr>
            <a:picLocks noChangeAspect="1"/>
          </p:cNvPicPr>
          <p:nvPr/>
        </p:nvPicPr>
        <p:blipFill>
          <a:blip r:embed="rId3"/>
          <a:stretch>
            <a:fillRect/>
          </a:stretch>
        </p:blipFill>
        <p:spPr>
          <a:xfrm>
            <a:off x="667567" y="1231958"/>
            <a:ext cx="3979412" cy="2940702"/>
          </a:xfrm>
          <a:prstGeom prst="rect">
            <a:avLst/>
          </a:prstGeom>
        </p:spPr>
      </p:pic>
    </p:spTree>
    <p:extLst>
      <p:ext uri="{BB962C8B-B14F-4D97-AF65-F5344CB8AC3E}">
        <p14:creationId xmlns:p14="http://schemas.microsoft.com/office/powerpoint/2010/main" val="1131405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sz="2400" dirty="0"/>
              <a:t>Sample End to End Workflow</a:t>
            </a:r>
            <a:br>
              <a:rPr lang="en-IT" sz="2400" dirty="0"/>
            </a:br>
            <a:r>
              <a:rPr lang="en-IT" sz="1600" dirty="0"/>
              <a:t>Sample Scenario: Deploy NGINX Webserver</a:t>
            </a:r>
          </a:p>
        </p:txBody>
      </p:sp>
      <p:pic>
        <p:nvPicPr>
          <p:cNvPr id="9" name="Picture 8">
            <a:extLst>
              <a:ext uri="{FF2B5EF4-FFF2-40B4-BE49-F238E27FC236}">
                <a16:creationId xmlns:a16="http://schemas.microsoft.com/office/drawing/2014/main" id="{982689FE-093B-EC45-A98F-763BFB4379CE}"/>
              </a:ext>
            </a:extLst>
          </p:cNvPr>
          <p:cNvPicPr>
            <a:picLocks noChangeAspect="1"/>
          </p:cNvPicPr>
          <p:nvPr/>
        </p:nvPicPr>
        <p:blipFill>
          <a:blip r:embed="rId3"/>
          <a:stretch>
            <a:fillRect/>
          </a:stretch>
        </p:blipFill>
        <p:spPr>
          <a:xfrm>
            <a:off x="606917" y="1180320"/>
            <a:ext cx="3849399" cy="3182895"/>
          </a:xfrm>
          <a:prstGeom prst="rect">
            <a:avLst/>
          </a:prstGeom>
        </p:spPr>
      </p:pic>
      <p:pic>
        <p:nvPicPr>
          <p:cNvPr id="10" name="Picture 9">
            <a:extLst>
              <a:ext uri="{FF2B5EF4-FFF2-40B4-BE49-F238E27FC236}">
                <a16:creationId xmlns:a16="http://schemas.microsoft.com/office/drawing/2014/main" id="{FFB66430-1876-2046-9DA8-9E672F636D95}"/>
              </a:ext>
            </a:extLst>
          </p:cNvPr>
          <p:cNvPicPr>
            <a:picLocks noChangeAspect="1"/>
          </p:cNvPicPr>
          <p:nvPr/>
        </p:nvPicPr>
        <p:blipFill>
          <a:blip r:embed="rId4"/>
          <a:stretch>
            <a:fillRect/>
          </a:stretch>
        </p:blipFill>
        <p:spPr>
          <a:xfrm>
            <a:off x="4753589" y="1170694"/>
            <a:ext cx="3849400" cy="3192521"/>
          </a:xfrm>
          <a:prstGeom prst="rect">
            <a:avLst/>
          </a:prstGeom>
        </p:spPr>
      </p:pic>
    </p:spTree>
    <p:extLst>
      <p:ext uri="{BB962C8B-B14F-4D97-AF65-F5344CB8AC3E}">
        <p14:creationId xmlns:p14="http://schemas.microsoft.com/office/powerpoint/2010/main" val="16718332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18C-1FCC-9440-8E8C-438C5A275C0D}"/>
              </a:ext>
            </a:extLst>
          </p:cNvPr>
          <p:cNvSpPr>
            <a:spLocks noGrp="1"/>
          </p:cNvSpPr>
          <p:nvPr>
            <p:ph type="title"/>
          </p:nvPr>
        </p:nvSpPr>
        <p:spPr/>
        <p:txBody>
          <a:bodyPr/>
          <a:lstStyle/>
          <a:p>
            <a:r>
              <a:rPr lang="en-IT" sz="2400" dirty="0"/>
              <a:t>Sample End to End Workflow</a:t>
            </a:r>
            <a:br>
              <a:rPr lang="en-IT" sz="2400" dirty="0"/>
            </a:br>
            <a:r>
              <a:rPr lang="en-IT" sz="1600" dirty="0"/>
              <a:t>Sample Scenario: Deploy NGINX Webserver</a:t>
            </a:r>
          </a:p>
        </p:txBody>
      </p:sp>
      <p:pic>
        <p:nvPicPr>
          <p:cNvPr id="4" name="Picture 3">
            <a:extLst>
              <a:ext uri="{FF2B5EF4-FFF2-40B4-BE49-F238E27FC236}">
                <a16:creationId xmlns:a16="http://schemas.microsoft.com/office/drawing/2014/main" id="{B7B0DBF0-5EF3-1448-B5E8-0474E51E42AA}"/>
              </a:ext>
            </a:extLst>
          </p:cNvPr>
          <p:cNvPicPr>
            <a:picLocks noChangeAspect="1"/>
          </p:cNvPicPr>
          <p:nvPr/>
        </p:nvPicPr>
        <p:blipFill>
          <a:blip r:embed="rId3"/>
          <a:stretch>
            <a:fillRect/>
          </a:stretch>
        </p:blipFill>
        <p:spPr>
          <a:xfrm>
            <a:off x="230659" y="1180442"/>
            <a:ext cx="1845276" cy="1510897"/>
          </a:xfrm>
          <a:prstGeom prst="rect">
            <a:avLst/>
          </a:prstGeom>
          <a:ln>
            <a:solidFill>
              <a:schemeClr val="accent1"/>
            </a:solidFill>
          </a:ln>
        </p:spPr>
      </p:pic>
      <p:pic>
        <p:nvPicPr>
          <p:cNvPr id="5" name="Picture 4">
            <a:extLst>
              <a:ext uri="{FF2B5EF4-FFF2-40B4-BE49-F238E27FC236}">
                <a16:creationId xmlns:a16="http://schemas.microsoft.com/office/drawing/2014/main" id="{F1E277FB-2E27-6F4E-AB7A-28F88181259D}"/>
              </a:ext>
            </a:extLst>
          </p:cNvPr>
          <p:cNvPicPr>
            <a:picLocks noChangeAspect="1"/>
          </p:cNvPicPr>
          <p:nvPr/>
        </p:nvPicPr>
        <p:blipFill>
          <a:blip r:embed="rId4"/>
          <a:stretch>
            <a:fillRect/>
          </a:stretch>
        </p:blipFill>
        <p:spPr>
          <a:xfrm>
            <a:off x="2186151" y="1180442"/>
            <a:ext cx="4112671" cy="2984194"/>
          </a:xfrm>
          <a:prstGeom prst="rect">
            <a:avLst/>
          </a:prstGeom>
          <a:ln>
            <a:solidFill>
              <a:schemeClr val="accent1"/>
            </a:solidFill>
          </a:ln>
        </p:spPr>
      </p:pic>
      <p:pic>
        <p:nvPicPr>
          <p:cNvPr id="6" name="Picture 5">
            <a:extLst>
              <a:ext uri="{FF2B5EF4-FFF2-40B4-BE49-F238E27FC236}">
                <a16:creationId xmlns:a16="http://schemas.microsoft.com/office/drawing/2014/main" id="{0169DE6F-1ABA-AF43-841E-394949966014}"/>
              </a:ext>
            </a:extLst>
          </p:cNvPr>
          <p:cNvPicPr>
            <a:picLocks noChangeAspect="1"/>
          </p:cNvPicPr>
          <p:nvPr/>
        </p:nvPicPr>
        <p:blipFill>
          <a:blip r:embed="rId5"/>
          <a:stretch>
            <a:fillRect/>
          </a:stretch>
        </p:blipFill>
        <p:spPr>
          <a:xfrm>
            <a:off x="6409038" y="1180442"/>
            <a:ext cx="2436863" cy="2062549"/>
          </a:xfrm>
          <a:prstGeom prst="rect">
            <a:avLst/>
          </a:prstGeom>
          <a:ln>
            <a:solidFill>
              <a:schemeClr val="accent1"/>
            </a:solidFill>
          </a:ln>
        </p:spPr>
      </p:pic>
    </p:spTree>
    <p:extLst>
      <p:ext uri="{BB962C8B-B14F-4D97-AF65-F5344CB8AC3E}">
        <p14:creationId xmlns:p14="http://schemas.microsoft.com/office/powerpoint/2010/main" val="1157454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BD73-EB94-6246-B27B-E9A446E501A0}"/>
              </a:ext>
            </a:extLst>
          </p:cNvPr>
          <p:cNvSpPr>
            <a:spLocks noGrp="1"/>
          </p:cNvSpPr>
          <p:nvPr>
            <p:ph type="ctrTitle"/>
          </p:nvPr>
        </p:nvSpPr>
        <p:spPr/>
        <p:txBody>
          <a:bodyPr/>
          <a:lstStyle/>
          <a:p>
            <a:r>
              <a:rPr lang="en-IT" dirty="0"/>
              <a:t>Go Template Cheat Sheet</a:t>
            </a:r>
            <a:endParaRPr lang="en-US" dirty="0"/>
          </a:p>
        </p:txBody>
      </p:sp>
    </p:spTree>
    <p:extLst>
      <p:ext uri="{BB962C8B-B14F-4D97-AF65-F5344CB8AC3E}">
        <p14:creationId xmlns:p14="http://schemas.microsoft.com/office/powerpoint/2010/main" val="15757795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4C8D2F9-1832-E8CB-9DEC-A1099CF5DDE0}"/>
              </a:ext>
            </a:extLst>
          </p:cNvPr>
          <p:cNvGraphicFramePr>
            <a:graphicFrameLocks noGrp="1"/>
          </p:cNvGraphicFramePr>
          <p:nvPr>
            <p:ph type="tbl" sz="quarter" idx="12"/>
            <p:extLst>
              <p:ext uri="{D42A27DB-BD31-4B8C-83A1-F6EECF244321}">
                <p14:modId xmlns:p14="http://schemas.microsoft.com/office/powerpoint/2010/main" val="488545945"/>
              </p:ext>
            </p:extLst>
          </p:nvPr>
        </p:nvGraphicFramePr>
        <p:xfrm>
          <a:off x="533400" y="1347788"/>
          <a:ext cx="8115297" cy="2108200"/>
        </p:xfrm>
        <a:graphic>
          <a:graphicData uri="http://schemas.openxmlformats.org/drawingml/2006/table">
            <a:tbl>
              <a:tblPr firstRow="1" bandRow="1">
                <a:tableStyleId>{5C22544A-7EE6-4342-B048-85BDC9FD1C3A}</a:tableStyleId>
              </a:tblPr>
              <a:tblGrid>
                <a:gridCol w="1517072">
                  <a:extLst>
                    <a:ext uri="{9D8B030D-6E8A-4147-A177-3AD203B41FA5}">
                      <a16:colId xmlns:a16="http://schemas.microsoft.com/office/drawing/2014/main" val="1706843207"/>
                    </a:ext>
                  </a:extLst>
                </a:gridCol>
                <a:gridCol w="3809999">
                  <a:extLst>
                    <a:ext uri="{9D8B030D-6E8A-4147-A177-3AD203B41FA5}">
                      <a16:colId xmlns:a16="http://schemas.microsoft.com/office/drawing/2014/main" val="3350180065"/>
                    </a:ext>
                  </a:extLst>
                </a:gridCol>
                <a:gridCol w="2788226">
                  <a:extLst>
                    <a:ext uri="{9D8B030D-6E8A-4147-A177-3AD203B41FA5}">
                      <a16:colId xmlns:a16="http://schemas.microsoft.com/office/drawing/2014/main" val="1640719595"/>
                    </a:ext>
                  </a:extLst>
                </a:gridCol>
              </a:tblGrid>
              <a:tr h="370840">
                <a:tc>
                  <a:txBody>
                    <a:bodyPr/>
                    <a:lstStyle/>
                    <a:p>
                      <a:r>
                        <a:rPr lang="en-US" dirty="0"/>
                        <a:t>Usage</a:t>
                      </a:r>
                    </a:p>
                  </a:txBody>
                  <a:tcPr/>
                </a:tc>
                <a:tc>
                  <a:txBody>
                    <a:bodyPr/>
                    <a:lstStyle/>
                    <a:p>
                      <a:r>
                        <a:rPr lang="en-US" dirty="0"/>
                        <a:t>Description</a:t>
                      </a:r>
                    </a:p>
                  </a:txBody>
                  <a:tcPr/>
                </a:tc>
                <a:tc>
                  <a:txBody>
                    <a:bodyPr/>
                    <a:lstStyle/>
                    <a:p>
                      <a:r>
                        <a:rPr lang="en-US" dirty="0"/>
                        <a:t>Code</a:t>
                      </a:r>
                    </a:p>
                  </a:txBody>
                  <a:tcPr/>
                </a:tc>
                <a:extLst>
                  <a:ext uri="{0D108BD9-81ED-4DB2-BD59-A6C34878D82A}">
                    <a16:rowId xmlns:a16="http://schemas.microsoft.com/office/drawing/2014/main" val="2707383427"/>
                  </a:ext>
                </a:extLst>
              </a:tr>
              <a:tr h="370840">
                <a:tc>
                  <a:txBody>
                    <a:bodyPr/>
                    <a:lstStyle/>
                    <a:p>
                      <a:r>
                        <a:rPr lang="en-US" dirty="0"/>
                        <a:t>Workflow Input</a:t>
                      </a:r>
                    </a:p>
                  </a:txBody>
                  <a:tcPr/>
                </a:tc>
                <a:tc>
                  <a:txBody>
                    <a:bodyPr/>
                    <a:lstStyle/>
                    <a:p>
                      <a:pPr lvl="0">
                        <a:buNone/>
                      </a:pPr>
                      <a:r>
                        <a:rPr lang="en-US" sz="1200" b="0" i="0" u="none" strike="noStrike" noProof="0" dirty="0">
                          <a:latin typeface="CiscoSansTT ExtraLight"/>
                        </a:rPr>
                        <a:t>You can reference a workflow input by replacing NAME with the </a:t>
                      </a:r>
                      <a:r>
                        <a:rPr lang="en-US" sz="1200" b="0" i="0" u="none" strike="noStrike" noProof="0" dirty="0" err="1">
                          <a:latin typeface="CiscoSansTT ExtraLight"/>
                        </a:rPr>
                        <a:t>the</a:t>
                      </a:r>
                      <a:r>
                        <a:rPr lang="en-US" sz="1200" b="0" i="0" u="none" strike="noStrike" noProof="0" dirty="0">
                          <a:latin typeface="CiscoSansTT ExtraLight"/>
                        </a:rPr>
                        <a:t> reference name you have given it inside the workflow designer</a:t>
                      </a:r>
                      <a:endParaRPr lang="en-US" sz="1200"/>
                    </a:p>
                  </a:txBody>
                  <a:tcPr/>
                </a:tc>
                <a:tc>
                  <a:txBody>
                    <a:bodyPr/>
                    <a:lstStyle/>
                    <a:p>
                      <a:pPr lvl="0">
                        <a:buNone/>
                      </a:pPr>
                      <a:r>
                        <a:rPr lang="en-US" sz="1400" b="0" i="0" u="none" strike="noStrike" noProof="0" dirty="0">
                          <a:latin typeface="CiscoSansTT ExtraLight"/>
                        </a:rPr>
                        <a:t>{{.global.workflow.input.NAME}}</a:t>
                      </a:r>
                      <a:endParaRPr lang="en-US" dirty="0"/>
                    </a:p>
                  </a:txBody>
                  <a:tcPr/>
                </a:tc>
                <a:extLst>
                  <a:ext uri="{0D108BD9-81ED-4DB2-BD59-A6C34878D82A}">
                    <a16:rowId xmlns:a16="http://schemas.microsoft.com/office/drawing/2014/main" val="3589122109"/>
                  </a:ext>
                </a:extLst>
              </a:tr>
              <a:tr h="370839">
                <a:tc>
                  <a:txBody>
                    <a:bodyPr/>
                    <a:lstStyle/>
                    <a:p>
                      <a:pPr lvl="0">
                        <a:buNone/>
                      </a:pPr>
                      <a:r>
                        <a:rPr lang="en-US" dirty="0"/>
                        <a:t>Task Output</a:t>
                      </a:r>
                    </a:p>
                  </a:txBody>
                  <a:tcPr/>
                </a:tc>
                <a:tc>
                  <a:txBody>
                    <a:bodyPr/>
                    <a:lstStyle/>
                    <a:p>
                      <a:pPr lvl="0">
                        <a:buNone/>
                      </a:pPr>
                      <a:r>
                        <a:rPr lang="en-US" sz="1200" b="0" i="0" u="none" strike="noStrike" noProof="0" dirty="0">
                          <a:latin typeface="CiscoSansTT ExtraLight"/>
                        </a:rPr>
                        <a:t>You can reference a task output by replacing TASK with the name of the task (from the Code view), and by replacing NAME with the name of the output</a:t>
                      </a:r>
                      <a:endParaRPr lang="en-US" sz="1200"/>
                    </a:p>
                  </a:txBody>
                  <a:tcPr/>
                </a:tc>
                <a:tc>
                  <a:txBody>
                    <a:bodyPr/>
                    <a:lstStyle/>
                    <a:p>
                      <a:pPr lvl="0">
                        <a:buNone/>
                      </a:pPr>
                      <a:r>
                        <a:rPr lang="en-US" sz="1400" b="0" i="0" u="none" strike="noStrike" noProof="0" dirty="0">
                          <a:latin typeface="CiscoSansTT ExtraLight"/>
                        </a:rPr>
                        <a:t>{{.global.TASK.output.NAME}}</a:t>
                      </a:r>
                      <a:endParaRPr lang="en-US" dirty="0"/>
                    </a:p>
                  </a:txBody>
                  <a:tcPr/>
                </a:tc>
                <a:extLst>
                  <a:ext uri="{0D108BD9-81ED-4DB2-BD59-A6C34878D82A}">
                    <a16:rowId xmlns:a16="http://schemas.microsoft.com/office/drawing/2014/main" val="3186998211"/>
                  </a:ext>
                </a:extLst>
              </a:tr>
              <a:tr h="370838">
                <a:tc>
                  <a:txBody>
                    <a:bodyPr/>
                    <a:lstStyle/>
                    <a:p>
                      <a:pPr lvl="0">
                        <a:buNone/>
                      </a:pPr>
                      <a:r>
                        <a:rPr lang="en-US" dirty="0"/>
                        <a:t>Org </a:t>
                      </a:r>
                      <a:r>
                        <a:rPr lang="en-US" dirty="0" err="1"/>
                        <a:t>Moid</a:t>
                      </a:r>
                    </a:p>
                  </a:txBody>
                  <a:tcPr/>
                </a:tc>
                <a:tc>
                  <a:txBody>
                    <a:bodyPr/>
                    <a:lstStyle/>
                    <a:p>
                      <a:pPr lvl="0">
                        <a:buNone/>
                      </a:pPr>
                      <a:r>
                        <a:rPr lang="en-US" sz="1200" b="0" i="0" u="none" strike="noStrike" noProof="0" dirty="0">
                          <a:latin typeface="CiscoSansTT ExtraLight"/>
                        </a:rPr>
                        <a:t>The </a:t>
                      </a:r>
                      <a:r>
                        <a:rPr lang="en-US" sz="1200" b="0" i="0" u="none" strike="noStrike" noProof="0" dirty="0" err="1">
                          <a:latin typeface="CiscoSansTT ExtraLight"/>
                        </a:rPr>
                        <a:t>Moid</a:t>
                      </a:r>
                      <a:r>
                        <a:rPr lang="en-US" sz="1200" b="0" i="0" u="none" strike="noStrike" noProof="0" dirty="0">
                          <a:latin typeface="CiscoSansTT ExtraLight"/>
                        </a:rPr>
                        <a:t> of the </a:t>
                      </a:r>
                      <a:r>
                        <a:rPr lang="en-US" sz="1200" b="0" i="0" u="none" strike="noStrike" noProof="0" dirty="0" err="1">
                          <a:latin typeface="CiscoSansTT ExtraLight"/>
                        </a:rPr>
                        <a:t>Intersight</a:t>
                      </a:r>
                      <a:r>
                        <a:rPr lang="en-US" sz="1200" b="0" i="0" u="none" strike="noStrike" noProof="0" dirty="0">
                          <a:latin typeface="CiscoSansTT ExtraLight"/>
                        </a:rPr>
                        <a:t> org used to execute this workflow</a:t>
                      </a:r>
                      <a:endParaRPr lang="en-US" sz="1200"/>
                    </a:p>
                  </a:txBody>
                  <a:tcPr/>
                </a:tc>
                <a:tc>
                  <a:txBody>
                    <a:bodyPr/>
                    <a:lstStyle/>
                    <a:p>
                      <a:pPr lvl="0">
                        <a:buNone/>
                      </a:pPr>
                      <a:r>
                        <a:rPr lang="en-US" sz="1400" b="0" i="0" u="none" strike="noStrike" noProof="0" dirty="0">
                          <a:latin typeface="CiscoSansTT ExtraLight"/>
                        </a:rPr>
                        <a:t>{{.</a:t>
                      </a:r>
                      <a:r>
                        <a:rPr lang="en-US" sz="1400" b="0" i="0" u="none" strike="noStrike" noProof="0" dirty="0" err="1">
                          <a:latin typeface="CiscoSansTT ExtraLight"/>
                        </a:rPr>
                        <a:t>security.OrganizationMoid</a:t>
                      </a:r>
                      <a:r>
                        <a:rPr lang="en-US" sz="1400" b="0" i="0" u="none" strike="noStrike" noProof="0" dirty="0">
                          <a:latin typeface="CiscoSansTT ExtraLight"/>
                        </a:rPr>
                        <a:t>}}</a:t>
                      </a:r>
                      <a:endParaRPr lang="en-US" dirty="0"/>
                    </a:p>
                  </a:txBody>
                  <a:tcPr/>
                </a:tc>
                <a:extLst>
                  <a:ext uri="{0D108BD9-81ED-4DB2-BD59-A6C34878D82A}">
                    <a16:rowId xmlns:a16="http://schemas.microsoft.com/office/drawing/2014/main" val="144553606"/>
                  </a:ext>
                </a:extLst>
              </a:tr>
            </a:tbl>
          </a:graphicData>
        </a:graphic>
      </p:graphicFrame>
      <p:sp>
        <p:nvSpPr>
          <p:cNvPr id="3" name="Text Placeholder 2">
            <a:extLst>
              <a:ext uri="{FF2B5EF4-FFF2-40B4-BE49-F238E27FC236}">
                <a16:creationId xmlns:a16="http://schemas.microsoft.com/office/drawing/2014/main" id="{5F42127D-AA2F-9CF6-FBE0-B42887AB3BF9}"/>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A3040E38-C88C-B729-E0D2-44A5D9FFA465}"/>
              </a:ext>
            </a:extLst>
          </p:cNvPr>
          <p:cNvSpPr>
            <a:spLocks noGrp="1"/>
          </p:cNvSpPr>
          <p:nvPr>
            <p:ph type="title"/>
          </p:nvPr>
        </p:nvSpPr>
        <p:spPr/>
        <p:txBody>
          <a:bodyPr/>
          <a:lstStyle/>
          <a:p>
            <a:r>
              <a:rPr lang="en-US" dirty="0"/>
              <a:t>Referencing variables in the Workflow Designer</a:t>
            </a:r>
          </a:p>
        </p:txBody>
      </p:sp>
    </p:spTree>
    <p:extLst>
      <p:ext uri="{BB962C8B-B14F-4D97-AF65-F5344CB8AC3E}">
        <p14:creationId xmlns:p14="http://schemas.microsoft.com/office/powerpoint/2010/main" val="26227044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4C8D2F9-1832-E8CB-9DEC-A1099CF5DDE0}"/>
              </a:ext>
            </a:extLst>
          </p:cNvPr>
          <p:cNvGraphicFramePr>
            <a:graphicFrameLocks noGrp="1"/>
          </p:cNvGraphicFramePr>
          <p:nvPr>
            <p:ph type="tbl" sz="quarter" idx="12"/>
            <p:extLst>
              <p:ext uri="{D42A27DB-BD31-4B8C-83A1-F6EECF244321}">
                <p14:modId xmlns:p14="http://schemas.microsoft.com/office/powerpoint/2010/main" val="3259460373"/>
              </p:ext>
            </p:extLst>
          </p:nvPr>
        </p:nvGraphicFramePr>
        <p:xfrm>
          <a:off x="533400" y="1347788"/>
          <a:ext cx="8115289" cy="1651000"/>
        </p:xfrm>
        <a:graphic>
          <a:graphicData uri="http://schemas.openxmlformats.org/drawingml/2006/table">
            <a:tbl>
              <a:tblPr firstRow="1" bandRow="1">
                <a:tableStyleId>{5C22544A-7EE6-4342-B048-85BDC9FD1C3A}</a:tableStyleId>
              </a:tblPr>
              <a:tblGrid>
                <a:gridCol w="1593270">
                  <a:extLst>
                    <a:ext uri="{9D8B030D-6E8A-4147-A177-3AD203B41FA5}">
                      <a16:colId xmlns:a16="http://schemas.microsoft.com/office/drawing/2014/main" val="1706843207"/>
                    </a:ext>
                  </a:extLst>
                </a:gridCol>
                <a:gridCol w="3553691">
                  <a:extLst>
                    <a:ext uri="{9D8B030D-6E8A-4147-A177-3AD203B41FA5}">
                      <a16:colId xmlns:a16="http://schemas.microsoft.com/office/drawing/2014/main" val="3350180065"/>
                    </a:ext>
                  </a:extLst>
                </a:gridCol>
                <a:gridCol w="2968328">
                  <a:extLst>
                    <a:ext uri="{9D8B030D-6E8A-4147-A177-3AD203B41FA5}">
                      <a16:colId xmlns:a16="http://schemas.microsoft.com/office/drawing/2014/main" val="1640719595"/>
                    </a:ext>
                  </a:extLst>
                </a:gridCol>
              </a:tblGrid>
              <a:tr h="370840">
                <a:tc>
                  <a:txBody>
                    <a:bodyPr/>
                    <a:lstStyle/>
                    <a:p>
                      <a:r>
                        <a:rPr lang="en-US" dirty="0"/>
                        <a:t>Usage</a:t>
                      </a:r>
                    </a:p>
                  </a:txBody>
                  <a:tcPr/>
                </a:tc>
                <a:tc>
                  <a:txBody>
                    <a:bodyPr/>
                    <a:lstStyle/>
                    <a:p>
                      <a:r>
                        <a:rPr lang="en-US" dirty="0"/>
                        <a:t>Description</a:t>
                      </a:r>
                    </a:p>
                  </a:txBody>
                  <a:tcPr/>
                </a:tc>
                <a:tc>
                  <a:txBody>
                    <a:bodyPr/>
                    <a:lstStyle/>
                    <a:p>
                      <a:r>
                        <a:rPr lang="en-US" dirty="0"/>
                        <a:t>Code</a:t>
                      </a:r>
                    </a:p>
                  </a:txBody>
                  <a:tcPr/>
                </a:tc>
                <a:extLst>
                  <a:ext uri="{0D108BD9-81ED-4DB2-BD59-A6C34878D82A}">
                    <a16:rowId xmlns:a16="http://schemas.microsoft.com/office/drawing/2014/main" val="2707383427"/>
                  </a:ext>
                </a:extLst>
              </a:tr>
              <a:tr h="370840">
                <a:tc>
                  <a:txBody>
                    <a:bodyPr/>
                    <a:lstStyle/>
                    <a:p>
                      <a:r>
                        <a:rPr lang="en-US" dirty="0"/>
                        <a:t>Task Input</a:t>
                      </a:r>
                    </a:p>
                  </a:txBody>
                  <a:tcPr/>
                </a:tc>
                <a:tc>
                  <a:txBody>
                    <a:bodyPr/>
                    <a:lstStyle/>
                    <a:p>
                      <a:pPr lvl="0">
                        <a:buNone/>
                      </a:pPr>
                      <a:r>
                        <a:rPr lang="en-US" sz="1200" b="0" i="0" u="none" strike="noStrike" noProof="0" dirty="0"/>
                        <a:t>You can reference a task input by replacing NAME with the </a:t>
                      </a:r>
                      <a:r>
                        <a:rPr lang="en-US" sz="1200" b="0" i="0" u="none" strike="noStrike" noProof="0" dirty="0" err="1"/>
                        <a:t>the</a:t>
                      </a:r>
                      <a:r>
                        <a:rPr lang="en-US" sz="1200" b="0" i="0" u="none" strike="noStrike" noProof="0" dirty="0"/>
                        <a:t> reference name you have given it inside the task designer</a:t>
                      </a:r>
                      <a:endParaRPr lang="en-US" sz="1200"/>
                    </a:p>
                  </a:txBody>
                  <a:tcPr/>
                </a:tc>
                <a:tc>
                  <a:txBody>
                    <a:bodyPr/>
                    <a:lstStyle/>
                    <a:p>
                      <a:pPr lvl="0">
                        <a:buNone/>
                      </a:pPr>
                      <a:r>
                        <a:rPr lang="en-US" sz="1400" b="0" i="0" u="none" strike="noStrike" noProof="0" dirty="0"/>
                        <a:t>{{.global.task.input.NAME}}</a:t>
                      </a:r>
                      <a:endParaRPr lang="en-US" dirty="0"/>
                    </a:p>
                  </a:txBody>
                  <a:tcPr/>
                </a:tc>
                <a:extLst>
                  <a:ext uri="{0D108BD9-81ED-4DB2-BD59-A6C34878D82A}">
                    <a16:rowId xmlns:a16="http://schemas.microsoft.com/office/drawing/2014/main" val="3589122109"/>
                  </a:ext>
                </a:extLst>
              </a:tr>
              <a:tr h="370839">
                <a:tc>
                  <a:txBody>
                    <a:bodyPr/>
                    <a:lstStyle/>
                    <a:p>
                      <a:pPr lvl="0">
                        <a:buNone/>
                      </a:pPr>
                      <a:r>
                        <a:rPr lang="en-US" dirty="0"/>
                        <a:t>Sub-Task Output</a:t>
                      </a:r>
                    </a:p>
                  </a:txBody>
                  <a:tcPr/>
                </a:tc>
                <a:tc>
                  <a:txBody>
                    <a:bodyPr/>
                    <a:lstStyle/>
                    <a:p>
                      <a:pPr lvl="0">
                        <a:buNone/>
                      </a:pPr>
                      <a:r>
                        <a:rPr lang="en-US" sz="1200" b="0" i="0" u="none" strike="noStrike" noProof="0" dirty="0"/>
                        <a:t>You can reference a sub-task output by replacing SUBTASK with the reference name of the sub-task, and by replacing NAME with the name of the output</a:t>
                      </a:r>
                      <a:endParaRPr lang="en-US" sz="1200"/>
                    </a:p>
                  </a:txBody>
                  <a:tcPr/>
                </a:tc>
                <a:tc>
                  <a:txBody>
                    <a:bodyPr/>
                    <a:lstStyle/>
                    <a:p>
                      <a:pPr lvl="0">
                        <a:buNone/>
                      </a:pPr>
                      <a:r>
                        <a:rPr lang="en-US" sz="1400" b="0" i="0" u="none" strike="noStrike" noProof="0" dirty="0"/>
                        <a:t>{{.global.SUBTASK.output.NAME}}</a:t>
                      </a:r>
                      <a:endParaRPr lang="en-US" dirty="0"/>
                    </a:p>
                  </a:txBody>
                  <a:tcPr/>
                </a:tc>
                <a:extLst>
                  <a:ext uri="{0D108BD9-81ED-4DB2-BD59-A6C34878D82A}">
                    <a16:rowId xmlns:a16="http://schemas.microsoft.com/office/drawing/2014/main" val="3186998211"/>
                  </a:ext>
                </a:extLst>
              </a:tr>
            </a:tbl>
          </a:graphicData>
        </a:graphic>
      </p:graphicFrame>
      <p:sp>
        <p:nvSpPr>
          <p:cNvPr id="3" name="Text Placeholder 2">
            <a:extLst>
              <a:ext uri="{FF2B5EF4-FFF2-40B4-BE49-F238E27FC236}">
                <a16:creationId xmlns:a16="http://schemas.microsoft.com/office/drawing/2014/main" id="{5F42127D-AA2F-9CF6-FBE0-B42887AB3BF9}"/>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A3040E38-C88C-B729-E0D2-44A5D9FFA465}"/>
              </a:ext>
            </a:extLst>
          </p:cNvPr>
          <p:cNvSpPr>
            <a:spLocks noGrp="1"/>
          </p:cNvSpPr>
          <p:nvPr>
            <p:ph type="title"/>
          </p:nvPr>
        </p:nvSpPr>
        <p:spPr/>
        <p:txBody>
          <a:bodyPr/>
          <a:lstStyle/>
          <a:p>
            <a:r>
              <a:rPr lang="en-US" dirty="0"/>
              <a:t>Referencing variables in the Task Designer</a:t>
            </a:r>
          </a:p>
        </p:txBody>
      </p:sp>
    </p:spTree>
    <p:extLst>
      <p:ext uri="{BB962C8B-B14F-4D97-AF65-F5344CB8AC3E}">
        <p14:creationId xmlns:p14="http://schemas.microsoft.com/office/powerpoint/2010/main" val="11981314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4C8D2F9-1832-E8CB-9DEC-A1099CF5DDE0}"/>
              </a:ext>
            </a:extLst>
          </p:cNvPr>
          <p:cNvGraphicFramePr>
            <a:graphicFrameLocks noGrp="1"/>
          </p:cNvGraphicFramePr>
          <p:nvPr>
            <p:ph type="tbl" sz="quarter" idx="12"/>
            <p:extLst>
              <p:ext uri="{D42A27DB-BD31-4B8C-83A1-F6EECF244321}">
                <p14:modId xmlns:p14="http://schemas.microsoft.com/office/powerpoint/2010/main" val="4198566715"/>
              </p:ext>
            </p:extLst>
          </p:nvPr>
        </p:nvGraphicFramePr>
        <p:xfrm>
          <a:off x="533400" y="1347788"/>
          <a:ext cx="8115275" cy="2961640"/>
        </p:xfrm>
        <a:graphic>
          <a:graphicData uri="http://schemas.openxmlformats.org/drawingml/2006/table">
            <a:tbl>
              <a:tblPr firstRow="1" bandRow="1">
                <a:tableStyleId>{5C22544A-7EE6-4342-B048-85BDC9FD1C3A}</a:tableStyleId>
              </a:tblPr>
              <a:tblGrid>
                <a:gridCol w="1461654">
                  <a:extLst>
                    <a:ext uri="{9D8B030D-6E8A-4147-A177-3AD203B41FA5}">
                      <a16:colId xmlns:a16="http://schemas.microsoft.com/office/drawing/2014/main" val="1706843207"/>
                    </a:ext>
                  </a:extLst>
                </a:gridCol>
                <a:gridCol w="2729345">
                  <a:extLst>
                    <a:ext uri="{9D8B030D-6E8A-4147-A177-3AD203B41FA5}">
                      <a16:colId xmlns:a16="http://schemas.microsoft.com/office/drawing/2014/main" val="3350180065"/>
                    </a:ext>
                  </a:extLst>
                </a:gridCol>
                <a:gridCol w="3924276">
                  <a:extLst>
                    <a:ext uri="{9D8B030D-6E8A-4147-A177-3AD203B41FA5}">
                      <a16:colId xmlns:a16="http://schemas.microsoft.com/office/drawing/2014/main" val="1640719595"/>
                    </a:ext>
                  </a:extLst>
                </a:gridCol>
              </a:tblGrid>
              <a:tr h="370840">
                <a:tc>
                  <a:txBody>
                    <a:bodyPr/>
                    <a:lstStyle/>
                    <a:p>
                      <a:r>
                        <a:rPr lang="en-US" dirty="0"/>
                        <a:t>Usage</a:t>
                      </a:r>
                    </a:p>
                  </a:txBody>
                  <a:tcPr/>
                </a:tc>
                <a:tc>
                  <a:txBody>
                    <a:bodyPr/>
                    <a:lstStyle/>
                    <a:p>
                      <a:r>
                        <a:rPr lang="en-US" dirty="0"/>
                        <a:t>Description</a:t>
                      </a:r>
                    </a:p>
                  </a:txBody>
                  <a:tcPr/>
                </a:tc>
                <a:tc>
                  <a:txBody>
                    <a:bodyPr/>
                    <a:lstStyle/>
                    <a:p>
                      <a:r>
                        <a:rPr lang="en-US" dirty="0"/>
                        <a:t>Code</a:t>
                      </a:r>
                    </a:p>
                  </a:txBody>
                  <a:tcPr/>
                </a:tc>
                <a:extLst>
                  <a:ext uri="{0D108BD9-81ED-4DB2-BD59-A6C34878D82A}">
                    <a16:rowId xmlns:a16="http://schemas.microsoft.com/office/drawing/2014/main" val="2707383427"/>
                  </a:ext>
                </a:extLst>
              </a:tr>
              <a:tr h="370840">
                <a:tc>
                  <a:txBody>
                    <a:bodyPr/>
                    <a:lstStyle/>
                    <a:p>
                      <a:pPr lvl="0">
                        <a:buNone/>
                      </a:pPr>
                      <a:r>
                        <a:rPr lang="en-US" sz="1400" b="0" i="0" u="none" strike="noStrike" noProof="0" dirty="0">
                          <a:latin typeface="CiscoSansTT ExtraLight"/>
                        </a:rPr>
                        <a:t>Conditional</a:t>
                      </a:r>
                      <a:endParaRPr lang="en-US" dirty="0"/>
                    </a:p>
                  </a:txBody>
                  <a:tcPr/>
                </a:tc>
                <a:tc>
                  <a:txBody>
                    <a:bodyPr/>
                    <a:lstStyle/>
                    <a:p>
                      <a:pPr lvl="0">
                        <a:buNone/>
                      </a:pPr>
                      <a:r>
                        <a:rPr lang="en-US" sz="1200" b="0" i="0" u="none" strike="noStrike" noProof="0" dirty="0">
                          <a:latin typeface="CiscoSansTT ExtraLight"/>
                        </a:rPr>
                        <a:t>Will allow you to select what option you want to execute based on a conditional. Replace VALUE with the specific value you want to compare against.</a:t>
                      </a:r>
                      <a:endParaRPr lang="en-US" sz="1200"/>
                    </a:p>
                  </a:txBody>
                  <a:tcPr/>
                </a:tc>
                <a:tc>
                  <a:txBody>
                    <a:bodyPr/>
                    <a:lstStyle/>
                    <a:p>
                      <a:pPr lvl="0">
                        <a:buNone/>
                      </a:pPr>
                      <a:r>
                        <a:rPr lang="en-US" sz="1400" b="0" i="0" u="none" strike="noStrike" noProof="0" dirty="0">
                          <a:latin typeface="CiscoSansTT ExtraLight"/>
                        </a:rPr>
                        <a:t>{{if (eq .</a:t>
                      </a:r>
                      <a:r>
                        <a:rPr lang="en-US" sz="1400" b="0" i="0" u="none" strike="noStrike" noProof="0" dirty="0" err="1">
                          <a:latin typeface="CiscoSansTT ExtraLight"/>
                        </a:rPr>
                        <a:t>global.workflow.input.example</a:t>
                      </a:r>
                      <a:r>
                        <a:rPr lang="en-US" sz="1400" b="0" i="0" u="none" strike="noStrike" noProof="0" dirty="0">
                          <a:latin typeface="CiscoSansTT ExtraLight"/>
                        </a:rPr>
                        <a:t> VALUE)}}</a:t>
                      </a:r>
                      <a:endParaRPr lang="en-US" dirty="0"/>
                    </a:p>
                    <a:p>
                      <a:pPr lvl="0">
                        <a:buNone/>
                      </a:pPr>
                      <a:r>
                        <a:rPr lang="en-US" sz="1400" b="0" i="0" u="none" strike="noStrike" noProof="0" dirty="0">
                          <a:latin typeface="CiscoSansTT ExtraLight"/>
                        </a:rPr>
                        <a:t>IF TRUE</a:t>
                      </a:r>
                      <a:endParaRPr lang="en-US" dirty="0"/>
                    </a:p>
                    <a:p>
                      <a:pPr lvl="0">
                        <a:buNone/>
                      </a:pPr>
                      <a:r>
                        <a:rPr lang="en-US" sz="1400" b="0" i="0" u="none" strike="noStrike" noProof="0" dirty="0">
                          <a:latin typeface="CiscoSansTT ExtraLight"/>
                        </a:rPr>
                        <a:t>{{else if eq .</a:t>
                      </a:r>
                      <a:r>
                        <a:rPr lang="en-US" sz="1400" b="0" i="0" u="none" strike="noStrike" noProof="0" dirty="0" err="1">
                          <a:latin typeface="CiscoSansTT ExtraLight"/>
                        </a:rPr>
                        <a:t>global.workflow.input.example</a:t>
                      </a:r>
                      <a:r>
                        <a:rPr lang="en-US" sz="1400" b="0" i="0" u="none" strike="noStrike" noProof="0" dirty="0">
                          <a:latin typeface="CiscoSansTT ExtraLight"/>
                        </a:rPr>
                        <a:t> VALUE}}</a:t>
                      </a:r>
                      <a:endParaRPr lang="en-US" dirty="0"/>
                    </a:p>
                    <a:p>
                      <a:pPr lvl="0">
                        <a:buNone/>
                      </a:pPr>
                      <a:r>
                        <a:rPr lang="en-US" sz="1400" b="0" i="0" u="none" strike="noStrike" noProof="0" dirty="0">
                          <a:latin typeface="CiscoSansTT ExtraLight"/>
                        </a:rPr>
                        <a:t>ELIF TRUE</a:t>
                      </a:r>
                      <a:endParaRPr lang="en-US" dirty="0"/>
                    </a:p>
                    <a:p>
                      <a:pPr lvl="0">
                        <a:buNone/>
                      </a:pPr>
                      <a:r>
                        <a:rPr lang="en-US" sz="1400" b="0" i="0" u="none" strike="noStrike" noProof="0" dirty="0">
                          <a:latin typeface="CiscoSansTT ExtraLight"/>
                        </a:rPr>
                        <a:t>{{else}}</a:t>
                      </a:r>
                      <a:endParaRPr lang="en-US" dirty="0"/>
                    </a:p>
                    <a:p>
                      <a:pPr lvl="0">
                        <a:buNone/>
                      </a:pPr>
                      <a:r>
                        <a:rPr lang="en-US" sz="1400" b="0" i="0" u="none" strike="noStrike" noProof="0" dirty="0">
                          <a:latin typeface="CiscoSansTT ExtraLight"/>
                        </a:rPr>
                        <a:t>ELSE</a:t>
                      </a:r>
                      <a:endParaRPr lang="en-US" dirty="0"/>
                    </a:p>
                    <a:p>
                      <a:pPr lvl="0">
                        <a:buNone/>
                      </a:pPr>
                      <a:r>
                        <a:rPr lang="en-US" sz="1400" b="0" i="0" u="none" strike="noStrike" noProof="0" dirty="0">
                          <a:latin typeface="CiscoSansTT ExtraLight"/>
                        </a:rPr>
                        <a:t>{{end}}</a:t>
                      </a:r>
                      <a:endParaRPr lang="en-US" dirty="0"/>
                    </a:p>
                  </a:txBody>
                  <a:tcPr/>
                </a:tc>
                <a:extLst>
                  <a:ext uri="{0D108BD9-81ED-4DB2-BD59-A6C34878D82A}">
                    <a16:rowId xmlns:a16="http://schemas.microsoft.com/office/drawing/2014/main" val="3589122109"/>
                  </a:ext>
                </a:extLst>
              </a:tr>
              <a:tr h="370839">
                <a:tc>
                  <a:txBody>
                    <a:bodyPr/>
                    <a:lstStyle/>
                    <a:p>
                      <a:pPr lvl="0">
                        <a:buNone/>
                      </a:pPr>
                      <a:r>
                        <a:rPr lang="en-US" sz="1400" b="0" i="0" u="none" strike="noStrike" noProof="0" dirty="0">
                          <a:latin typeface="CiscoSansTT ExtraLight"/>
                        </a:rPr>
                        <a:t>Optional variable</a:t>
                      </a:r>
                      <a:endParaRPr lang="en-US" dirty="0"/>
                    </a:p>
                  </a:txBody>
                  <a:tcPr/>
                </a:tc>
                <a:tc>
                  <a:txBody>
                    <a:bodyPr/>
                    <a:lstStyle/>
                    <a:p>
                      <a:pPr lvl="0">
                        <a:buNone/>
                      </a:pPr>
                      <a:r>
                        <a:rPr lang="en-US" sz="1200" b="0" i="0" u="none" strike="noStrike" noProof="0" dirty="0">
                          <a:latin typeface="CiscoSansTT ExtraLight"/>
                        </a:rPr>
                        <a:t>Only executes a block of the template if the variable was provided in the input. Inside of the with block, you refer to the name of the original variable as $x (or whatever variable you use)</a:t>
                      </a:r>
                      <a:endParaRPr lang="en-US" sz="1200"/>
                    </a:p>
                  </a:txBody>
                  <a:tcPr/>
                </a:tc>
                <a:tc>
                  <a:txBody>
                    <a:bodyPr/>
                    <a:lstStyle/>
                    <a:p>
                      <a:pPr lvl="0">
                        <a:buNone/>
                      </a:pPr>
                      <a:r>
                        <a:rPr lang="en-US" sz="1400" b="0" i="0" u="none" strike="noStrike" noProof="0" dirty="0">
                          <a:latin typeface="CiscoSansTT ExtraLight"/>
                        </a:rPr>
                        <a:t>{{with $x := .</a:t>
                      </a:r>
                      <a:r>
                        <a:rPr lang="en-US" sz="1400" b="0" i="0" u="none" strike="noStrike" noProof="0" dirty="0" err="1">
                          <a:latin typeface="CiscoSansTT ExtraLight"/>
                        </a:rPr>
                        <a:t>global.workflow.input.example</a:t>
                      </a:r>
                      <a:r>
                        <a:rPr lang="en-US" sz="1400" b="0" i="0" u="none" strike="noStrike" noProof="0" dirty="0">
                          <a:latin typeface="CiscoSansTT ExtraLight"/>
                        </a:rPr>
                        <a:t>}}</a:t>
                      </a:r>
                      <a:endParaRPr lang="en-US" dirty="0"/>
                    </a:p>
                    <a:p>
                      <a:pPr lvl="0">
                        <a:buNone/>
                      </a:pPr>
                      <a:r>
                        <a:rPr lang="en-US" sz="1400" b="0" i="0" u="none" strike="noStrike" noProof="0" dirty="0">
                          <a:latin typeface="CiscoSansTT ExtraLight"/>
                        </a:rPr>
                        <a:t>{{$x}}</a:t>
                      </a:r>
                      <a:endParaRPr lang="en-US" dirty="0"/>
                    </a:p>
                    <a:p>
                      <a:pPr lvl="0">
                        <a:buNone/>
                      </a:pPr>
                      <a:r>
                        <a:rPr lang="en-US" sz="1400" b="0" i="0" u="none" strike="noStrike" noProof="0" dirty="0">
                          <a:latin typeface="CiscoSansTT ExtraLight"/>
                        </a:rPr>
                        <a:t>{{end}}</a:t>
                      </a:r>
                      <a:endParaRPr lang="en-US" dirty="0"/>
                    </a:p>
                  </a:txBody>
                  <a:tcPr/>
                </a:tc>
                <a:extLst>
                  <a:ext uri="{0D108BD9-81ED-4DB2-BD59-A6C34878D82A}">
                    <a16:rowId xmlns:a16="http://schemas.microsoft.com/office/drawing/2014/main" val="3186998211"/>
                  </a:ext>
                </a:extLst>
              </a:tr>
            </a:tbl>
          </a:graphicData>
        </a:graphic>
      </p:graphicFrame>
      <p:sp>
        <p:nvSpPr>
          <p:cNvPr id="2" name="Title 1">
            <a:extLst>
              <a:ext uri="{FF2B5EF4-FFF2-40B4-BE49-F238E27FC236}">
                <a16:creationId xmlns:a16="http://schemas.microsoft.com/office/drawing/2014/main" id="{A3040E38-C88C-B729-E0D2-44A5D9FFA465}"/>
              </a:ext>
            </a:extLst>
          </p:cNvPr>
          <p:cNvSpPr>
            <a:spLocks noGrp="1"/>
          </p:cNvSpPr>
          <p:nvPr>
            <p:ph type="title"/>
          </p:nvPr>
        </p:nvSpPr>
        <p:spPr/>
        <p:txBody>
          <a:bodyPr/>
          <a:lstStyle/>
          <a:p>
            <a:r>
              <a:rPr lang="en-US" dirty="0"/>
              <a:t>Advanced functions 1/3</a:t>
            </a:r>
          </a:p>
        </p:txBody>
      </p:sp>
    </p:spTree>
    <p:extLst>
      <p:ext uri="{BB962C8B-B14F-4D97-AF65-F5344CB8AC3E}">
        <p14:creationId xmlns:p14="http://schemas.microsoft.com/office/powerpoint/2010/main" val="15559989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4C8D2F9-1832-E8CB-9DEC-A1099CF5DDE0}"/>
              </a:ext>
            </a:extLst>
          </p:cNvPr>
          <p:cNvGraphicFramePr>
            <a:graphicFrameLocks noGrp="1"/>
          </p:cNvGraphicFramePr>
          <p:nvPr>
            <p:ph type="tbl" sz="quarter" idx="12"/>
            <p:extLst>
              <p:ext uri="{D42A27DB-BD31-4B8C-83A1-F6EECF244321}">
                <p14:modId xmlns:p14="http://schemas.microsoft.com/office/powerpoint/2010/main" val="760441553"/>
              </p:ext>
            </p:extLst>
          </p:nvPr>
        </p:nvGraphicFramePr>
        <p:xfrm>
          <a:off x="533400" y="1347788"/>
          <a:ext cx="8115275" cy="2839720"/>
        </p:xfrm>
        <a:graphic>
          <a:graphicData uri="http://schemas.openxmlformats.org/drawingml/2006/table">
            <a:tbl>
              <a:tblPr firstRow="1" bandRow="1">
                <a:tableStyleId>{5C22544A-7EE6-4342-B048-85BDC9FD1C3A}</a:tableStyleId>
              </a:tblPr>
              <a:tblGrid>
                <a:gridCol w="1461654">
                  <a:extLst>
                    <a:ext uri="{9D8B030D-6E8A-4147-A177-3AD203B41FA5}">
                      <a16:colId xmlns:a16="http://schemas.microsoft.com/office/drawing/2014/main" val="1706843207"/>
                    </a:ext>
                  </a:extLst>
                </a:gridCol>
                <a:gridCol w="2729345">
                  <a:extLst>
                    <a:ext uri="{9D8B030D-6E8A-4147-A177-3AD203B41FA5}">
                      <a16:colId xmlns:a16="http://schemas.microsoft.com/office/drawing/2014/main" val="3350180065"/>
                    </a:ext>
                  </a:extLst>
                </a:gridCol>
                <a:gridCol w="3924276">
                  <a:extLst>
                    <a:ext uri="{9D8B030D-6E8A-4147-A177-3AD203B41FA5}">
                      <a16:colId xmlns:a16="http://schemas.microsoft.com/office/drawing/2014/main" val="1640719595"/>
                    </a:ext>
                  </a:extLst>
                </a:gridCol>
              </a:tblGrid>
              <a:tr h="370840">
                <a:tc>
                  <a:txBody>
                    <a:bodyPr/>
                    <a:lstStyle/>
                    <a:p>
                      <a:r>
                        <a:rPr lang="en-US" dirty="0"/>
                        <a:t>Usage</a:t>
                      </a:r>
                    </a:p>
                  </a:txBody>
                  <a:tcPr/>
                </a:tc>
                <a:tc>
                  <a:txBody>
                    <a:bodyPr/>
                    <a:lstStyle/>
                    <a:p>
                      <a:r>
                        <a:rPr lang="en-US" dirty="0"/>
                        <a:t>Description</a:t>
                      </a:r>
                    </a:p>
                  </a:txBody>
                  <a:tcPr/>
                </a:tc>
                <a:tc>
                  <a:txBody>
                    <a:bodyPr/>
                    <a:lstStyle/>
                    <a:p>
                      <a:r>
                        <a:rPr lang="en-US" dirty="0"/>
                        <a:t>Code</a:t>
                      </a:r>
                    </a:p>
                  </a:txBody>
                  <a:tcPr/>
                </a:tc>
                <a:extLst>
                  <a:ext uri="{0D108BD9-81ED-4DB2-BD59-A6C34878D82A}">
                    <a16:rowId xmlns:a16="http://schemas.microsoft.com/office/drawing/2014/main" val="2707383427"/>
                  </a:ext>
                </a:extLst>
              </a:tr>
              <a:tr h="370838">
                <a:tc>
                  <a:txBody>
                    <a:bodyPr/>
                    <a:lstStyle/>
                    <a:p>
                      <a:pPr lvl="0">
                        <a:buNone/>
                      </a:pPr>
                      <a:r>
                        <a:rPr lang="en-US" sz="1400" b="0" i="0" u="none" strike="noStrike" noProof="0" dirty="0"/>
                        <a:t>Regex</a:t>
                      </a:r>
                      <a:endParaRPr lang="en-US" dirty="0"/>
                    </a:p>
                  </a:txBody>
                  <a:tcPr/>
                </a:tc>
                <a:tc>
                  <a:txBody>
                    <a:bodyPr/>
                    <a:lstStyle/>
                    <a:p>
                      <a:pPr lvl="0">
                        <a:buNone/>
                      </a:pPr>
                      <a:r>
                        <a:rPr lang="en-US" sz="1200" b="0" i="0" u="none" strike="noStrike" noProof="0" dirty="0">
                          <a:latin typeface="CiscoSansTT ExtraLight"/>
                        </a:rPr>
                        <a:t>Apply a regex pattern to a string to filter out a sub-string. Replace REGEX with your regex pattern. This can be combined with the index feature below to filter out the n-</a:t>
                      </a:r>
                      <a:r>
                        <a:rPr lang="en-US" sz="1200" b="0" i="0" u="none" strike="noStrike" noProof="0" dirty="0" err="1">
                          <a:latin typeface="CiscoSansTT ExtraLight"/>
                        </a:rPr>
                        <a:t>th</a:t>
                      </a:r>
                      <a:r>
                        <a:rPr lang="en-US" sz="1200" b="0" i="0" u="none" strike="noStrike" noProof="0" dirty="0">
                          <a:latin typeface="CiscoSansTT ExtraLight"/>
                        </a:rPr>
                        <a:t> sub-string.</a:t>
                      </a:r>
                      <a:endParaRPr lang="en-US" sz="1200"/>
                    </a:p>
                  </a:txBody>
                  <a:tcPr/>
                </a:tc>
                <a:tc>
                  <a:txBody>
                    <a:bodyPr/>
                    <a:lstStyle/>
                    <a:p>
                      <a:pPr lvl="0">
                        <a:buNone/>
                      </a:pPr>
                      <a:r>
                        <a:rPr lang="en-US" sz="1400" b="0" i="0" u="none" strike="noStrike" noProof="0" dirty="0">
                          <a:latin typeface="CiscoSansTT ExtraLight"/>
                        </a:rPr>
                        <a:t>{{</a:t>
                      </a:r>
                      <a:r>
                        <a:rPr lang="en-US" sz="1400" b="0" i="0" u="none" strike="noStrike" noProof="0" dirty="0" err="1">
                          <a:latin typeface="CiscoSansTT ExtraLight"/>
                        </a:rPr>
                        <a:t>FindAllString</a:t>
                      </a:r>
                      <a:r>
                        <a:rPr lang="en-US" sz="1400" b="0" i="0" u="none" strike="noStrike" noProof="0" dirty="0">
                          <a:latin typeface="CiscoSansTT ExtraLight"/>
                        </a:rPr>
                        <a:t> .</a:t>
                      </a:r>
                      <a:r>
                        <a:rPr lang="en-US" sz="1400" b="0" i="0" u="none" strike="noStrike" noProof="0" dirty="0" err="1">
                          <a:latin typeface="CiscoSansTT ExtraLight"/>
                        </a:rPr>
                        <a:t>global.workflow.input.example</a:t>
                      </a:r>
                      <a:r>
                        <a:rPr lang="en-US" sz="1400" b="0" i="0" u="none" strike="noStrike" noProof="0" dirty="0">
                          <a:latin typeface="CiscoSansTT ExtraLight"/>
                        </a:rPr>
                        <a:t> “REGEX”}}</a:t>
                      </a:r>
                      <a:endParaRPr lang="en-US" dirty="0"/>
                    </a:p>
                  </a:txBody>
                  <a:tcPr/>
                </a:tc>
                <a:extLst>
                  <a:ext uri="{0D108BD9-81ED-4DB2-BD59-A6C34878D82A}">
                    <a16:rowId xmlns:a16="http://schemas.microsoft.com/office/drawing/2014/main" val="3699884926"/>
                  </a:ext>
                </a:extLst>
              </a:tr>
              <a:tr h="370838">
                <a:tc>
                  <a:txBody>
                    <a:bodyPr/>
                    <a:lstStyle/>
                    <a:p>
                      <a:pPr lvl="0">
                        <a:buNone/>
                      </a:pPr>
                      <a:r>
                        <a:rPr lang="en-US" sz="1400" b="0" i="0" u="none" strike="noStrike" noProof="0" dirty="0"/>
                        <a:t>Get n-</a:t>
                      </a:r>
                      <a:r>
                        <a:rPr lang="en-US" sz="1400" b="0" i="0" u="none" strike="noStrike" noProof="0" dirty="0" err="1"/>
                        <a:t>th</a:t>
                      </a:r>
                      <a:r>
                        <a:rPr lang="en-US" sz="1400" b="0" i="0" u="none" strike="noStrike" noProof="0" dirty="0"/>
                        <a:t> entry</a:t>
                      </a:r>
                      <a:endParaRPr lang="en-US" dirty="0"/>
                    </a:p>
                  </a:txBody>
                  <a:tcPr/>
                </a:tc>
                <a:tc>
                  <a:txBody>
                    <a:bodyPr/>
                    <a:lstStyle/>
                    <a:p>
                      <a:pPr lvl="0">
                        <a:buNone/>
                      </a:pPr>
                      <a:r>
                        <a:rPr lang="en-US" sz="1200" b="0" i="0" u="none" strike="noStrike" noProof="0" dirty="0">
                          <a:latin typeface="CiscoSansTT ExtraLight"/>
                        </a:rPr>
                        <a:t>Allows you to get the n-</a:t>
                      </a:r>
                      <a:r>
                        <a:rPr lang="en-US" sz="1200" b="0" i="0" u="none" strike="noStrike" noProof="0" dirty="0" err="1">
                          <a:latin typeface="CiscoSansTT ExtraLight"/>
                        </a:rPr>
                        <a:t>th</a:t>
                      </a:r>
                      <a:r>
                        <a:rPr lang="en-US" sz="1200" b="0" i="0" u="none" strike="noStrike" noProof="0" dirty="0">
                          <a:latin typeface="CiscoSansTT ExtraLight"/>
                        </a:rPr>
                        <a:t> entry from a list. Replace NUMBER with the position of the list item you want to select.</a:t>
                      </a:r>
                      <a:endParaRPr lang="en-US" sz="1200"/>
                    </a:p>
                  </a:txBody>
                  <a:tcPr/>
                </a:tc>
                <a:tc>
                  <a:txBody>
                    <a:bodyPr/>
                    <a:lstStyle/>
                    <a:p>
                      <a:pPr lvl="0">
                        <a:buNone/>
                      </a:pPr>
                      <a:r>
                        <a:rPr lang="en-US" sz="1400" b="0" i="0" u="none" strike="noStrike" noProof="0" dirty="0">
                          <a:latin typeface="CiscoSansTT ExtraLight"/>
                        </a:rPr>
                        <a:t>{{index .</a:t>
                      </a:r>
                      <a:r>
                        <a:rPr lang="en-US" sz="1400" b="0" i="0" u="none" strike="noStrike" noProof="0" dirty="0" err="1">
                          <a:latin typeface="CiscoSansTT ExtraLight"/>
                        </a:rPr>
                        <a:t>global.workflow.input.example</a:t>
                      </a:r>
                      <a:r>
                        <a:rPr lang="en-US" sz="1400" b="0" i="0" u="none" strike="noStrike" noProof="0" dirty="0">
                          <a:latin typeface="CiscoSansTT ExtraLight"/>
                        </a:rPr>
                        <a:t> NUMBER}}</a:t>
                      </a:r>
                      <a:endParaRPr lang="en-US" dirty="0"/>
                    </a:p>
                  </a:txBody>
                  <a:tcPr/>
                </a:tc>
                <a:extLst>
                  <a:ext uri="{0D108BD9-81ED-4DB2-BD59-A6C34878D82A}">
                    <a16:rowId xmlns:a16="http://schemas.microsoft.com/office/drawing/2014/main" val="2657444046"/>
                  </a:ext>
                </a:extLst>
              </a:tr>
              <a:tr h="370838">
                <a:tc>
                  <a:txBody>
                    <a:bodyPr/>
                    <a:lstStyle/>
                    <a:p>
                      <a:pPr lvl="0">
                        <a:buNone/>
                      </a:pPr>
                      <a:r>
                        <a:rPr lang="en-US" sz="1400" b="0" i="0" u="none" strike="noStrike" noProof="0" dirty="0"/>
                        <a:t>Sub-parameter</a:t>
                      </a:r>
                      <a:endParaRPr lang="en-US" dirty="0"/>
                    </a:p>
                  </a:txBody>
                  <a:tcPr/>
                </a:tc>
                <a:tc>
                  <a:txBody>
                    <a:bodyPr/>
                    <a:lstStyle/>
                    <a:p>
                      <a:pPr lvl="0">
                        <a:buNone/>
                      </a:pPr>
                      <a:r>
                        <a:rPr lang="en-US" sz="1200" b="0" i="0" u="none" strike="noStrike" noProof="0" dirty="0">
                          <a:latin typeface="CiscoSansTT ExtraLight"/>
                        </a:rPr>
                        <a:t>Allows you to select the </a:t>
                      </a:r>
                      <a:r>
                        <a:rPr lang="en-US" sz="1200" b="0" i="0" u="none" strike="noStrike" noProof="0" dirty="0" err="1">
                          <a:latin typeface="CiscoSansTT ExtraLight"/>
                        </a:rPr>
                        <a:t>subparameter</a:t>
                      </a:r>
                      <a:r>
                        <a:rPr lang="en-US" sz="1200" b="0" i="0" u="none" strike="noStrike" noProof="0" dirty="0">
                          <a:latin typeface="CiscoSansTT ExtraLight"/>
                        </a:rPr>
                        <a:t> of a previous operation. Replace SUBELEMENT with the parameter you are looking for</a:t>
                      </a:r>
                      <a:endParaRPr lang="en-US" sz="1200"/>
                    </a:p>
                  </a:txBody>
                  <a:tcPr/>
                </a:tc>
                <a:tc>
                  <a:txBody>
                    <a:bodyPr/>
                    <a:lstStyle/>
                    <a:p>
                      <a:pPr lvl="0">
                        <a:buNone/>
                      </a:pPr>
                      <a:r>
                        <a:rPr lang="en-US" sz="1400" b="0" i="0" u="none" strike="noStrike" noProof="0" dirty="0">
                          <a:latin typeface="CiscoSansTT ExtraLight"/>
                        </a:rPr>
                        <a:t>{{(index .</a:t>
                      </a:r>
                      <a:r>
                        <a:rPr lang="en-US" sz="1400" b="0" i="0" u="none" strike="noStrike" noProof="0" dirty="0" err="1">
                          <a:latin typeface="CiscoSansTT ExtraLight"/>
                        </a:rPr>
                        <a:t>global.workflow.input.example</a:t>
                      </a:r>
                      <a:r>
                        <a:rPr lang="en-US" sz="1400" b="0" i="0" u="none" strike="noStrike" noProof="0" dirty="0">
                          <a:latin typeface="CiscoSansTT ExtraLight"/>
                        </a:rPr>
                        <a:t> NUMBER).SUBELEMENT}}</a:t>
                      </a:r>
                      <a:endParaRPr lang="en-US" dirty="0"/>
                    </a:p>
                  </a:txBody>
                  <a:tcPr/>
                </a:tc>
                <a:extLst>
                  <a:ext uri="{0D108BD9-81ED-4DB2-BD59-A6C34878D82A}">
                    <a16:rowId xmlns:a16="http://schemas.microsoft.com/office/drawing/2014/main" val="3008681174"/>
                  </a:ext>
                </a:extLst>
              </a:tr>
            </a:tbl>
          </a:graphicData>
        </a:graphic>
      </p:graphicFrame>
      <p:sp>
        <p:nvSpPr>
          <p:cNvPr id="2" name="Title 1">
            <a:extLst>
              <a:ext uri="{FF2B5EF4-FFF2-40B4-BE49-F238E27FC236}">
                <a16:creationId xmlns:a16="http://schemas.microsoft.com/office/drawing/2014/main" id="{A3040E38-C88C-B729-E0D2-44A5D9FFA465}"/>
              </a:ext>
            </a:extLst>
          </p:cNvPr>
          <p:cNvSpPr>
            <a:spLocks noGrp="1"/>
          </p:cNvSpPr>
          <p:nvPr>
            <p:ph type="title"/>
          </p:nvPr>
        </p:nvSpPr>
        <p:spPr/>
        <p:txBody>
          <a:bodyPr/>
          <a:lstStyle/>
          <a:p>
            <a:r>
              <a:rPr lang="en-US" dirty="0"/>
              <a:t>Advanced functions 2/3</a:t>
            </a:r>
          </a:p>
        </p:txBody>
      </p:sp>
    </p:spTree>
    <p:extLst>
      <p:ext uri="{BB962C8B-B14F-4D97-AF65-F5344CB8AC3E}">
        <p14:creationId xmlns:p14="http://schemas.microsoft.com/office/powerpoint/2010/main" val="2541822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4C8D2F9-1832-E8CB-9DEC-A1099CF5DDE0}"/>
              </a:ext>
            </a:extLst>
          </p:cNvPr>
          <p:cNvGraphicFramePr>
            <a:graphicFrameLocks noGrp="1"/>
          </p:cNvGraphicFramePr>
          <p:nvPr>
            <p:ph type="tbl" sz="quarter" idx="12"/>
            <p:extLst>
              <p:ext uri="{D42A27DB-BD31-4B8C-83A1-F6EECF244321}">
                <p14:modId xmlns:p14="http://schemas.microsoft.com/office/powerpoint/2010/main" val="3062772856"/>
              </p:ext>
            </p:extLst>
          </p:nvPr>
        </p:nvGraphicFramePr>
        <p:xfrm>
          <a:off x="533400" y="1347788"/>
          <a:ext cx="8115269" cy="2296158"/>
        </p:xfrm>
        <a:graphic>
          <a:graphicData uri="http://schemas.openxmlformats.org/drawingml/2006/table">
            <a:tbl>
              <a:tblPr firstRow="1" bandRow="1">
                <a:tableStyleId>{5C22544A-7EE6-4342-B048-85BDC9FD1C3A}</a:tableStyleId>
              </a:tblPr>
              <a:tblGrid>
                <a:gridCol w="1461654">
                  <a:extLst>
                    <a:ext uri="{9D8B030D-6E8A-4147-A177-3AD203B41FA5}">
                      <a16:colId xmlns:a16="http://schemas.microsoft.com/office/drawing/2014/main" val="1706843207"/>
                    </a:ext>
                  </a:extLst>
                </a:gridCol>
                <a:gridCol w="1995054">
                  <a:extLst>
                    <a:ext uri="{9D8B030D-6E8A-4147-A177-3AD203B41FA5}">
                      <a16:colId xmlns:a16="http://schemas.microsoft.com/office/drawing/2014/main" val="3350180065"/>
                    </a:ext>
                  </a:extLst>
                </a:gridCol>
                <a:gridCol w="4658561">
                  <a:extLst>
                    <a:ext uri="{9D8B030D-6E8A-4147-A177-3AD203B41FA5}">
                      <a16:colId xmlns:a16="http://schemas.microsoft.com/office/drawing/2014/main" val="1640719595"/>
                    </a:ext>
                  </a:extLst>
                </a:gridCol>
              </a:tblGrid>
              <a:tr h="370840">
                <a:tc>
                  <a:txBody>
                    <a:bodyPr/>
                    <a:lstStyle/>
                    <a:p>
                      <a:r>
                        <a:rPr lang="en-US" dirty="0"/>
                        <a:t>Usage</a:t>
                      </a:r>
                    </a:p>
                  </a:txBody>
                  <a:tcPr/>
                </a:tc>
                <a:tc>
                  <a:txBody>
                    <a:bodyPr/>
                    <a:lstStyle/>
                    <a:p>
                      <a:r>
                        <a:rPr lang="en-US" dirty="0"/>
                        <a:t>Description</a:t>
                      </a:r>
                    </a:p>
                  </a:txBody>
                  <a:tcPr/>
                </a:tc>
                <a:tc>
                  <a:txBody>
                    <a:bodyPr/>
                    <a:lstStyle/>
                    <a:p>
                      <a:r>
                        <a:rPr lang="en-US" dirty="0"/>
                        <a:t>Code</a:t>
                      </a:r>
                    </a:p>
                  </a:txBody>
                  <a:tcPr/>
                </a:tc>
                <a:extLst>
                  <a:ext uri="{0D108BD9-81ED-4DB2-BD59-A6C34878D82A}">
                    <a16:rowId xmlns:a16="http://schemas.microsoft.com/office/drawing/2014/main" val="2707383427"/>
                  </a:ext>
                </a:extLst>
              </a:tr>
              <a:tr h="370838">
                <a:tc>
                  <a:txBody>
                    <a:bodyPr/>
                    <a:lstStyle/>
                    <a:p>
                      <a:pPr lvl="0">
                        <a:buNone/>
                      </a:pPr>
                      <a:r>
                        <a:rPr lang="en-US" sz="1400" b="0" i="0" u="none" strike="noStrike" noProof="0" dirty="0">
                          <a:latin typeface="CiscoSansTT ExtraLight"/>
                        </a:rPr>
                        <a:t>Loop</a:t>
                      </a:r>
                      <a:endParaRPr lang="en-US" dirty="0"/>
                    </a:p>
                  </a:txBody>
                  <a:tcPr/>
                </a:tc>
                <a:tc>
                  <a:txBody>
                    <a:bodyPr/>
                    <a:lstStyle/>
                    <a:p>
                      <a:pPr lvl="0">
                        <a:buNone/>
                      </a:pPr>
                      <a:r>
                        <a:rPr lang="en-US" sz="1200" b="0" i="0" u="none" strike="noStrike" noProof="0" dirty="0">
                          <a:latin typeface="CiscoSansTT ExtraLight"/>
                        </a:rPr>
                        <a:t>Allows you to loop through a list and execute a template for each entry in the list. If you want to prepend something to your list, you can use if $index to only apply on the first pass of the loop</a:t>
                      </a:r>
                      <a:endParaRPr lang="en-US" sz="1200"/>
                    </a:p>
                  </a:txBody>
                  <a:tcPr/>
                </a:tc>
                <a:tc>
                  <a:txBody>
                    <a:bodyPr/>
                    <a:lstStyle/>
                    <a:p>
                      <a:pPr lvl="0">
                        <a:buNone/>
                      </a:pPr>
                      <a:r>
                        <a:rPr lang="en-US" sz="1400" b="0" i="0" u="none" strike="noStrike" noProof="0" dirty="0">
                          <a:latin typeface="CiscoSansTT ExtraLight"/>
                        </a:rPr>
                        <a:t>{{range $</a:t>
                      </a:r>
                      <a:r>
                        <a:rPr lang="en-US" sz="1400" b="0" i="0" u="none" strike="noStrike" noProof="0" dirty="0" err="1">
                          <a:latin typeface="CiscoSansTT ExtraLight"/>
                        </a:rPr>
                        <a:t>i</a:t>
                      </a:r>
                      <a:r>
                        <a:rPr lang="en-US" sz="1400" b="0" i="0" u="none" strike="noStrike" noProof="0" dirty="0">
                          <a:latin typeface="CiscoSansTT ExtraLight"/>
                        </a:rPr>
                        <a:t>, $element := .</a:t>
                      </a:r>
                      <a:r>
                        <a:rPr lang="en-US" sz="1400" b="0" i="0" u="none" strike="noStrike" noProof="0" dirty="0" err="1">
                          <a:latin typeface="CiscoSansTT ExtraLight"/>
                        </a:rPr>
                        <a:t>global.workflow.input.example</a:t>
                      </a:r>
                      <a:r>
                        <a:rPr lang="en-US" sz="1400" b="0" i="0" u="none" strike="noStrike" noProof="0" dirty="0">
                          <a:latin typeface="CiscoSansTT ExtraLight"/>
                        </a:rPr>
                        <a:t>}}</a:t>
                      </a:r>
                      <a:endParaRPr lang="en-US" dirty="0"/>
                    </a:p>
                    <a:p>
                      <a:pPr lvl="0">
                        <a:buNone/>
                      </a:pPr>
                      <a:r>
                        <a:rPr lang="en-US" sz="1400" b="0" i="0" u="none" strike="noStrike" noProof="0" dirty="0">
                          <a:latin typeface="CiscoSansTT ExtraLight"/>
                        </a:rPr>
                        <a:t>{{$element}}</a:t>
                      </a:r>
                      <a:endParaRPr lang="en-US" dirty="0"/>
                    </a:p>
                    <a:p>
                      <a:pPr lvl="0">
                        <a:buNone/>
                      </a:pPr>
                      <a:r>
                        <a:rPr lang="en-US" sz="1400" b="0" i="0" u="none" strike="noStrike" noProof="0" dirty="0">
                          <a:latin typeface="CiscoSansTT ExtraLight"/>
                        </a:rPr>
                        <a:t>{{end}}</a:t>
                      </a:r>
                      <a:endParaRPr lang="en-US" dirty="0"/>
                    </a:p>
                  </a:txBody>
                  <a:tcPr/>
                </a:tc>
                <a:extLst>
                  <a:ext uri="{0D108BD9-81ED-4DB2-BD59-A6C34878D82A}">
                    <a16:rowId xmlns:a16="http://schemas.microsoft.com/office/drawing/2014/main" val="539591905"/>
                  </a:ext>
                </a:extLst>
              </a:tr>
              <a:tr h="370838">
                <a:tc>
                  <a:txBody>
                    <a:bodyPr/>
                    <a:lstStyle/>
                    <a:p>
                      <a:pPr lvl="0">
                        <a:buNone/>
                      </a:pPr>
                      <a:r>
                        <a:rPr lang="en-US" sz="1400" b="0" i="0" u="none" strike="noStrike" noProof="0" dirty="0">
                          <a:latin typeface="CiscoSansTT ExtraLight"/>
                        </a:rPr>
                        <a:t>List length</a:t>
                      </a:r>
                      <a:endParaRPr lang="en-US" dirty="0"/>
                    </a:p>
                  </a:txBody>
                  <a:tcPr/>
                </a:tc>
                <a:tc>
                  <a:txBody>
                    <a:bodyPr/>
                    <a:lstStyle/>
                    <a:p>
                      <a:pPr lvl="0">
                        <a:buNone/>
                      </a:pPr>
                      <a:r>
                        <a:rPr lang="en-US" sz="1200" b="0" i="0" u="none" strike="noStrike" noProof="0" dirty="0">
                          <a:latin typeface="CiscoSansTT ExtraLight"/>
                        </a:rPr>
                        <a:t>Get the length of a list</a:t>
                      </a:r>
                      <a:endParaRPr lang="en-US" sz="1200"/>
                    </a:p>
                  </a:txBody>
                  <a:tcPr/>
                </a:tc>
                <a:tc>
                  <a:txBody>
                    <a:bodyPr/>
                    <a:lstStyle/>
                    <a:p>
                      <a:pPr lvl="0">
                        <a:buNone/>
                      </a:pPr>
                      <a:r>
                        <a:rPr lang="en-US" sz="1400" b="0" i="0" u="none" strike="noStrike" noProof="0" dirty="0">
                          <a:latin typeface="CiscoSansTT ExtraLight"/>
                        </a:rPr>
                        <a:t>{{</a:t>
                      </a:r>
                      <a:r>
                        <a:rPr lang="en-US" sz="1400" b="0" i="0" u="none" strike="noStrike" noProof="0" dirty="0" err="1">
                          <a:latin typeface="CiscoSansTT ExtraLight"/>
                        </a:rPr>
                        <a:t>len</a:t>
                      </a:r>
                      <a:r>
                        <a:rPr lang="en-US" sz="1400" b="0" i="0" u="none" strike="noStrike" noProof="0" dirty="0">
                          <a:latin typeface="CiscoSansTT ExtraLight"/>
                        </a:rPr>
                        <a:t> .</a:t>
                      </a:r>
                      <a:r>
                        <a:rPr lang="en-US" sz="1400" b="0" i="0" u="none" strike="noStrike" noProof="0" dirty="0" err="1">
                          <a:latin typeface="CiscoSansTT ExtraLight"/>
                        </a:rPr>
                        <a:t>global.workflow.input.example</a:t>
                      </a:r>
                      <a:r>
                        <a:rPr lang="en-US" sz="1400" b="0" i="0" u="none" strike="noStrike" noProof="0" dirty="0">
                          <a:latin typeface="CiscoSansTT ExtraLight"/>
                        </a:rPr>
                        <a:t>}}</a:t>
                      </a:r>
                      <a:endParaRPr lang="en-US" dirty="0"/>
                    </a:p>
                  </a:txBody>
                  <a:tcPr/>
                </a:tc>
                <a:extLst>
                  <a:ext uri="{0D108BD9-81ED-4DB2-BD59-A6C34878D82A}">
                    <a16:rowId xmlns:a16="http://schemas.microsoft.com/office/drawing/2014/main" val="2415588535"/>
                  </a:ext>
                </a:extLst>
              </a:tr>
            </a:tbl>
          </a:graphicData>
        </a:graphic>
      </p:graphicFrame>
      <p:sp>
        <p:nvSpPr>
          <p:cNvPr id="2" name="Title 1">
            <a:extLst>
              <a:ext uri="{FF2B5EF4-FFF2-40B4-BE49-F238E27FC236}">
                <a16:creationId xmlns:a16="http://schemas.microsoft.com/office/drawing/2014/main" id="{A3040E38-C88C-B729-E0D2-44A5D9FFA465}"/>
              </a:ext>
            </a:extLst>
          </p:cNvPr>
          <p:cNvSpPr>
            <a:spLocks noGrp="1"/>
          </p:cNvSpPr>
          <p:nvPr>
            <p:ph type="title"/>
          </p:nvPr>
        </p:nvSpPr>
        <p:spPr/>
        <p:txBody>
          <a:bodyPr/>
          <a:lstStyle/>
          <a:p>
            <a:r>
              <a:rPr lang="en-US" dirty="0"/>
              <a:t>Advanced functions 3/3</a:t>
            </a:r>
          </a:p>
        </p:txBody>
      </p:sp>
    </p:spTree>
    <p:extLst>
      <p:ext uri="{BB962C8B-B14F-4D97-AF65-F5344CB8AC3E}">
        <p14:creationId xmlns:p14="http://schemas.microsoft.com/office/powerpoint/2010/main" val="6890194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BD73-EB94-6246-B27B-E9A446E501A0}"/>
              </a:ext>
            </a:extLst>
          </p:cNvPr>
          <p:cNvSpPr>
            <a:spLocks noGrp="1"/>
          </p:cNvSpPr>
          <p:nvPr>
            <p:ph type="ctrTitle"/>
          </p:nvPr>
        </p:nvSpPr>
        <p:spPr/>
        <p:txBody>
          <a:bodyPr/>
          <a:lstStyle/>
          <a:p>
            <a:r>
              <a:rPr lang="en-IT" dirty="0"/>
              <a:t>ICO Intersight API</a:t>
            </a:r>
          </a:p>
        </p:txBody>
      </p:sp>
    </p:spTree>
    <p:extLst>
      <p:ext uri="{BB962C8B-B14F-4D97-AF65-F5344CB8AC3E}">
        <p14:creationId xmlns:p14="http://schemas.microsoft.com/office/powerpoint/2010/main" val="3621089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6E071-0FF2-D140-90AA-8D9D66C35363}"/>
              </a:ext>
            </a:extLst>
          </p:cNvPr>
          <p:cNvSpPr>
            <a:spLocks noGrp="1"/>
          </p:cNvSpPr>
          <p:nvPr>
            <p:ph type="title"/>
          </p:nvPr>
        </p:nvSpPr>
        <p:spPr/>
        <p:txBody>
          <a:bodyPr/>
          <a:lstStyle/>
          <a:p>
            <a:r>
              <a:rPr lang="en-IT" dirty="0"/>
              <a:t>About This Document</a:t>
            </a:r>
          </a:p>
        </p:txBody>
      </p:sp>
      <p:sp>
        <p:nvSpPr>
          <p:cNvPr id="4" name="TextBox 3">
            <a:extLst>
              <a:ext uri="{FF2B5EF4-FFF2-40B4-BE49-F238E27FC236}">
                <a16:creationId xmlns:a16="http://schemas.microsoft.com/office/drawing/2014/main" id="{7D9FD3D3-944C-284B-F5DD-E67B3B64FFDF}"/>
              </a:ext>
            </a:extLst>
          </p:cNvPr>
          <p:cNvSpPr txBox="1"/>
          <p:nvPr/>
        </p:nvSpPr>
        <p:spPr>
          <a:xfrm>
            <a:off x="504701" y="1508167"/>
            <a:ext cx="8278553" cy="2308324"/>
          </a:xfrm>
          <a:prstGeom prst="rect">
            <a:avLst/>
          </a:prstGeom>
          <a:noFill/>
        </p:spPr>
        <p:txBody>
          <a:bodyPr wrap="square" rtlCol="0">
            <a:spAutoFit/>
          </a:bodyPr>
          <a:lstStyle/>
          <a:p>
            <a:r>
              <a:rPr lang="en-IT" sz="1600" dirty="0">
                <a:latin typeface="+mn-lt"/>
              </a:rPr>
              <a:t>T</a:t>
            </a:r>
            <a:r>
              <a:rPr lang="en-GB" sz="1600" dirty="0">
                <a:latin typeface="+mn-lt"/>
              </a:rPr>
              <a:t>his document aims to provide a detailed insight of </a:t>
            </a:r>
            <a:r>
              <a:rPr lang="en-GB" sz="1600" dirty="0" err="1">
                <a:latin typeface="+mn-lt"/>
              </a:rPr>
              <a:t>Intersight</a:t>
            </a:r>
            <a:r>
              <a:rPr lang="en-GB" sz="1600" dirty="0">
                <a:latin typeface="+mn-lt"/>
              </a:rPr>
              <a:t> Cloud Orchestrator (ICO) capabilities through examples.</a:t>
            </a:r>
          </a:p>
          <a:p>
            <a:endParaRPr lang="en-GB" sz="1600" dirty="0">
              <a:latin typeface="+mn-lt"/>
            </a:endParaRPr>
          </a:p>
          <a:p>
            <a:r>
              <a:rPr lang="en-GB" sz="1600" dirty="0">
                <a:latin typeface="+mn-lt"/>
              </a:rPr>
              <a:t>Note: some screenshots may change over time due to the nature of </a:t>
            </a:r>
            <a:r>
              <a:rPr lang="en-GB" sz="1600" dirty="0" err="1">
                <a:latin typeface="+mn-lt"/>
              </a:rPr>
              <a:t>Intersight</a:t>
            </a:r>
            <a:r>
              <a:rPr lang="en-GB" sz="1600" dirty="0">
                <a:latin typeface="+mn-lt"/>
              </a:rPr>
              <a:t>, please refer to the documentation on </a:t>
            </a:r>
            <a:r>
              <a:rPr lang="en-GB" sz="1600" dirty="0">
                <a:latin typeface="+mn-lt"/>
                <a:hlinkClick r:id="rId3"/>
              </a:rPr>
              <a:t>https://intersight.com/help</a:t>
            </a:r>
            <a:r>
              <a:rPr lang="en-GB" sz="1600" dirty="0">
                <a:latin typeface="+mn-lt"/>
              </a:rPr>
              <a:t> </a:t>
            </a:r>
          </a:p>
          <a:p>
            <a:endParaRPr lang="en-GB" sz="1600" dirty="0">
              <a:latin typeface="+mn-lt"/>
            </a:endParaRPr>
          </a:p>
          <a:p>
            <a:r>
              <a:rPr lang="en-GB" sz="1600" dirty="0">
                <a:latin typeface="+mn-lt"/>
              </a:rPr>
              <a:t>Internal users are encouraged to share feedbacks or notify errors/inconsistencies through the mailer </a:t>
            </a:r>
            <a:r>
              <a:rPr lang="en-GB" sz="1600" dirty="0">
                <a:latin typeface="Courier New" panose="02070309020205020404" pitchFamily="49" charset="0"/>
                <a:cs typeface="Courier New" panose="02070309020205020404" pitchFamily="49" charset="0"/>
              </a:rPr>
              <a:t>ask-</a:t>
            </a:r>
            <a:r>
              <a:rPr lang="en-GB" sz="1600" dirty="0" err="1">
                <a:latin typeface="Courier New" panose="02070309020205020404" pitchFamily="49" charset="0"/>
                <a:cs typeface="Courier New" panose="02070309020205020404" pitchFamily="49" charset="0"/>
              </a:rPr>
              <a:t>ico</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tme</a:t>
            </a:r>
            <a:endParaRPr lang="en-GB" sz="1600" dirty="0">
              <a:latin typeface="+mn-lt"/>
            </a:endParaRPr>
          </a:p>
          <a:p>
            <a:endParaRPr lang="en-IT" sz="1600" dirty="0">
              <a:latin typeface="+mn-lt"/>
            </a:endParaRPr>
          </a:p>
        </p:txBody>
      </p:sp>
    </p:spTree>
    <p:extLst>
      <p:ext uri="{BB962C8B-B14F-4D97-AF65-F5344CB8AC3E}">
        <p14:creationId xmlns:p14="http://schemas.microsoft.com/office/powerpoint/2010/main" val="1839688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C020-AE6C-F94A-906A-8BC73A1FE23E}"/>
              </a:ext>
            </a:extLst>
          </p:cNvPr>
          <p:cNvSpPr>
            <a:spLocks noGrp="1"/>
          </p:cNvSpPr>
          <p:nvPr>
            <p:ph type="title"/>
          </p:nvPr>
        </p:nvSpPr>
        <p:spPr/>
        <p:txBody>
          <a:bodyPr/>
          <a:lstStyle/>
          <a:p>
            <a:r>
              <a:rPr lang="en-IT" dirty="0"/>
              <a:t>Create a Custom Task in the Task Designer</a:t>
            </a:r>
          </a:p>
        </p:txBody>
      </p:sp>
      <p:pic>
        <p:nvPicPr>
          <p:cNvPr id="3" name="Picture 2">
            <a:extLst>
              <a:ext uri="{FF2B5EF4-FFF2-40B4-BE49-F238E27FC236}">
                <a16:creationId xmlns:a16="http://schemas.microsoft.com/office/drawing/2014/main" id="{903DBE72-144D-D94F-B7C8-1718F6DFB9C2}"/>
              </a:ext>
            </a:extLst>
          </p:cNvPr>
          <p:cNvPicPr>
            <a:picLocks noChangeAspect="1"/>
          </p:cNvPicPr>
          <p:nvPr/>
        </p:nvPicPr>
        <p:blipFill>
          <a:blip r:embed="rId3"/>
          <a:stretch>
            <a:fillRect/>
          </a:stretch>
        </p:blipFill>
        <p:spPr>
          <a:xfrm>
            <a:off x="283727" y="1073150"/>
            <a:ext cx="6684058" cy="3462867"/>
          </a:xfrm>
          <a:prstGeom prst="rect">
            <a:avLst/>
          </a:prstGeom>
        </p:spPr>
      </p:pic>
      <p:sp>
        <p:nvSpPr>
          <p:cNvPr id="4" name="TextBox 3">
            <a:extLst>
              <a:ext uri="{FF2B5EF4-FFF2-40B4-BE49-F238E27FC236}">
                <a16:creationId xmlns:a16="http://schemas.microsoft.com/office/drawing/2014/main" id="{BF37E227-6E11-644C-B00B-4DE3F21C1686}"/>
              </a:ext>
            </a:extLst>
          </p:cNvPr>
          <p:cNvSpPr txBox="1"/>
          <p:nvPr/>
        </p:nvSpPr>
        <p:spPr>
          <a:xfrm>
            <a:off x="7083994" y="1484630"/>
            <a:ext cx="1811773" cy="2462213"/>
          </a:xfrm>
          <a:prstGeom prst="rect">
            <a:avLst/>
          </a:prstGeom>
          <a:noFill/>
        </p:spPr>
        <p:txBody>
          <a:bodyPr wrap="square" rtlCol="0">
            <a:spAutoFit/>
          </a:bodyPr>
          <a:lstStyle/>
          <a:p>
            <a:r>
              <a:rPr lang="en-IT" sz="1400">
                <a:latin typeface="+mn-lt"/>
              </a:rPr>
              <a:t>This custom task will be responsible to query openwheather and fetch the weather details.</a:t>
            </a:r>
          </a:p>
          <a:p>
            <a:endParaRPr lang="en-IT" sz="1400">
              <a:latin typeface="+mn-lt"/>
            </a:endParaRPr>
          </a:p>
          <a:p>
            <a:r>
              <a:rPr lang="en-IT" sz="1400">
                <a:latin typeface="+mn-lt"/>
              </a:rPr>
              <a:t>It will use the WeatherDetails CDT and can be reused in any workflow</a:t>
            </a:r>
          </a:p>
        </p:txBody>
      </p:sp>
    </p:spTree>
    <p:extLst>
      <p:ext uri="{BB962C8B-B14F-4D97-AF65-F5344CB8AC3E}">
        <p14:creationId xmlns:p14="http://schemas.microsoft.com/office/powerpoint/2010/main" val="25950650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6B05-CB3C-0745-8813-93EB6FFE1AE2}"/>
              </a:ext>
            </a:extLst>
          </p:cNvPr>
          <p:cNvSpPr>
            <a:spLocks noGrp="1"/>
          </p:cNvSpPr>
          <p:nvPr>
            <p:ph type="title"/>
          </p:nvPr>
        </p:nvSpPr>
        <p:spPr/>
        <p:txBody>
          <a:bodyPr/>
          <a:lstStyle/>
          <a:p>
            <a:r>
              <a:rPr lang="en-IT" dirty="0"/>
              <a:t>Intersight APIs</a:t>
            </a:r>
          </a:p>
        </p:txBody>
      </p:sp>
      <p:sp>
        <p:nvSpPr>
          <p:cNvPr id="4" name="TextBox 3">
            <a:extLst>
              <a:ext uri="{FF2B5EF4-FFF2-40B4-BE49-F238E27FC236}">
                <a16:creationId xmlns:a16="http://schemas.microsoft.com/office/drawing/2014/main" id="{FA01855D-E2EB-9040-BC2D-264EE1B3A92A}"/>
              </a:ext>
            </a:extLst>
          </p:cNvPr>
          <p:cNvSpPr txBox="1"/>
          <p:nvPr/>
        </p:nvSpPr>
        <p:spPr>
          <a:xfrm>
            <a:off x="560567" y="1120563"/>
            <a:ext cx="8022866" cy="3231654"/>
          </a:xfrm>
          <a:prstGeom prst="rect">
            <a:avLst/>
          </a:prstGeom>
          <a:noFill/>
        </p:spPr>
        <p:txBody>
          <a:bodyPr wrap="square" rtlCol="0">
            <a:spAutoFit/>
          </a:bodyPr>
          <a:lstStyle/>
          <a:p>
            <a:r>
              <a:rPr lang="en-IT" sz="1200" dirty="0">
                <a:latin typeface="+mn-lt"/>
              </a:rPr>
              <a:t>Intersight APIs are documented here:</a:t>
            </a:r>
          </a:p>
          <a:p>
            <a:r>
              <a:rPr lang="en-GB" sz="1200" dirty="0">
                <a:latin typeface="+mn-lt"/>
                <a:hlinkClick r:id="rId3"/>
              </a:rPr>
              <a:t>https://intersight.com/apidocs/introduction/overview/</a:t>
            </a:r>
            <a:endParaRPr lang="en-GB" sz="1200" dirty="0">
              <a:latin typeface="+mn-lt"/>
            </a:endParaRPr>
          </a:p>
          <a:p>
            <a:endParaRPr lang="en-IT" sz="1200" dirty="0">
              <a:latin typeface="+mn-lt"/>
            </a:endParaRPr>
          </a:p>
          <a:p>
            <a:r>
              <a:rPr lang="en-GB" sz="1200" dirty="0">
                <a:latin typeface="+mn-lt"/>
              </a:rPr>
              <a:t>The </a:t>
            </a:r>
            <a:r>
              <a:rPr lang="en-GB" sz="1200" dirty="0" err="1">
                <a:latin typeface="+mn-lt"/>
              </a:rPr>
              <a:t>Intersight</a:t>
            </a:r>
            <a:r>
              <a:rPr lang="en-GB" sz="1200" dirty="0">
                <a:latin typeface="+mn-lt"/>
              </a:rPr>
              <a:t> API is based on the </a:t>
            </a:r>
            <a:r>
              <a:rPr lang="en-GB" sz="1200" dirty="0" err="1">
                <a:latin typeface="+mn-lt"/>
              </a:rPr>
              <a:t>OpenAPI</a:t>
            </a:r>
            <a:r>
              <a:rPr lang="en-GB" sz="1200" dirty="0">
                <a:latin typeface="+mn-lt"/>
              </a:rPr>
              <a:t> Specification standard:</a:t>
            </a:r>
            <a:endParaRPr lang="en-IT" sz="1200" dirty="0">
              <a:latin typeface="+mn-lt"/>
            </a:endParaRPr>
          </a:p>
          <a:p>
            <a:r>
              <a:rPr lang="en-GB" sz="1200" dirty="0">
                <a:latin typeface="+mn-lt"/>
                <a:hlinkClick r:id="rId4"/>
              </a:rPr>
              <a:t>https://github.com/OAI/OpenAPI-Specification/blob/main/versions/3.0.3.md</a:t>
            </a:r>
            <a:endParaRPr lang="en-GB" sz="1200" dirty="0">
              <a:latin typeface="+mn-lt"/>
            </a:endParaRPr>
          </a:p>
          <a:p>
            <a:endParaRPr lang="en-IT" sz="1200" dirty="0">
              <a:latin typeface="+mn-lt"/>
            </a:endParaRPr>
          </a:p>
          <a:p>
            <a:r>
              <a:rPr lang="en-IT" sz="1200" dirty="0">
                <a:latin typeface="+mn-lt"/>
              </a:rPr>
              <a:t>Requirements:</a:t>
            </a:r>
          </a:p>
          <a:p>
            <a:pPr marL="285750" indent="-285750">
              <a:buFont typeface="Arial" panose="020B0604020202020204" pitchFamily="34" charset="0"/>
              <a:buChar char="•"/>
            </a:pPr>
            <a:r>
              <a:rPr lang="en-GB" sz="1200" dirty="0">
                <a:latin typeface="+mn-lt"/>
              </a:rPr>
              <a:t>Basic knowledge of REST APIs and JSON</a:t>
            </a:r>
          </a:p>
          <a:p>
            <a:pPr marL="285750" indent="-285750">
              <a:buFont typeface="Arial" panose="020B0604020202020204" pitchFamily="34" charset="0"/>
              <a:buChar char="•"/>
            </a:pPr>
            <a:r>
              <a:rPr lang="en-GB" sz="1200" dirty="0">
                <a:latin typeface="+mn-lt"/>
              </a:rPr>
              <a:t>Basic knowledge of Postman</a:t>
            </a:r>
          </a:p>
          <a:p>
            <a:pPr marL="285750" indent="-285750">
              <a:buFont typeface="Arial" panose="020B0604020202020204" pitchFamily="34" charset="0"/>
              <a:buChar char="•"/>
            </a:pPr>
            <a:r>
              <a:rPr lang="en-GB" sz="1200" dirty="0">
                <a:latin typeface="+mn-lt"/>
              </a:rPr>
              <a:t>Create an API and Secret Key in </a:t>
            </a:r>
            <a:r>
              <a:rPr lang="en-GB" sz="1200" dirty="0" err="1">
                <a:latin typeface="+mn-lt"/>
              </a:rPr>
              <a:t>Intersight</a:t>
            </a:r>
            <a:endParaRPr lang="en-GB" sz="1200" dirty="0">
              <a:latin typeface="+mn-lt"/>
            </a:endParaRPr>
          </a:p>
          <a:p>
            <a:pPr marL="285750" indent="-285750">
              <a:buFont typeface="Arial" panose="020B0604020202020204" pitchFamily="34" charset="0"/>
              <a:buChar char="•"/>
            </a:pPr>
            <a:r>
              <a:rPr lang="en-GB" sz="1200" dirty="0">
                <a:latin typeface="+mn-lt"/>
              </a:rPr>
              <a:t>APIs can be invoked/tested also from the embedded REST client here:</a:t>
            </a:r>
          </a:p>
          <a:p>
            <a:r>
              <a:rPr lang="en-GB" sz="1200" dirty="0">
                <a:latin typeface="+mn-lt"/>
              </a:rPr>
              <a:t>	</a:t>
            </a:r>
            <a:r>
              <a:rPr lang="en-GB" sz="1200" dirty="0">
                <a:latin typeface="+mn-lt"/>
                <a:hlinkClick r:id="rId5"/>
              </a:rPr>
              <a:t>https://intersight.com/apidocs/apirefs/aaa/AuditRecords/model/</a:t>
            </a:r>
            <a:endParaRPr lang="en-GB" sz="1200" dirty="0">
              <a:latin typeface="+mn-lt"/>
            </a:endParaRPr>
          </a:p>
          <a:p>
            <a:pPr marL="285750" indent="-285750">
              <a:buFont typeface="Arial" panose="020B0604020202020204" pitchFamily="34" charset="0"/>
              <a:buChar char="•"/>
            </a:pPr>
            <a:r>
              <a:rPr lang="en-GB" sz="1200" dirty="0" err="1">
                <a:latin typeface="+mn-lt"/>
              </a:rPr>
              <a:t>Intersight</a:t>
            </a:r>
            <a:r>
              <a:rPr lang="en-GB" sz="1200" dirty="0">
                <a:latin typeface="+mn-lt"/>
              </a:rPr>
              <a:t> APIs requires all requests to be signed. The following GitHub repo provides a Postman collection that will take care of it automatically</a:t>
            </a:r>
          </a:p>
          <a:p>
            <a:r>
              <a:rPr lang="en-GB" sz="1200" b="1" dirty="0">
                <a:latin typeface="+mn-lt"/>
              </a:rPr>
              <a:t>	</a:t>
            </a:r>
            <a:r>
              <a:rPr lang="en-GB" sz="1200" dirty="0">
                <a:latin typeface="+mn-lt"/>
                <a:hlinkClick r:id="rId6"/>
              </a:rPr>
              <a:t>https://github.com/CiscoDevNet/intersight-postman</a:t>
            </a:r>
            <a:endParaRPr lang="en-GB" sz="1200" dirty="0">
              <a:latin typeface="+mn-lt"/>
            </a:endParaRPr>
          </a:p>
          <a:p>
            <a:pPr marL="285750" indent="-285750">
              <a:buFont typeface="Arial" panose="020B0604020202020204" pitchFamily="34" charset="0"/>
              <a:buChar char="•"/>
            </a:pPr>
            <a:r>
              <a:rPr lang="en-GB" sz="1200" dirty="0">
                <a:latin typeface="+mn-lt"/>
              </a:rPr>
              <a:t>Examples in this document use the following postman collection (fork from the </a:t>
            </a:r>
            <a:r>
              <a:rPr lang="en-GB" sz="1200" dirty="0" err="1">
                <a:latin typeface="+mn-lt"/>
              </a:rPr>
              <a:t>DevNet</a:t>
            </a:r>
            <a:r>
              <a:rPr lang="en-GB" sz="1200" dirty="0">
                <a:latin typeface="+mn-lt"/>
              </a:rPr>
              <a:t> repo):</a:t>
            </a:r>
          </a:p>
          <a:p>
            <a:r>
              <a:rPr lang="en-GB" sz="1200" dirty="0">
                <a:latin typeface="+mn-lt"/>
              </a:rPr>
              <a:t>	</a:t>
            </a:r>
            <a:r>
              <a:rPr lang="en-GB" sz="1200" dirty="0">
                <a:latin typeface="+mn-lt"/>
                <a:hlinkClick r:id="rId7"/>
              </a:rPr>
              <a:t>https://github.com/rtortori/intersight-postman/tree/ico-workflows</a:t>
            </a:r>
            <a:endParaRPr lang="en-GB" sz="1200" dirty="0">
              <a:latin typeface="+mn-lt"/>
            </a:endParaRPr>
          </a:p>
        </p:txBody>
      </p:sp>
    </p:spTree>
    <p:extLst>
      <p:ext uri="{BB962C8B-B14F-4D97-AF65-F5344CB8AC3E}">
        <p14:creationId xmlns:p14="http://schemas.microsoft.com/office/powerpoint/2010/main" val="521830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6B05-CB3C-0745-8813-93EB6FFE1AE2}"/>
              </a:ext>
            </a:extLst>
          </p:cNvPr>
          <p:cNvSpPr>
            <a:spLocks noGrp="1"/>
          </p:cNvSpPr>
          <p:nvPr>
            <p:ph type="title"/>
          </p:nvPr>
        </p:nvSpPr>
        <p:spPr/>
        <p:txBody>
          <a:bodyPr/>
          <a:lstStyle/>
          <a:p>
            <a:r>
              <a:rPr lang="en-IT" dirty="0"/>
              <a:t>ICO Intersight APIs</a:t>
            </a:r>
          </a:p>
        </p:txBody>
      </p:sp>
      <p:sp>
        <p:nvSpPr>
          <p:cNvPr id="4" name="TextBox 3">
            <a:extLst>
              <a:ext uri="{FF2B5EF4-FFF2-40B4-BE49-F238E27FC236}">
                <a16:creationId xmlns:a16="http://schemas.microsoft.com/office/drawing/2014/main" id="{FA01855D-E2EB-9040-BC2D-264EE1B3A92A}"/>
              </a:ext>
            </a:extLst>
          </p:cNvPr>
          <p:cNvSpPr txBox="1"/>
          <p:nvPr/>
        </p:nvSpPr>
        <p:spPr>
          <a:xfrm>
            <a:off x="560567" y="1073150"/>
            <a:ext cx="8022866" cy="1169551"/>
          </a:xfrm>
          <a:prstGeom prst="rect">
            <a:avLst/>
          </a:prstGeom>
          <a:noFill/>
        </p:spPr>
        <p:txBody>
          <a:bodyPr wrap="square" rtlCol="0">
            <a:spAutoFit/>
          </a:bodyPr>
          <a:lstStyle/>
          <a:p>
            <a:r>
              <a:rPr lang="en-IT" sz="1400" dirty="0">
                <a:latin typeface="+mn-lt"/>
              </a:rPr>
              <a:t>ICO APIs are genererally under the </a:t>
            </a:r>
            <a:r>
              <a:rPr lang="en-IT" sz="1400" b="1" dirty="0">
                <a:latin typeface="+mn-lt"/>
              </a:rPr>
              <a:t>workflow</a:t>
            </a:r>
            <a:r>
              <a:rPr lang="en-IT" sz="1400" dirty="0">
                <a:latin typeface="+mn-lt"/>
              </a:rPr>
              <a:t> path : /api/v1/workflow</a:t>
            </a:r>
          </a:p>
          <a:p>
            <a:r>
              <a:rPr lang="en-IT" sz="1400" dirty="0">
                <a:latin typeface="+mn-lt"/>
              </a:rPr>
              <a:t>They can be explored and tested from </a:t>
            </a:r>
            <a:r>
              <a:rPr lang="en-GB" sz="1400" dirty="0">
                <a:solidFill>
                  <a:srgbClr val="00BCEB"/>
                </a:solidFill>
                <a:latin typeface="+mn-lt"/>
                <a:hlinkClick r:id="rId3">
                  <a:extLst>
                    <a:ext uri="{A12FA001-AC4F-418D-AE19-62706E023703}">
                      <ahyp:hlinkClr xmlns:ahyp="http://schemas.microsoft.com/office/drawing/2018/hyperlinkcolor" val="tx"/>
                    </a:ext>
                  </a:extLst>
                </a:hlinkClick>
              </a:rPr>
              <a:t>https://intersight.com/apidocs/apirefs/aaa/AuditRecords/model/</a:t>
            </a:r>
            <a:endParaRPr lang="en-GB" sz="1400" dirty="0">
              <a:latin typeface="+mn-lt"/>
            </a:endParaRPr>
          </a:p>
          <a:p>
            <a:r>
              <a:rPr lang="en-IT" sz="1400" dirty="0">
                <a:latin typeface="+mn-lt"/>
              </a:rPr>
              <a:t>You will need to be logged in to use the REST Client.</a:t>
            </a:r>
          </a:p>
          <a:p>
            <a:endParaRPr lang="en-IT" sz="1400" dirty="0">
              <a:latin typeface="+mn-lt"/>
            </a:endParaRPr>
          </a:p>
          <a:p>
            <a:r>
              <a:rPr lang="en-IT" sz="1400" dirty="0">
                <a:latin typeface="+mn-lt"/>
              </a:rPr>
              <a:t>In this document, the following APIs will be covered:</a:t>
            </a:r>
          </a:p>
        </p:txBody>
      </p:sp>
      <p:graphicFrame>
        <p:nvGraphicFramePr>
          <p:cNvPr id="3" name="Table 4">
            <a:extLst>
              <a:ext uri="{FF2B5EF4-FFF2-40B4-BE49-F238E27FC236}">
                <a16:creationId xmlns:a16="http://schemas.microsoft.com/office/drawing/2014/main" id="{3FB79D08-F60A-E94E-A931-AE1E5FCE8F17}"/>
              </a:ext>
            </a:extLst>
          </p:cNvPr>
          <p:cNvGraphicFramePr>
            <a:graphicFrameLocks noGrp="1"/>
          </p:cNvGraphicFramePr>
          <p:nvPr>
            <p:extLst>
              <p:ext uri="{D42A27DB-BD31-4B8C-83A1-F6EECF244321}">
                <p14:modId xmlns:p14="http://schemas.microsoft.com/office/powerpoint/2010/main" val="1212045548"/>
              </p:ext>
            </p:extLst>
          </p:nvPr>
        </p:nvGraphicFramePr>
        <p:xfrm>
          <a:off x="612177" y="2307591"/>
          <a:ext cx="7919646" cy="2372360"/>
        </p:xfrm>
        <a:graphic>
          <a:graphicData uri="http://schemas.openxmlformats.org/drawingml/2006/table">
            <a:tbl>
              <a:tblPr firstRow="1" bandRow="1">
                <a:tableStyleId>{5C22544A-7EE6-4342-B048-85BDC9FD1C3A}</a:tableStyleId>
              </a:tblPr>
              <a:tblGrid>
                <a:gridCol w="2639882">
                  <a:extLst>
                    <a:ext uri="{9D8B030D-6E8A-4147-A177-3AD203B41FA5}">
                      <a16:colId xmlns:a16="http://schemas.microsoft.com/office/drawing/2014/main" val="1203100466"/>
                    </a:ext>
                  </a:extLst>
                </a:gridCol>
                <a:gridCol w="2639882">
                  <a:extLst>
                    <a:ext uri="{9D8B030D-6E8A-4147-A177-3AD203B41FA5}">
                      <a16:colId xmlns:a16="http://schemas.microsoft.com/office/drawing/2014/main" val="283984799"/>
                    </a:ext>
                  </a:extLst>
                </a:gridCol>
                <a:gridCol w="2639882">
                  <a:extLst>
                    <a:ext uri="{9D8B030D-6E8A-4147-A177-3AD203B41FA5}">
                      <a16:colId xmlns:a16="http://schemas.microsoft.com/office/drawing/2014/main" val="832139465"/>
                    </a:ext>
                  </a:extLst>
                </a:gridCol>
              </a:tblGrid>
              <a:tr h="370840">
                <a:tc>
                  <a:txBody>
                    <a:bodyPr/>
                    <a:lstStyle/>
                    <a:p>
                      <a:pPr algn="ctr"/>
                      <a:r>
                        <a:rPr lang="en-IT" dirty="0"/>
                        <a:t>Scope</a:t>
                      </a:r>
                    </a:p>
                  </a:txBody>
                  <a:tcPr/>
                </a:tc>
                <a:tc>
                  <a:txBody>
                    <a:bodyPr/>
                    <a:lstStyle/>
                    <a:p>
                      <a:pPr algn="ctr"/>
                      <a:r>
                        <a:rPr lang="en-IT" dirty="0"/>
                        <a:t>Description</a:t>
                      </a:r>
                    </a:p>
                  </a:txBody>
                  <a:tcPr/>
                </a:tc>
                <a:tc>
                  <a:txBody>
                    <a:bodyPr/>
                    <a:lstStyle/>
                    <a:p>
                      <a:pPr algn="ctr"/>
                      <a:r>
                        <a:rPr lang="en-IT" dirty="0"/>
                        <a:t>Path</a:t>
                      </a:r>
                    </a:p>
                  </a:txBody>
                  <a:tcPr/>
                </a:tc>
                <a:extLst>
                  <a:ext uri="{0D108BD9-81ED-4DB2-BD59-A6C34878D82A}">
                    <a16:rowId xmlns:a16="http://schemas.microsoft.com/office/drawing/2014/main" val="1463651910"/>
                  </a:ext>
                </a:extLst>
              </a:tr>
              <a:tr h="370840">
                <a:tc>
                  <a:txBody>
                    <a:bodyPr/>
                    <a:lstStyle/>
                    <a:p>
                      <a:r>
                        <a:rPr lang="en-IT" dirty="0"/>
                        <a:t>Workflows</a:t>
                      </a:r>
                    </a:p>
                  </a:txBody>
                  <a:tcPr/>
                </a:tc>
                <a:tc>
                  <a:txBody>
                    <a:bodyPr/>
                    <a:lstStyle/>
                    <a:p>
                      <a:r>
                        <a:rPr lang="en-IT" dirty="0"/>
                        <a:t>Workflows Definitions</a:t>
                      </a:r>
                    </a:p>
                  </a:txBody>
                  <a:tcPr/>
                </a:tc>
                <a:tc>
                  <a:txBody>
                    <a:bodyPr/>
                    <a:lstStyle/>
                    <a:p>
                      <a:r>
                        <a:rPr lang="en-IT" dirty="0"/>
                        <a:t>/api/v1/WorkflowDefinitions</a:t>
                      </a:r>
                    </a:p>
                  </a:txBody>
                  <a:tcPr/>
                </a:tc>
                <a:extLst>
                  <a:ext uri="{0D108BD9-81ED-4DB2-BD59-A6C34878D82A}">
                    <a16:rowId xmlns:a16="http://schemas.microsoft.com/office/drawing/2014/main" val="2824949037"/>
                  </a:ext>
                </a:extLst>
              </a:tr>
              <a:tr h="370840">
                <a:tc>
                  <a:txBody>
                    <a:bodyPr/>
                    <a:lstStyle/>
                    <a:p>
                      <a:r>
                        <a:rPr lang="en-IT" dirty="0"/>
                        <a:t>Workflows</a:t>
                      </a:r>
                    </a:p>
                  </a:txBody>
                  <a:tcPr/>
                </a:tc>
                <a:tc>
                  <a:txBody>
                    <a:bodyPr/>
                    <a:lstStyle/>
                    <a:p>
                      <a:r>
                        <a:rPr lang="en-IT" dirty="0"/>
                        <a:t>Workflow Executions (Requests)</a:t>
                      </a:r>
                    </a:p>
                  </a:txBody>
                  <a:tcPr/>
                </a:tc>
                <a:tc>
                  <a:txBody>
                    <a:bodyPr/>
                    <a:lstStyle/>
                    <a:p>
                      <a:r>
                        <a:rPr lang="en-IT" dirty="0"/>
                        <a:t>/api/v1/WorkflowInfos</a:t>
                      </a:r>
                    </a:p>
                  </a:txBody>
                  <a:tcPr/>
                </a:tc>
                <a:extLst>
                  <a:ext uri="{0D108BD9-81ED-4DB2-BD59-A6C34878D82A}">
                    <a16:rowId xmlns:a16="http://schemas.microsoft.com/office/drawing/2014/main" val="1899407975"/>
                  </a:ext>
                </a:extLst>
              </a:tr>
              <a:tr h="370840">
                <a:tc>
                  <a:txBody>
                    <a:bodyPr/>
                    <a:lstStyle/>
                    <a:p>
                      <a:r>
                        <a:rPr lang="en-IT" dirty="0"/>
                        <a:t>Workflows</a:t>
                      </a:r>
                    </a:p>
                  </a:txBody>
                  <a:tcPr/>
                </a:tc>
                <a:tc>
                  <a:txBody>
                    <a:bodyPr/>
                    <a:lstStyle/>
                    <a:p>
                      <a:r>
                        <a:rPr lang="en-IT" dirty="0"/>
                        <a:t>Executions Rollbacks</a:t>
                      </a:r>
                    </a:p>
                  </a:txBody>
                  <a:tcPr/>
                </a:tc>
                <a:tc>
                  <a:txBody>
                    <a:bodyPr/>
                    <a:lstStyle/>
                    <a:p>
                      <a:r>
                        <a:rPr lang="en-IT" dirty="0"/>
                        <a:t>/api/v1/RollbackWorkflows</a:t>
                      </a:r>
                    </a:p>
                  </a:txBody>
                  <a:tcPr/>
                </a:tc>
                <a:extLst>
                  <a:ext uri="{0D108BD9-81ED-4DB2-BD59-A6C34878D82A}">
                    <a16:rowId xmlns:a16="http://schemas.microsoft.com/office/drawing/2014/main" val="2457857827"/>
                  </a:ext>
                </a:extLst>
              </a:tr>
              <a:tr h="370840">
                <a:tc>
                  <a:txBody>
                    <a:bodyPr/>
                    <a:lstStyle/>
                    <a:p>
                      <a:r>
                        <a:rPr lang="en-IT" dirty="0"/>
                        <a:t>Tasks</a:t>
                      </a:r>
                    </a:p>
                  </a:txBody>
                  <a:tcPr/>
                </a:tc>
                <a:tc>
                  <a:txBody>
                    <a:bodyPr/>
                    <a:lstStyle/>
                    <a:p>
                      <a:r>
                        <a:rPr lang="en-IT" dirty="0"/>
                        <a:t>Task info on Workflow Executions (</a:t>
                      </a:r>
                      <a:r>
                        <a:rPr lang="en-GB" dirty="0"/>
                        <a:t>i.e. outputs)</a:t>
                      </a:r>
                      <a:endParaRPr lang="en-IT" dirty="0"/>
                    </a:p>
                  </a:txBody>
                  <a:tcPr/>
                </a:tc>
                <a:tc>
                  <a:txBody>
                    <a:bodyPr/>
                    <a:lstStyle/>
                    <a:p>
                      <a:r>
                        <a:rPr lang="en-IT" dirty="0"/>
                        <a:t>/api/v1/TaskInfos</a:t>
                      </a:r>
                    </a:p>
                  </a:txBody>
                  <a:tcPr/>
                </a:tc>
                <a:extLst>
                  <a:ext uri="{0D108BD9-81ED-4DB2-BD59-A6C34878D82A}">
                    <a16:rowId xmlns:a16="http://schemas.microsoft.com/office/drawing/2014/main" val="3192585025"/>
                  </a:ext>
                </a:extLst>
              </a:tr>
              <a:tr h="370840">
                <a:tc>
                  <a:txBody>
                    <a:bodyPr/>
                    <a:lstStyle/>
                    <a:p>
                      <a:r>
                        <a:rPr lang="en-IT" dirty="0"/>
                        <a:t>Tasks</a:t>
                      </a:r>
                    </a:p>
                  </a:txBody>
                  <a:tcPr/>
                </a:tc>
                <a:tc>
                  <a:txBody>
                    <a:bodyPr/>
                    <a:lstStyle/>
                    <a:p>
                      <a:r>
                        <a:rPr lang="en-IT" dirty="0"/>
                        <a:t>T</a:t>
                      </a:r>
                      <a:r>
                        <a:rPr lang="en-GB" dirty="0"/>
                        <a:t>a</a:t>
                      </a:r>
                      <a:r>
                        <a:rPr lang="en-IT" dirty="0"/>
                        <a:t>sk Definitions</a:t>
                      </a:r>
                    </a:p>
                  </a:txBody>
                  <a:tcPr/>
                </a:tc>
                <a:tc>
                  <a:txBody>
                    <a:bodyPr/>
                    <a:lstStyle/>
                    <a:p>
                      <a:r>
                        <a:rPr lang="en-IT" dirty="0"/>
                        <a:t>/api/v1/TaskDefinitions</a:t>
                      </a:r>
                    </a:p>
                  </a:txBody>
                  <a:tcPr/>
                </a:tc>
                <a:extLst>
                  <a:ext uri="{0D108BD9-81ED-4DB2-BD59-A6C34878D82A}">
                    <a16:rowId xmlns:a16="http://schemas.microsoft.com/office/drawing/2014/main" val="769433170"/>
                  </a:ext>
                </a:extLst>
              </a:tr>
            </a:tbl>
          </a:graphicData>
        </a:graphic>
      </p:graphicFrame>
    </p:spTree>
    <p:extLst>
      <p:ext uri="{BB962C8B-B14F-4D97-AF65-F5344CB8AC3E}">
        <p14:creationId xmlns:p14="http://schemas.microsoft.com/office/powerpoint/2010/main" val="32161647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E049-8A46-2E4E-9EE6-AD3D09E064B0}"/>
              </a:ext>
            </a:extLst>
          </p:cNvPr>
          <p:cNvSpPr>
            <a:spLocks noGrp="1"/>
          </p:cNvSpPr>
          <p:nvPr>
            <p:ph type="title"/>
          </p:nvPr>
        </p:nvSpPr>
        <p:spPr/>
        <p:txBody>
          <a:bodyPr/>
          <a:lstStyle/>
          <a:p>
            <a:r>
              <a:rPr lang="en-IT" dirty="0"/>
              <a:t>Create an API and Secret Key in Intersight 1/2</a:t>
            </a:r>
          </a:p>
        </p:txBody>
      </p:sp>
      <p:pic>
        <p:nvPicPr>
          <p:cNvPr id="3" name="Picture 2">
            <a:extLst>
              <a:ext uri="{FF2B5EF4-FFF2-40B4-BE49-F238E27FC236}">
                <a16:creationId xmlns:a16="http://schemas.microsoft.com/office/drawing/2014/main" id="{561BEEF4-E2AF-B245-9686-F849503CC374}"/>
              </a:ext>
            </a:extLst>
          </p:cNvPr>
          <p:cNvPicPr>
            <a:picLocks noChangeAspect="1"/>
          </p:cNvPicPr>
          <p:nvPr/>
        </p:nvPicPr>
        <p:blipFill>
          <a:blip r:embed="rId3"/>
          <a:stretch>
            <a:fillRect/>
          </a:stretch>
        </p:blipFill>
        <p:spPr>
          <a:xfrm>
            <a:off x="279042" y="1073151"/>
            <a:ext cx="3161812" cy="1528848"/>
          </a:xfrm>
          <a:prstGeom prst="rect">
            <a:avLst/>
          </a:prstGeom>
          <a:ln>
            <a:solidFill>
              <a:schemeClr val="accent1"/>
            </a:solidFill>
          </a:ln>
        </p:spPr>
      </p:pic>
      <p:pic>
        <p:nvPicPr>
          <p:cNvPr id="4" name="Picture 3">
            <a:extLst>
              <a:ext uri="{FF2B5EF4-FFF2-40B4-BE49-F238E27FC236}">
                <a16:creationId xmlns:a16="http://schemas.microsoft.com/office/drawing/2014/main" id="{CE04C621-D973-0F44-A1E2-017102CC24AF}"/>
              </a:ext>
            </a:extLst>
          </p:cNvPr>
          <p:cNvPicPr>
            <a:picLocks noChangeAspect="1"/>
          </p:cNvPicPr>
          <p:nvPr/>
        </p:nvPicPr>
        <p:blipFill>
          <a:blip r:embed="rId4"/>
          <a:stretch>
            <a:fillRect/>
          </a:stretch>
        </p:blipFill>
        <p:spPr>
          <a:xfrm>
            <a:off x="3722408" y="1073150"/>
            <a:ext cx="2296446" cy="2990003"/>
          </a:xfrm>
          <a:prstGeom prst="rect">
            <a:avLst/>
          </a:prstGeom>
          <a:ln>
            <a:solidFill>
              <a:schemeClr val="accent1"/>
            </a:solidFill>
          </a:ln>
        </p:spPr>
      </p:pic>
      <p:pic>
        <p:nvPicPr>
          <p:cNvPr id="5" name="Picture 4">
            <a:extLst>
              <a:ext uri="{FF2B5EF4-FFF2-40B4-BE49-F238E27FC236}">
                <a16:creationId xmlns:a16="http://schemas.microsoft.com/office/drawing/2014/main" id="{714267EA-70E2-A446-994D-65E8D2D6AC08}"/>
              </a:ext>
            </a:extLst>
          </p:cNvPr>
          <p:cNvPicPr>
            <a:picLocks noChangeAspect="1"/>
          </p:cNvPicPr>
          <p:nvPr/>
        </p:nvPicPr>
        <p:blipFill>
          <a:blip r:embed="rId5"/>
          <a:stretch>
            <a:fillRect/>
          </a:stretch>
        </p:blipFill>
        <p:spPr>
          <a:xfrm>
            <a:off x="6252036" y="1073150"/>
            <a:ext cx="2654459" cy="1538817"/>
          </a:xfrm>
          <a:prstGeom prst="rect">
            <a:avLst/>
          </a:prstGeom>
          <a:ln>
            <a:solidFill>
              <a:schemeClr val="accent1"/>
            </a:solidFill>
          </a:ln>
        </p:spPr>
      </p:pic>
      <p:sp>
        <p:nvSpPr>
          <p:cNvPr id="7" name="Oval 6">
            <a:extLst>
              <a:ext uri="{FF2B5EF4-FFF2-40B4-BE49-F238E27FC236}">
                <a16:creationId xmlns:a16="http://schemas.microsoft.com/office/drawing/2014/main" id="{90778EF6-5B09-484B-9095-EABA9C096B62}"/>
              </a:ext>
            </a:extLst>
          </p:cNvPr>
          <p:cNvSpPr/>
          <p:nvPr/>
        </p:nvSpPr>
        <p:spPr>
          <a:xfrm>
            <a:off x="136393" y="908159"/>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1</a:t>
            </a:r>
          </a:p>
        </p:txBody>
      </p:sp>
      <p:sp>
        <p:nvSpPr>
          <p:cNvPr id="8" name="Oval 7">
            <a:extLst>
              <a:ext uri="{FF2B5EF4-FFF2-40B4-BE49-F238E27FC236}">
                <a16:creationId xmlns:a16="http://schemas.microsoft.com/office/drawing/2014/main" id="{366309C2-1A51-3F40-A2EB-9E2541C1AEBC}"/>
              </a:ext>
            </a:extLst>
          </p:cNvPr>
          <p:cNvSpPr/>
          <p:nvPr/>
        </p:nvSpPr>
        <p:spPr>
          <a:xfrm>
            <a:off x="3557417" y="908159"/>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2</a:t>
            </a:r>
          </a:p>
        </p:txBody>
      </p:sp>
      <p:sp>
        <p:nvSpPr>
          <p:cNvPr id="9" name="Oval 8">
            <a:extLst>
              <a:ext uri="{FF2B5EF4-FFF2-40B4-BE49-F238E27FC236}">
                <a16:creationId xmlns:a16="http://schemas.microsoft.com/office/drawing/2014/main" id="{61E9F3A5-4026-4245-B835-E24E57CBCB5E}"/>
              </a:ext>
            </a:extLst>
          </p:cNvPr>
          <p:cNvSpPr/>
          <p:nvPr/>
        </p:nvSpPr>
        <p:spPr>
          <a:xfrm>
            <a:off x="6146946" y="908159"/>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3</a:t>
            </a:r>
          </a:p>
        </p:txBody>
      </p:sp>
    </p:spTree>
    <p:extLst>
      <p:ext uri="{BB962C8B-B14F-4D97-AF65-F5344CB8AC3E}">
        <p14:creationId xmlns:p14="http://schemas.microsoft.com/office/powerpoint/2010/main" val="9677672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E049-8A46-2E4E-9EE6-AD3D09E064B0}"/>
              </a:ext>
            </a:extLst>
          </p:cNvPr>
          <p:cNvSpPr>
            <a:spLocks noGrp="1"/>
          </p:cNvSpPr>
          <p:nvPr>
            <p:ph type="title"/>
          </p:nvPr>
        </p:nvSpPr>
        <p:spPr/>
        <p:txBody>
          <a:bodyPr/>
          <a:lstStyle/>
          <a:p>
            <a:r>
              <a:rPr lang="en-IT" dirty="0"/>
              <a:t>Create an API and Secret Key in Intersight 2/2</a:t>
            </a:r>
          </a:p>
        </p:txBody>
      </p:sp>
      <p:pic>
        <p:nvPicPr>
          <p:cNvPr id="7" name="Picture 6">
            <a:extLst>
              <a:ext uri="{FF2B5EF4-FFF2-40B4-BE49-F238E27FC236}">
                <a16:creationId xmlns:a16="http://schemas.microsoft.com/office/drawing/2014/main" id="{C511F673-C9FB-F44D-B2A4-6C82E52BD671}"/>
              </a:ext>
            </a:extLst>
          </p:cNvPr>
          <p:cNvPicPr>
            <a:picLocks noChangeAspect="1"/>
          </p:cNvPicPr>
          <p:nvPr/>
        </p:nvPicPr>
        <p:blipFill>
          <a:blip r:embed="rId3"/>
          <a:stretch>
            <a:fillRect/>
          </a:stretch>
        </p:blipFill>
        <p:spPr>
          <a:xfrm>
            <a:off x="3590198" y="1212427"/>
            <a:ext cx="2421330" cy="2969260"/>
          </a:xfrm>
          <a:prstGeom prst="rect">
            <a:avLst/>
          </a:prstGeom>
        </p:spPr>
      </p:pic>
      <p:pic>
        <p:nvPicPr>
          <p:cNvPr id="8" name="Picture 7">
            <a:extLst>
              <a:ext uri="{FF2B5EF4-FFF2-40B4-BE49-F238E27FC236}">
                <a16:creationId xmlns:a16="http://schemas.microsoft.com/office/drawing/2014/main" id="{29D648BA-B749-164A-AB93-771AA3BB980F}"/>
              </a:ext>
            </a:extLst>
          </p:cNvPr>
          <p:cNvPicPr>
            <a:picLocks noChangeAspect="1"/>
          </p:cNvPicPr>
          <p:nvPr/>
        </p:nvPicPr>
        <p:blipFill>
          <a:blip r:embed="rId4"/>
          <a:stretch>
            <a:fillRect/>
          </a:stretch>
        </p:blipFill>
        <p:spPr>
          <a:xfrm>
            <a:off x="719897" y="1212427"/>
            <a:ext cx="2412577" cy="2035775"/>
          </a:xfrm>
          <a:prstGeom prst="rect">
            <a:avLst/>
          </a:prstGeom>
          <a:ln>
            <a:solidFill>
              <a:schemeClr val="accent1"/>
            </a:solidFill>
          </a:ln>
        </p:spPr>
      </p:pic>
      <p:sp>
        <p:nvSpPr>
          <p:cNvPr id="9" name="TextBox 8">
            <a:extLst>
              <a:ext uri="{FF2B5EF4-FFF2-40B4-BE49-F238E27FC236}">
                <a16:creationId xmlns:a16="http://schemas.microsoft.com/office/drawing/2014/main" id="{B7593FEC-A1A8-0B4C-A67A-90BCECB2723A}"/>
              </a:ext>
            </a:extLst>
          </p:cNvPr>
          <p:cNvSpPr txBox="1"/>
          <p:nvPr/>
        </p:nvSpPr>
        <p:spPr>
          <a:xfrm>
            <a:off x="6238240" y="1205653"/>
            <a:ext cx="2545013" cy="1815882"/>
          </a:xfrm>
          <a:prstGeom prst="rect">
            <a:avLst/>
          </a:prstGeom>
          <a:noFill/>
        </p:spPr>
        <p:txBody>
          <a:bodyPr wrap="square" rtlCol="0">
            <a:spAutoFit/>
          </a:bodyPr>
          <a:lstStyle/>
          <a:p>
            <a:r>
              <a:rPr lang="en-IT" sz="1400" dirty="0">
                <a:latin typeface="+mn-lt"/>
              </a:rPr>
              <a:t>Take note of the </a:t>
            </a:r>
            <a:r>
              <a:rPr lang="en-IT" sz="1400" b="1" dirty="0">
                <a:latin typeface="+mn-lt"/>
              </a:rPr>
              <a:t>API Key ID</a:t>
            </a:r>
            <a:r>
              <a:rPr lang="en-IT" sz="1400" dirty="0">
                <a:latin typeface="+mn-lt"/>
              </a:rPr>
              <a:t> and </a:t>
            </a:r>
            <a:r>
              <a:rPr lang="en-IT" sz="1400" b="1" dirty="0">
                <a:latin typeface="+mn-lt"/>
              </a:rPr>
              <a:t>Secret Key</a:t>
            </a:r>
          </a:p>
          <a:p>
            <a:endParaRPr lang="en-IT" sz="1400" b="1" dirty="0">
              <a:latin typeface="+mn-lt"/>
            </a:endParaRPr>
          </a:p>
          <a:p>
            <a:r>
              <a:rPr lang="en-IT" sz="1400" u="sng" dirty="0">
                <a:solidFill>
                  <a:srgbClr val="FF0000"/>
                </a:solidFill>
                <a:latin typeface="+mn-lt"/>
              </a:rPr>
              <a:t>Note:</a:t>
            </a:r>
          </a:p>
          <a:p>
            <a:r>
              <a:rPr lang="en-IT" sz="1400" dirty="0">
                <a:solidFill>
                  <a:srgbClr val="FF0000"/>
                </a:solidFill>
                <a:latin typeface="+mn-lt"/>
              </a:rPr>
              <a:t>This will be the only time the </a:t>
            </a:r>
            <a:r>
              <a:rPr lang="en-IT" sz="1400" b="1" dirty="0">
                <a:solidFill>
                  <a:srgbClr val="FF0000"/>
                </a:solidFill>
                <a:latin typeface="+mn-lt"/>
              </a:rPr>
              <a:t>Secret Key </a:t>
            </a:r>
            <a:r>
              <a:rPr lang="en-IT" sz="1400" dirty="0">
                <a:solidFill>
                  <a:srgbClr val="FF0000"/>
                </a:solidFill>
                <a:latin typeface="+mn-lt"/>
              </a:rPr>
              <a:t>will be shown. If you lose it, you'll need to generate another API key </a:t>
            </a:r>
          </a:p>
        </p:txBody>
      </p:sp>
      <p:sp>
        <p:nvSpPr>
          <p:cNvPr id="10" name="Oval 9">
            <a:extLst>
              <a:ext uri="{FF2B5EF4-FFF2-40B4-BE49-F238E27FC236}">
                <a16:creationId xmlns:a16="http://schemas.microsoft.com/office/drawing/2014/main" id="{C3E79181-254E-E74E-98FE-72BC0C3E7EC2}"/>
              </a:ext>
            </a:extLst>
          </p:cNvPr>
          <p:cNvSpPr/>
          <p:nvPr/>
        </p:nvSpPr>
        <p:spPr>
          <a:xfrm>
            <a:off x="554906" y="1047436"/>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3</a:t>
            </a:r>
          </a:p>
        </p:txBody>
      </p:sp>
      <p:sp>
        <p:nvSpPr>
          <p:cNvPr id="11" name="Oval 10">
            <a:extLst>
              <a:ext uri="{FF2B5EF4-FFF2-40B4-BE49-F238E27FC236}">
                <a16:creationId xmlns:a16="http://schemas.microsoft.com/office/drawing/2014/main" id="{5D44C810-3242-0848-B71B-4EFF510E0ADB}"/>
              </a:ext>
            </a:extLst>
          </p:cNvPr>
          <p:cNvSpPr/>
          <p:nvPr/>
        </p:nvSpPr>
        <p:spPr>
          <a:xfrm>
            <a:off x="3425207" y="1047436"/>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4</a:t>
            </a:r>
          </a:p>
        </p:txBody>
      </p:sp>
    </p:spTree>
    <p:extLst>
      <p:ext uri="{BB962C8B-B14F-4D97-AF65-F5344CB8AC3E}">
        <p14:creationId xmlns:p14="http://schemas.microsoft.com/office/powerpoint/2010/main" val="20694588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5CEC-27D8-EC46-8D32-6DCE51E2898C}"/>
              </a:ext>
            </a:extLst>
          </p:cNvPr>
          <p:cNvSpPr>
            <a:spLocks noGrp="1"/>
          </p:cNvSpPr>
          <p:nvPr>
            <p:ph type="title"/>
          </p:nvPr>
        </p:nvSpPr>
        <p:spPr/>
        <p:txBody>
          <a:bodyPr/>
          <a:lstStyle/>
          <a:p>
            <a:r>
              <a:rPr lang="en-IT" dirty="0"/>
              <a:t>Postman Setup</a:t>
            </a:r>
          </a:p>
        </p:txBody>
      </p:sp>
      <p:sp>
        <p:nvSpPr>
          <p:cNvPr id="3" name="TextBox 2">
            <a:extLst>
              <a:ext uri="{FF2B5EF4-FFF2-40B4-BE49-F238E27FC236}">
                <a16:creationId xmlns:a16="http://schemas.microsoft.com/office/drawing/2014/main" id="{B67E7901-E22B-6F4D-BB6C-542EBEF627FC}"/>
              </a:ext>
            </a:extLst>
          </p:cNvPr>
          <p:cNvSpPr txBox="1"/>
          <p:nvPr/>
        </p:nvSpPr>
        <p:spPr>
          <a:xfrm>
            <a:off x="575733" y="1192107"/>
            <a:ext cx="6311664" cy="523220"/>
          </a:xfrm>
          <a:prstGeom prst="rect">
            <a:avLst/>
          </a:prstGeom>
          <a:noFill/>
        </p:spPr>
        <p:txBody>
          <a:bodyPr wrap="none" rtlCol="0">
            <a:spAutoFit/>
          </a:bodyPr>
          <a:lstStyle/>
          <a:p>
            <a:pPr marL="342900" indent="-342900">
              <a:buFont typeface="+mj-lt"/>
              <a:buAutoNum type="arabicPeriod"/>
            </a:pPr>
            <a:r>
              <a:rPr lang="en-IT" sz="1400" dirty="0">
                <a:latin typeface="+mn-lt"/>
              </a:rPr>
              <a:t>Download and Import the collection in Postman</a:t>
            </a:r>
          </a:p>
          <a:p>
            <a:pPr marL="342900" indent="-342900">
              <a:buFont typeface="+mj-lt"/>
              <a:buAutoNum type="arabicPeriod"/>
            </a:pPr>
            <a:r>
              <a:rPr lang="en-IT" sz="1400" dirty="0">
                <a:latin typeface="+mn-lt"/>
              </a:rPr>
              <a:t>Set the A</a:t>
            </a:r>
            <a:r>
              <a:rPr lang="en-GB" sz="1400" dirty="0">
                <a:latin typeface="+mn-lt"/>
              </a:rPr>
              <a:t>p</a:t>
            </a:r>
            <a:r>
              <a:rPr lang="en-IT" sz="1400" dirty="0">
                <a:latin typeface="+mn-lt"/>
              </a:rPr>
              <a:t>i Key and Secret Key in the </a:t>
            </a:r>
            <a:r>
              <a:rPr lang="en-IT" sz="1400" b="1" dirty="0">
                <a:latin typeface="+mn-lt"/>
              </a:rPr>
              <a:t>Intersight </a:t>
            </a:r>
            <a:r>
              <a:rPr lang="en-IT" sz="1400" dirty="0">
                <a:latin typeface="+mn-lt"/>
              </a:rPr>
              <a:t>Postman Environment and </a:t>
            </a:r>
            <a:r>
              <a:rPr lang="en-IT" sz="1400" b="1" dirty="0">
                <a:latin typeface="+mn-lt"/>
              </a:rPr>
              <a:t>Save</a:t>
            </a:r>
            <a:endParaRPr lang="en-IT" sz="1400" dirty="0">
              <a:latin typeface="+mn-lt"/>
            </a:endParaRPr>
          </a:p>
        </p:txBody>
      </p:sp>
      <p:pic>
        <p:nvPicPr>
          <p:cNvPr id="4" name="Picture 3">
            <a:extLst>
              <a:ext uri="{FF2B5EF4-FFF2-40B4-BE49-F238E27FC236}">
                <a16:creationId xmlns:a16="http://schemas.microsoft.com/office/drawing/2014/main" id="{DAFDB131-3088-EF48-B58B-7F9B67993C73}"/>
              </a:ext>
            </a:extLst>
          </p:cNvPr>
          <p:cNvPicPr>
            <a:picLocks noChangeAspect="1"/>
          </p:cNvPicPr>
          <p:nvPr/>
        </p:nvPicPr>
        <p:blipFill>
          <a:blip r:embed="rId3"/>
          <a:stretch>
            <a:fillRect/>
          </a:stretch>
        </p:blipFill>
        <p:spPr>
          <a:xfrm>
            <a:off x="575733" y="1825394"/>
            <a:ext cx="7796530" cy="1095201"/>
          </a:xfrm>
          <a:prstGeom prst="rect">
            <a:avLst/>
          </a:prstGeom>
          <a:ln>
            <a:solidFill>
              <a:schemeClr val="accent1"/>
            </a:solidFill>
          </a:ln>
        </p:spPr>
      </p:pic>
    </p:spTree>
    <p:extLst>
      <p:ext uri="{BB962C8B-B14F-4D97-AF65-F5344CB8AC3E}">
        <p14:creationId xmlns:p14="http://schemas.microsoft.com/office/powerpoint/2010/main" val="427250258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A7AA-3D2A-624D-BF65-047A8AE6D664}"/>
              </a:ext>
            </a:extLst>
          </p:cNvPr>
          <p:cNvSpPr>
            <a:spLocks noGrp="1"/>
          </p:cNvSpPr>
          <p:nvPr>
            <p:ph type="title"/>
          </p:nvPr>
        </p:nvSpPr>
        <p:spPr/>
        <p:txBody>
          <a:bodyPr/>
          <a:lstStyle/>
          <a:p>
            <a:r>
              <a:rPr lang="en-IT" dirty="0"/>
              <a:t>Example: Get ICO Workflow List</a:t>
            </a:r>
          </a:p>
        </p:txBody>
      </p:sp>
      <p:pic>
        <p:nvPicPr>
          <p:cNvPr id="4" name="Picture 3">
            <a:extLst>
              <a:ext uri="{FF2B5EF4-FFF2-40B4-BE49-F238E27FC236}">
                <a16:creationId xmlns:a16="http://schemas.microsoft.com/office/drawing/2014/main" id="{FEC25E91-55C3-BA43-8BA7-657144F63C8B}"/>
              </a:ext>
            </a:extLst>
          </p:cNvPr>
          <p:cNvPicPr>
            <a:picLocks noChangeAspect="1"/>
          </p:cNvPicPr>
          <p:nvPr/>
        </p:nvPicPr>
        <p:blipFill>
          <a:blip r:embed="rId3"/>
          <a:stretch>
            <a:fillRect/>
          </a:stretch>
        </p:blipFill>
        <p:spPr>
          <a:xfrm>
            <a:off x="498296" y="962410"/>
            <a:ext cx="7929288" cy="3702057"/>
          </a:xfrm>
          <a:prstGeom prst="rect">
            <a:avLst/>
          </a:prstGeom>
        </p:spPr>
      </p:pic>
    </p:spTree>
    <p:extLst>
      <p:ext uri="{BB962C8B-B14F-4D97-AF65-F5344CB8AC3E}">
        <p14:creationId xmlns:p14="http://schemas.microsoft.com/office/powerpoint/2010/main" val="27979740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99A7-2ED6-E440-8711-1A13748F1CB1}"/>
              </a:ext>
            </a:extLst>
          </p:cNvPr>
          <p:cNvSpPr>
            <a:spLocks noGrp="1"/>
          </p:cNvSpPr>
          <p:nvPr>
            <p:ph type="title"/>
          </p:nvPr>
        </p:nvSpPr>
        <p:spPr/>
        <p:txBody>
          <a:bodyPr/>
          <a:lstStyle/>
          <a:p>
            <a:r>
              <a:rPr lang="en-IT" dirty="0"/>
              <a:t>Example: Execute a Workflow 1/4</a:t>
            </a:r>
          </a:p>
        </p:txBody>
      </p:sp>
      <p:sp>
        <p:nvSpPr>
          <p:cNvPr id="3" name="TextBox 2">
            <a:extLst>
              <a:ext uri="{FF2B5EF4-FFF2-40B4-BE49-F238E27FC236}">
                <a16:creationId xmlns:a16="http://schemas.microsoft.com/office/drawing/2014/main" id="{98577A7F-6F87-5B4A-8F3F-A9ADB61326C7}"/>
              </a:ext>
            </a:extLst>
          </p:cNvPr>
          <p:cNvSpPr txBox="1"/>
          <p:nvPr/>
        </p:nvSpPr>
        <p:spPr>
          <a:xfrm>
            <a:off x="437766" y="1073150"/>
            <a:ext cx="8223349" cy="1277273"/>
          </a:xfrm>
          <a:prstGeom prst="rect">
            <a:avLst/>
          </a:prstGeom>
          <a:noFill/>
        </p:spPr>
        <p:txBody>
          <a:bodyPr wrap="square" rtlCol="0">
            <a:spAutoFit/>
          </a:bodyPr>
          <a:lstStyle/>
          <a:p>
            <a:r>
              <a:rPr lang="en-IT" sz="1100" dirty="0">
                <a:latin typeface="+mn-lt"/>
              </a:rPr>
              <a:t>A popular use case is to execute a workflow using the API from a 3rd party application, orchestrator or service catalog.</a:t>
            </a:r>
          </a:p>
          <a:p>
            <a:endParaRPr lang="en-IT" sz="1100" dirty="0">
              <a:latin typeface="+mn-lt"/>
            </a:endParaRPr>
          </a:p>
          <a:p>
            <a:r>
              <a:rPr lang="en-IT" sz="1100" dirty="0">
                <a:latin typeface="+mn-lt"/>
              </a:rPr>
              <a:t>While the payload structure is always the same, depending on which workflow you want to execute, you may have different inputs.</a:t>
            </a:r>
          </a:p>
          <a:p>
            <a:r>
              <a:rPr lang="en-IT" sz="1100" dirty="0">
                <a:latin typeface="+mn-lt"/>
              </a:rPr>
              <a:t>A possible strategy would be to invoke your workflow manually and capture the </a:t>
            </a:r>
            <a:r>
              <a:rPr lang="en-IT" sz="1100" b="1" dirty="0">
                <a:latin typeface="+mn-lt"/>
              </a:rPr>
              <a:t>POST </a:t>
            </a:r>
            <a:r>
              <a:rPr lang="en-IT" sz="1100" dirty="0">
                <a:latin typeface="+mn-lt"/>
              </a:rPr>
              <a:t>call done by the browser. This is an action you only have to do once and will help you shaping your call (i.e. a service catalog item creation).</a:t>
            </a:r>
          </a:p>
          <a:p>
            <a:endParaRPr lang="en-IT" sz="1100" dirty="0">
              <a:latin typeface="+mn-lt"/>
            </a:endParaRPr>
          </a:p>
          <a:p>
            <a:r>
              <a:rPr lang="en-IT" sz="1100" dirty="0">
                <a:latin typeface="+mn-lt"/>
              </a:rPr>
              <a:t>In this case, we are executing a Workflow named </a:t>
            </a:r>
            <a:r>
              <a:rPr lang="en-IT" sz="1100" b="1" dirty="0">
                <a:latin typeface="+mn-lt"/>
              </a:rPr>
              <a:t>Deploy a Virtual Machine </a:t>
            </a:r>
            <a:endParaRPr lang="en-IT" sz="1100" dirty="0">
              <a:latin typeface="+mn-lt"/>
            </a:endParaRPr>
          </a:p>
        </p:txBody>
      </p:sp>
      <p:pic>
        <p:nvPicPr>
          <p:cNvPr id="4" name="Picture 3">
            <a:extLst>
              <a:ext uri="{FF2B5EF4-FFF2-40B4-BE49-F238E27FC236}">
                <a16:creationId xmlns:a16="http://schemas.microsoft.com/office/drawing/2014/main" id="{E01E0574-4C37-CC4B-9CD8-99422CF81948}"/>
              </a:ext>
            </a:extLst>
          </p:cNvPr>
          <p:cNvPicPr>
            <a:picLocks noChangeAspect="1"/>
          </p:cNvPicPr>
          <p:nvPr/>
        </p:nvPicPr>
        <p:blipFill>
          <a:blip r:embed="rId3"/>
          <a:stretch>
            <a:fillRect/>
          </a:stretch>
        </p:blipFill>
        <p:spPr>
          <a:xfrm>
            <a:off x="527263" y="2478855"/>
            <a:ext cx="2477927" cy="1907785"/>
          </a:xfrm>
          <a:prstGeom prst="rect">
            <a:avLst/>
          </a:prstGeom>
        </p:spPr>
      </p:pic>
      <p:sp>
        <p:nvSpPr>
          <p:cNvPr id="5" name="TextBox 4">
            <a:extLst>
              <a:ext uri="{FF2B5EF4-FFF2-40B4-BE49-F238E27FC236}">
                <a16:creationId xmlns:a16="http://schemas.microsoft.com/office/drawing/2014/main" id="{C7DFC88D-4987-404E-BE44-3C78D2B8D3E7}"/>
              </a:ext>
            </a:extLst>
          </p:cNvPr>
          <p:cNvSpPr txBox="1"/>
          <p:nvPr/>
        </p:nvSpPr>
        <p:spPr>
          <a:xfrm>
            <a:off x="3159303" y="3102821"/>
            <a:ext cx="5214135" cy="600164"/>
          </a:xfrm>
          <a:prstGeom prst="rect">
            <a:avLst/>
          </a:prstGeom>
          <a:noFill/>
        </p:spPr>
        <p:txBody>
          <a:bodyPr wrap="square" rtlCol="0">
            <a:spAutoFit/>
          </a:bodyPr>
          <a:lstStyle/>
          <a:p>
            <a:r>
              <a:rPr lang="en-IT" sz="1100" dirty="0">
                <a:latin typeface="+mn-lt"/>
              </a:rPr>
              <a:t>This workflow has two tasks:</a:t>
            </a:r>
          </a:p>
          <a:p>
            <a:pPr marL="228600" indent="-228600">
              <a:buFont typeface="+mj-lt"/>
              <a:buAutoNum type="arabicPeriod"/>
            </a:pPr>
            <a:r>
              <a:rPr lang="en-IT" sz="1100" dirty="0">
                <a:latin typeface="+mn-lt"/>
              </a:rPr>
              <a:t>Deploys a Virtual Machine</a:t>
            </a:r>
          </a:p>
          <a:p>
            <a:pPr marL="228600" indent="-228600">
              <a:buFont typeface="+mj-lt"/>
              <a:buAutoNum type="arabicPeriod"/>
            </a:pPr>
            <a:r>
              <a:rPr lang="en-IT" sz="1100" dirty="0">
                <a:latin typeface="+mn-lt"/>
              </a:rPr>
              <a:t>Query the vCenter to extract the IP of the VM</a:t>
            </a:r>
          </a:p>
        </p:txBody>
      </p:sp>
    </p:spTree>
    <p:extLst>
      <p:ext uri="{BB962C8B-B14F-4D97-AF65-F5344CB8AC3E}">
        <p14:creationId xmlns:p14="http://schemas.microsoft.com/office/powerpoint/2010/main" val="9669069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99A7-2ED6-E440-8711-1A13748F1CB1}"/>
              </a:ext>
            </a:extLst>
          </p:cNvPr>
          <p:cNvSpPr>
            <a:spLocks noGrp="1"/>
          </p:cNvSpPr>
          <p:nvPr>
            <p:ph type="title"/>
          </p:nvPr>
        </p:nvSpPr>
        <p:spPr/>
        <p:txBody>
          <a:bodyPr/>
          <a:lstStyle/>
          <a:p>
            <a:r>
              <a:rPr lang="en-IT" dirty="0"/>
              <a:t>Example: Execute a Workflow 1/5</a:t>
            </a:r>
          </a:p>
        </p:txBody>
      </p:sp>
      <p:sp>
        <p:nvSpPr>
          <p:cNvPr id="3" name="TextBox 2">
            <a:extLst>
              <a:ext uri="{FF2B5EF4-FFF2-40B4-BE49-F238E27FC236}">
                <a16:creationId xmlns:a16="http://schemas.microsoft.com/office/drawing/2014/main" id="{98577A7F-6F87-5B4A-8F3F-A9ADB61326C7}"/>
              </a:ext>
            </a:extLst>
          </p:cNvPr>
          <p:cNvSpPr txBox="1"/>
          <p:nvPr/>
        </p:nvSpPr>
        <p:spPr>
          <a:xfrm>
            <a:off x="437767" y="1073150"/>
            <a:ext cx="6589758" cy="1615827"/>
          </a:xfrm>
          <a:prstGeom prst="rect">
            <a:avLst/>
          </a:prstGeom>
          <a:noFill/>
        </p:spPr>
        <p:txBody>
          <a:bodyPr wrap="square" rtlCol="0">
            <a:spAutoFit/>
          </a:bodyPr>
          <a:lstStyle/>
          <a:p>
            <a:r>
              <a:rPr lang="en-IT" sz="1100" dirty="0">
                <a:latin typeface="+mn-lt"/>
              </a:rPr>
              <a:t>A popular use case is to execute a workflow using the API from a 3rd party application, orchestrator or service catalog.</a:t>
            </a:r>
          </a:p>
          <a:p>
            <a:endParaRPr lang="en-IT" sz="1100" dirty="0">
              <a:latin typeface="+mn-lt"/>
            </a:endParaRPr>
          </a:p>
          <a:p>
            <a:r>
              <a:rPr lang="en-IT" sz="1100" dirty="0">
                <a:latin typeface="+mn-lt"/>
              </a:rPr>
              <a:t>While the payload structure is always the same, depending on which workflow you want to execute, you may have different inputs.</a:t>
            </a:r>
          </a:p>
          <a:p>
            <a:r>
              <a:rPr lang="en-IT" sz="1100" dirty="0">
                <a:latin typeface="+mn-lt"/>
              </a:rPr>
              <a:t>A possible strategy would be to invoke your workflow manually and capture the </a:t>
            </a:r>
            <a:r>
              <a:rPr lang="en-IT" sz="1100" b="1" dirty="0">
                <a:latin typeface="+mn-lt"/>
              </a:rPr>
              <a:t>POST </a:t>
            </a:r>
            <a:r>
              <a:rPr lang="en-IT" sz="1100" dirty="0">
                <a:latin typeface="+mn-lt"/>
              </a:rPr>
              <a:t>call done by the browser. This is an action you only have to do once and will help you shaping your call (i.e. a service catalog item creation).</a:t>
            </a:r>
          </a:p>
          <a:p>
            <a:endParaRPr lang="en-IT" sz="1100" dirty="0">
              <a:latin typeface="+mn-lt"/>
            </a:endParaRPr>
          </a:p>
          <a:p>
            <a:r>
              <a:rPr lang="en-IT" sz="1100" dirty="0">
                <a:latin typeface="+mn-lt"/>
              </a:rPr>
              <a:t>In this case, we are executing a Workflow named </a:t>
            </a:r>
            <a:r>
              <a:rPr lang="en-IT" sz="1100" b="1" dirty="0">
                <a:latin typeface="+mn-lt"/>
              </a:rPr>
              <a:t>Deploy a Virtual Machine </a:t>
            </a:r>
            <a:endParaRPr lang="en-IT" sz="1100" dirty="0">
              <a:latin typeface="+mn-lt"/>
            </a:endParaRPr>
          </a:p>
        </p:txBody>
      </p:sp>
      <p:pic>
        <p:nvPicPr>
          <p:cNvPr id="4" name="Picture 3">
            <a:extLst>
              <a:ext uri="{FF2B5EF4-FFF2-40B4-BE49-F238E27FC236}">
                <a16:creationId xmlns:a16="http://schemas.microsoft.com/office/drawing/2014/main" id="{E01E0574-4C37-CC4B-9CD8-99422CF81948}"/>
              </a:ext>
            </a:extLst>
          </p:cNvPr>
          <p:cNvPicPr>
            <a:picLocks noChangeAspect="1"/>
          </p:cNvPicPr>
          <p:nvPr/>
        </p:nvPicPr>
        <p:blipFill>
          <a:blip r:embed="rId3"/>
          <a:stretch>
            <a:fillRect/>
          </a:stretch>
        </p:blipFill>
        <p:spPr>
          <a:xfrm>
            <a:off x="523242" y="2741680"/>
            <a:ext cx="2477927" cy="1907785"/>
          </a:xfrm>
          <a:prstGeom prst="rect">
            <a:avLst/>
          </a:prstGeom>
        </p:spPr>
      </p:pic>
      <p:sp>
        <p:nvSpPr>
          <p:cNvPr id="5" name="TextBox 4">
            <a:extLst>
              <a:ext uri="{FF2B5EF4-FFF2-40B4-BE49-F238E27FC236}">
                <a16:creationId xmlns:a16="http://schemas.microsoft.com/office/drawing/2014/main" id="{C7DFC88D-4987-404E-BE44-3C78D2B8D3E7}"/>
              </a:ext>
            </a:extLst>
          </p:cNvPr>
          <p:cNvSpPr txBox="1"/>
          <p:nvPr/>
        </p:nvSpPr>
        <p:spPr>
          <a:xfrm>
            <a:off x="3450106" y="2930420"/>
            <a:ext cx="3128482" cy="1631216"/>
          </a:xfrm>
          <a:prstGeom prst="rect">
            <a:avLst/>
          </a:prstGeom>
          <a:noFill/>
        </p:spPr>
        <p:txBody>
          <a:bodyPr wrap="square" rtlCol="0">
            <a:spAutoFit/>
          </a:bodyPr>
          <a:lstStyle/>
          <a:p>
            <a:r>
              <a:rPr lang="en-IT" sz="1000" dirty="0">
                <a:latin typeface="+mn-lt"/>
              </a:rPr>
              <a:t>This workflow has two tasks:</a:t>
            </a:r>
          </a:p>
          <a:p>
            <a:endParaRPr lang="en-IT" sz="1000" dirty="0">
              <a:latin typeface="+mn-lt"/>
            </a:endParaRPr>
          </a:p>
          <a:p>
            <a:pPr marL="228600" indent="-228600">
              <a:buFont typeface="+mj-lt"/>
              <a:buAutoNum type="arabicPeriod"/>
            </a:pPr>
            <a:r>
              <a:rPr lang="en-IT" sz="1000" dirty="0">
                <a:latin typeface="+mn-lt"/>
              </a:rPr>
              <a:t>Deploys a Virtual Machine</a:t>
            </a:r>
          </a:p>
          <a:p>
            <a:pPr marL="228600" indent="-228600">
              <a:buFont typeface="+mj-lt"/>
              <a:buAutoNum type="arabicPeriod"/>
            </a:pPr>
            <a:r>
              <a:rPr lang="en-IT" sz="1000" dirty="0">
                <a:latin typeface="+mn-lt"/>
              </a:rPr>
              <a:t>Query the vCenter to extract the IP of the VM</a:t>
            </a:r>
          </a:p>
          <a:p>
            <a:pPr marL="228600" indent="-228600">
              <a:buFont typeface="+mj-lt"/>
              <a:buAutoNum type="arabicPeriod"/>
            </a:pPr>
            <a:endParaRPr lang="en-IT" sz="1000" dirty="0">
              <a:latin typeface="+mn-lt"/>
            </a:endParaRPr>
          </a:p>
          <a:p>
            <a:pPr marL="228600" indent="-228600">
              <a:buFont typeface="+mj-lt"/>
              <a:buAutoNum type="arabicPeriod"/>
            </a:pPr>
            <a:endParaRPr lang="en-IT" sz="1000" dirty="0">
              <a:latin typeface="+mn-lt"/>
            </a:endParaRPr>
          </a:p>
          <a:p>
            <a:r>
              <a:rPr lang="en-IT" sz="1000" dirty="0">
                <a:latin typeface="+mn-lt"/>
              </a:rPr>
              <a:t>Click on </a:t>
            </a:r>
            <a:r>
              <a:rPr lang="en-IT" sz="1000" b="1" dirty="0">
                <a:latin typeface="+mn-lt"/>
              </a:rPr>
              <a:t>Execute </a:t>
            </a:r>
            <a:r>
              <a:rPr lang="en-IT" sz="1000" dirty="0">
                <a:latin typeface="+mn-lt"/>
              </a:rPr>
              <a:t>and fill in with your inputs as you were deploying the workflow manually. </a:t>
            </a:r>
          </a:p>
          <a:p>
            <a:r>
              <a:rPr lang="en-IT" sz="1000" b="1" u="sng" dirty="0">
                <a:latin typeface="+mn-lt"/>
              </a:rPr>
              <a:t>DO NOT </a:t>
            </a:r>
            <a:r>
              <a:rPr lang="en-IT" sz="1000" dirty="0">
                <a:latin typeface="+mn-lt"/>
              </a:rPr>
              <a:t>launch the workflow execution once done but keep the window opened</a:t>
            </a:r>
          </a:p>
        </p:txBody>
      </p:sp>
      <p:pic>
        <p:nvPicPr>
          <p:cNvPr id="6" name="Picture 5">
            <a:extLst>
              <a:ext uri="{FF2B5EF4-FFF2-40B4-BE49-F238E27FC236}">
                <a16:creationId xmlns:a16="http://schemas.microsoft.com/office/drawing/2014/main" id="{398758FB-A851-C146-BBA9-B7B1015DF1EB}"/>
              </a:ext>
            </a:extLst>
          </p:cNvPr>
          <p:cNvPicPr>
            <a:picLocks noChangeAspect="1"/>
          </p:cNvPicPr>
          <p:nvPr/>
        </p:nvPicPr>
        <p:blipFill>
          <a:blip r:embed="rId4"/>
          <a:stretch>
            <a:fillRect/>
          </a:stretch>
        </p:blipFill>
        <p:spPr>
          <a:xfrm>
            <a:off x="7027525" y="993098"/>
            <a:ext cx="1755729" cy="3709071"/>
          </a:xfrm>
          <a:prstGeom prst="rect">
            <a:avLst/>
          </a:prstGeom>
        </p:spPr>
      </p:pic>
      <p:cxnSp>
        <p:nvCxnSpPr>
          <p:cNvPr id="8" name="Straight Connector 7">
            <a:extLst>
              <a:ext uri="{FF2B5EF4-FFF2-40B4-BE49-F238E27FC236}">
                <a16:creationId xmlns:a16="http://schemas.microsoft.com/office/drawing/2014/main" id="{94BD0D4C-C14D-9D48-8E42-6009BC8261AE}"/>
              </a:ext>
            </a:extLst>
          </p:cNvPr>
          <p:cNvCxnSpPr>
            <a:cxnSpLocks/>
          </p:cNvCxnSpPr>
          <p:nvPr/>
        </p:nvCxnSpPr>
        <p:spPr>
          <a:xfrm>
            <a:off x="3450106" y="2794571"/>
            <a:ext cx="3128482" cy="0"/>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5221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99A7-2ED6-E440-8711-1A13748F1CB1}"/>
              </a:ext>
            </a:extLst>
          </p:cNvPr>
          <p:cNvSpPr>
            <a:spLocks noGrp="1"/>
          </p:cNvSpPr>
          <p:nvPr>
            <p:ph type="title"/>
          </p:nvPr>
        </p:nvSpPr>
        <p:spPr/>
        <p:txBody>
          <a:bodyPr/>
          <a:lstStyle/>
          <a:p>
            <a:r>
              <a:rPr lang="en-IT" dirty="0"/>
              <a:t>Example: Execute a Workflow 2/5</a:t>
            </a:r>
          </a:p>
        </p:txBody>
      </p:sp>
      <p:sp>
        <p:nvSpPr>
          <p:cNvPr id="3" name="TextBox 2">
            <a:extLst>
              <a:ext uri="{FF2B5EF4-FFF2-40B4-BE49-F238E27FC236}">
                <a16:creationId xmlns:a16="http://schemas.microsoft.com/office/drawing/2014/main" id="{98577A7F-6F87-5B4A-8F3F-A9ADB61326C7}"/>
              </a:ext>
            </a:extLst>
          </p:cNvPr>
          <p:cNvSpPr txBox="1"/>
          <p:nvPr/>
        </p:nvSpPr>
        <p:spPr>
          <a:xfrm>
            <a:off x="437767" y="1073150"/>
            <a:ext cx="6589758" cy="261610"/>
          </a:xfrm>
          <a:prstGeom prst="rect">
            <a:avLst/>
          </a:prstGeom>
          <a:noFill/>
        </p:spPr>
        <p:txBody>
          <a:bodyPr wrap="square" rtlCol="0">
            <a:spAutoFit/>
          </a:bodyPr>
          <a:lstStyle/>
          <a:p>
            <a:r>
              <a:rPr lang="en-IT" sz="1100" dirty="0">
                <a:latin typeface="+mn-lt"/>
              </a:rPr>
              <a:t>Open the developer tools of your browser and go to the </a:t>
            </a:r>
            <a:r>
              <a:rPr lang="en-IT" sz="1100" b="1" dirty="0">
                <a:latin typeface="+mn-lt"/>
              </a:rPr>
              <a:t>Network</a:t>
            </a:r>
            <a:r>
              <a:rPr lang="en-IT" sz="1100" dirty="0">
                <a:latin typeface="+mn-lt"/>
              </a:rPr>
              <a:t> tab</a:t>
            </a:r>
          </a:p>
        </p:txBody>
      </p:sp>
      <p:pic>
        <p:nvPicPr>
          <p:cNvPr id="7" name="Picture 6">
            <a:extLst>
              <a:ext uri="{FF2B5EF4-FFF2-40B4-BE49-F238E27FC236}">
                <a16:creationId xmlns:a16="http://schemas.microsoft.com/office/drawing/2014/main" id="{7BA9281C-0A77-E94E-B67B-859AC603F363}"/>
              </a:ext>
            </a:extLst>
          </p:cNvPr>
          <p:cNvPicPr>
            <a:picLocks noChangeAspect="1"/>
          </p:cNvPicPr>
          <p:nvPr/>
        </p:nvPicPr>
        <p:blipFill>
          <a:blip r:embed="rId3"/>
          <a:stretch>
            <a:fillRect/>
          </a:stretch>
        </p:blipFill>
        <p:spPr>
          <a:xfrm>
            <a:off x="544530" y="1438190"/>
            <a:ext cx="5568597" cy="3237836"/>
          </a:xfrm>
          <a:prstGeom prst="rect">
            <a:avLst/>
          </a:prstGeom>
          <a:ln>
            <a:solidFill>
              <a:schemeClr val="accent1"/>
            </a:solidFill>
          </a:ln>
        </p:spPr>
      </p:pic>
    </p:spTree>
    <p:extLst>
      <p:ext uri="{BB962C8B-B14F-4D97-AF65-F5344CB8AC3E}">
        <p14:creationId xmlns:p14="http://schemas.microsoft.com/office/powerpoint/2010/main" val="775953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99A7-2ED6-E440-8711-1A13748F1CB1}"/>
              </a:ext>
            </a:extLst>
          </p:cNvPr>
          <p:cNvSpPr>
            <a:spLocks noGrp="1"/>
          </p:cNvSpPr>
          <p:nvPr>
            <p:ph type="title"/>
          </p:nvPr>
        </p:nvSpPr>
        <p:spPr/>
        <p:txBody>
          <a:bodyPr/>
          <a:lstStyle/>
          <a:p>
            <a:r>
              <a:rPr lang="en-IT" dirty="0"/>
              <a:t>Example: Execute a Workflow 3/5</a:t>
            </a:r>
          </a:p>
        </p:txBody>
      </p:sp>
      <p:sp>
        <p:nvSpPr>
          <p:cNvPr id="3" name="TextBox 2">
            <a:extLst>
              <a:ext uri="{FF2B5EF4-FFF2-40B4-BE49-F238E27FC236}">
                <a16:creationId xmlns:a16="http://schemas.microsoft.com/office/drawing/2014/main" id="{98577A7F-6F87-5B4A-8F3F-A9ADB61326C7}"/>
              </a:ext>
            </a:extLst>
          </p:cNvPr>
          <p:cNvSpPr txBox="1"/>
          <p:nvPr/>
        </p:nvSpPr>
        <p:spPr>
          <a:xfrm>
            <a:off x="6616558" y="1020011"/>
            <a:ext cx="2214080" cy="430887"/>
          </a:xfrm>
          <a:prstGeom prst="rect">
            <a:avLst/>
          </a:prstGeom>
          <a:noFill/>
        </p:spPr>
        <p:txBody>
          <a:bodyPr wrap="square" rtlCol="0">
            <a:spAutoFit/>
          </a:bodyPr>
          <a:lstStyle/>
          <a:p>
            <a:r>
              <a:rPr lang="en-IT" sz="1100" dirty="0">
                <a:latin typeface="+mn-lt"/>
              </a:rPr>
              <a:t>Open the developer tools of your browser and go to the </a:t>
            </a:r>
            <a:r>
              <a:rPr lang="en-IT" sz="1100" b="1" dirty="0">
                <a:latin typeface="+mn-lt"/>
              </a:rPr>
              <a:t>Network</a:t>
            </a:r>
            <a:r>
              <a:rPr lang="en-IT" sz="1100" dirty="0">
                <a:latin typeface="+mn-lt"/>
              </a:rPr>
              <a:t> tab</a:t>
            </a:r>
          </a:p>
        </p:txBody>
      </p:sp>
      <p:pic>
        <p:nvPicPr>
          <p:cNvPr id="4" name="Picture 3">
            <a:extLst>
              <a:ext uri="{FF2B5EF4-FFF2-40B4-BE49-F238E27FC236}">
                <a16:creationId xmlns:a16="http://schemas.microsoft.com/office/drawing/2014/main" id="{81DF110C-7BA7-844B-8A32-013D4411CD5D}"/>
              </a:ext>
            </a:extLst>
          </p:cNvPr>
          <p:cNvPicPr>
            <a:picLocks noChangeAspect="1"/>
          </p:cNvPicPr>
          <p:nvPr/>
        </p:nvPicPr>
        <p:blipFill>
          <a:blip r:embed="rId3"/>
          <a:stretch>
            <a:fillRect/>
          </a:stretch>
        </p:blipFill>
        <p:spPr>
          <a:xfrm>
            <a:off x="437766" y="1020011"/>
            <a:ext cx="6138584" cy="3464803"/>
          </a:xfrm>
          <a:prstGeom prst="rect">
            <a:avLst/>
          </a:prstGeom>
        </p:spPr>
      </p:pic>
      <p:sp>
        <p:nvSpPr>
          <p:cNvPr id="5" name="TextBox 4">
            <a:extLst>
              <a:ext uri="{FF2B5EF4-FFF2-40B4-BE49-F238E27FC236}">
                <a16:creationId xmlns:a16="http://schemas.microsoft.com/office/drawing/2014/main" id="{11E9692F-8584-984C-899A-35A54B033F32}"/>
              </a:ext>
            </a:extLst>
          </p:cNvPr>
          <p:cNvSpPr txBox="1"/>
          <p:nvPr/>
        </p:nvSpPr>
        <p:spPr>
          <a:xfrm>
            <a:off x="6616558" y="1577551"/>
            <a:ext cx="2214080" cy="261610"/>
          </a:xfrm>
          <a:prstGeom prst="rect">
            <a:avLst/>
          </a:prstGeom>
          <a:noFill/>
        </p:spPr>
        <p:txBody>
          <a:bodyPr wrap="square" rtlCol="0">
            <a:spAutoFit/>
          </a:bodyPr>
          <a:lstStyle/>
          <a:p>
            <a:r>
              <a:rPr lang="en-IT" sz="1100" dirty="0">
                <a:latin typeface="+mn-lt"/>
              </a:rPr>
              <a:t>Copy the payload</a:t>
            </a:r>
          </a:p>
        </p:txBody>
      </p:sp>
    </p:spTree>
    <p:extLst>
      <p:ext uri="{BB962C8B-B14F-4D97-AF65-F5344CB8AC3E}">
        <p14:creationId xmlns:p14="http://schemas.microsoft.com/office/powerpoint/2010/main" val="1493780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Create a Custom Task using the Web API Executor 1/9</a:t>
            </a:r>
          </a:p>
        </p:txBody>
      </p:sp>
      <p:sp>
        <p:nvSpPr>
          <p:cNvPr id="4" name="TextBox 3">
            <a:extLst>
              <a:ext uri="{FF2B5EF4-FFF2-40B4-BE49-F238E27FC236}">
                <a16:creationId xmlns:a16="http://schemas.microsoft.com/office/drawing/2014/main" id="{D438C723-2CDC-DB44-85C1-F3B4AC7A6AF1}"/>
              </a:ext>
            </a:extLst>
          </p:cNvPr>
          <p:cNvSpPr txBox="1"/>
          <p:nvPr/>
        </p:nvSpPr>
        <p:spPr>
          <a:xfrm>
            <a:off x="7308325" y="1152469"/>
            <a:ext cx="1592795" cy="1938992"/>
          </a:xfrm>
          <a:prstGeom prst="rect">
            <a:avLst/>
          </a:prstGeom>
          <a:noFill/>
        </p:spPr>
        <p:txBody>
          <a:bodyPr wrap="square" rtlCol="0">
            <a:spAutoFit/>
          </a:bodyPr>
          <a:lstStyle/>
          <a:p>
            <a:r>
              <a:rPr lang="en-IT" sz="1200" dirty="0">
                <a:latin typeface="+mn-lt"/>
              </a:rPr>
              <a:t>Drag the web API Request task in the central pane and connect the ‘Start’ and ‘Success’ blocks to it.</a:t>
            </a:r>
          </a:p>
          <a:p>
            <a:endParaRPr lang="en-IT" sz="1200" dirty="0">
              <a:latin typeface="+mn-lt"/>
            </a:endParaRPr>
          </a:p>
          <a:p>
            <a:r>
              <a:rPr lang="en-IT" sz="1200" dirty="0">
                <a:latin typeface="+mn-lt"/>
              </a:rPr>
              <a:t>Select an organization and give the task a name (</a:t>
            </a:r>
            <a:r>
              <a:rPr lang="en-IT" sz="1200" b="1" dirty="0">
                <a:latin typeface="+mn-lt"/>
              </a:rPr>
              <a:t>Get Weather</a:t>
            </a:r>
            <a:r>
              <a:rPr lang="en-IT" sz="1200" dirty="0">
                <a:latin typeface="+mn-lt"/>
              </a:rPr>
              <a:t>).</a:t>
            </a:r>
          </a:p>
        </p:txBody>
      </p:sp>
      <p:pic>
        <p:nvPicPr>
          <p:cNvPr id="5" name="Picture 4">
            <a:extLst>
              <a:ext uri="{FF2B5EF4-FFF2-40B4-BE49-F238E27FC236}">
                <a16:creationId xmlns:a16="http://schemas.microsoft.com/office/drawing/2014/main" id="{B8C89FE7-441B-C648-80FD-3BB0C97772E1}"/>
              </a:ext>
            </a:extLst>
          </p:cNvPr>
          <p:cNvPicPr>
            <a:picLocks noChangeAspect="1"/>
          </p:cNvPicPr>
          <p:nvPr/>
        </p:nvPicPr>
        <p:blipFill>
          <a:blip r:embed="rId3"/>
          <a:stretch>
            <a:fillRect/>
          </a:stretch>
        </p:blipFill>
        <p:spPr>
          <a:xfrm>
            <a:off x="540259" y="1152469"/>
            <a:ext cx="6706883" cy="3178899"/>
          </a:xfrm>
          <a:prstGeom prst="rect">
            <a:avLst/>
          </a:prstGeom>
        </p:spPr>
      </p:pic>
    </p:spTree>
    <p:extLst>
      <p:ext uri="{BB962C8B-B14F-4D97-AF65-F5344CB8AC3E}">
        <p14:creationId xmlns:p14="http://schemas.microsoft.com/office/powerpoint/2010/main" val="2822231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99A7-2ED6-E440-8711-1A13748F1CB1}"/>
              </a:ext>
            </a:extLst>
          </p:cNvPr>
          <p:cNvSpPr>
            <a:spLocks noGrp="1"/>
          </p:cNvSpPr>
          <p:nvPr>
            <p:ph type="title"/>
          </p:nvPr>
        </p:nvSpPr>
        <p:spPr/>
        <p:txBody>
          <a:bodyPr/>
          <a:lstStyle/>
          <a:p>
            <a:r>
              <a:rPr lang="en-IT" dirty="0"/>
              <a:t>Example: Execute a Workflow 4/5</a:t>
            </a:r>
          </a:p>
        </p:txBody>
      </p:sp>
      <p:sp>
        <p:nvSpPr>
          <p:cNvPr id="5" name="TextBox 4">
            <a:extLst>
              <a:ext uri="{FF2B5EF4-FFF2-40B4-BE49-F238E27FC236}">
                <a16:creationId xmlns:a16="http://schemas.microsoft.com/office/drawing/2014/main" id="{11E9692F-8584-984C-899A-35A54B033F32}"/>
              </a:ext>
            </a:extLst>
          </p:cNvPr>
          <p:cNvSpPr txBox="1"/>
          <p:nvPr/>
        </p:nvSpPr>
        <p:spPr>
          <a:xfrm>
            <a:off x="672956" y="965770"/>
            <a:ext cx="3734656" cy="3108543"/>
          </a:xfrm>
          <a:prstGeom prst="rect">
            <a:avLst/>
          </a:prstGeom>
          <a:noFill/>
        </p:spPr>
        <p:txBody>
          <a:bodyPr wrap="square" rtlCol="0">
            <a:spAutoFit/>
          </a:bodyPr>
          <a:lstStyle/>
          <a:p>
            <a:r>
              <a:rPr lang="en-IT" sz="1100" dirty="0">
                <a:latin typeface="+mn-lt"/>
                <a:cs typeface="Courier New" panose="02070309020205020404" pitchFamily="49" charset="0"/>
              </a:rPr>
              <a:t>This is the payload to be used to invoke the workflow:</a:t>
            </a:r>
          </a:p>
          <a:p>
            <a:endParaRPr lang="en-IT" sz="1100" dirty="0">
              <a:latin typeface="Courier New" panose="02070309020205020404" pitchFamily="49" charset="0"/>
              <a:cs typeface="Courier New" panose="02070309020205020404" pitchFamily="49" charset="0"/>
            </a:endParaRPr>
          </a:p>
          <a:p>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"Name": "Deploy a Virtual Machine",</a:t>
            </a:r>
          </a:p>
          <a:p>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AssociatedObject</a:t>
            </a:r>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a:t>
            </a:r>
          </a:p>
          <a:p>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ObjectType</a:t>
            </a:r>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organization.Organization</a:t>
            </a:r>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Moid</a:t>
            </a:r>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aabbccddeeffgghhjjkk</a:t>
            </a:r>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a:t>
            </a:r>
          </a:p>
          <a:p>
            <a:r>
              <a:rPr lang="en-GB" sz="600" dirty="0">
                <a:latin typeface="Courier New" panose="02070309020205020404" pitchFamily="49" charset="0"/>
                <a:cs typeface="Courier New" panose="02070309020205020404" pitchFamily="49" charset="0"/>
              </a:rPr>
              <a:t>    "Action": "Start",</a:t>
            </a:r>
          </a:p>
          <a:p>
            <a:r>
              <a:rPr lang="en-GB" sz="600" dirty="0">
                <a:latin typeface="Courier New" panose="02070309020205020404" pitchFamily="49" charset="0"/>
                <a:cs typeface="Courier New" panose="02070309020205020404" pitchFamily="49" charset="0"/>
              </a:rPr>
              <a:t>    "Input":</a:t>
            </a:r>
          </a:p>
          <a:p>
            <a:r>
              <a:rPr lang="en-GB" sz="600" dirty="0">
                <a:latin typeface="Courier New" panose="02070309020205020404" pitchFamily="49" charset="0"/>
                <a:cs typeface="Courier New" panose="02070309020205020404" pitchFamily="49" charset="0"/>
              </a:rPr>
              <a:t>    {</a:t>
            </a:r>
          </a:p>
          <a:p>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Vcenter</a:t>
            </a:r>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a:t>
            </a:r>
          </a:p>
          <a:p>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Moid</a:t>
            </a:r>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aabbccddeeffgghhjjkk</a:t>
            </a:r>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ObjectType</a:t>
            </a:r>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asset.DeviceRegistration</a:t>
            </a:r>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a:t>
            </a:r>
          </a:p>
          <a:p>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Datacenter</a:t>
            </a:r>
            <a:r>
              <a:rPr lang="en-GB" sz="600" dirty="0">
                <a:latin typeface="Courier New" panose="02070309020205020404" pitchFamily="49" charset="0"/>
                <a:cs typeface="Courier New" panose="02070309020205020404" pitchFamily="49" charset="0"/>
              </a:rPr>
              <a:t>": "/RMLAB",</a:t>
            </a:r>
          </a:p>
          <a:p>
            <a:r>
              <a:rPr lang="en-GB" sz="600" dirty="0">
                <a:latin typeface="Courier New" panose="02070309020205020404" pitchFamily="49" charset="0"/>
                <a:cs typeface="Courier New" panose="02070309020205020404" pitchFamily="49" charset="0"/>
              </a:rPr>
              <a:t>        "Cluster": "/RMLAB/host/</a:t>
            </a:r>
            <a:r>
              <a:rPr lang="en-GB" sz="600" dirty="0" err="1">
                <a:latin typeface="Courier New" panose="02070309020205020404" pitchFamily="49" charset="0"/>
                <a:cs typeface="Courier New" panose="02070309020205020404" pitchFamily="49" charset="0"/>
              </a:rPr>
              <a:t>Goldrake</a:t>
            </a:r>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"Datastore": "/RMLAB/datastore/Hyperflex1",</a:t>
            </a:r>
          </a:p>
          <a:p>
            <a:r>
              <a:rPr lang="en-GB" sz="600" dirty="0">
                <a:latin typeface="Courier New" panose="02070309020205020404" pitchFamily="49" charset="0"/>
                <a:cs typeface="Courier New" panose="02070309020205020404" pitchFamily="49" charset="0"/>
              </a:rPr>
              <a:t>        "Folder": "/RMLAB/</a:t>
            </a:r>
            <a:r>
              <a:rPr lang="en-GB" sz="600" dirty="0" err="1">
                <a:latin typeface="Courier New" panose="02070309020205020404" pitchFamily="49" charset="0"/>
                <a:cs typeface="Courier New" panose="02070309020205020404" pitchFamily="49" charset="0"/>
              </a:rPr>
              <a:t>vm</a:t>
            </a:r>
            <a:r>
              <a:rPr lang="en-GB" sz="600" dirty="0">
                <a:latin typeface="Courier New" panose="02070309020205020404" pitchFamily="49" charset="0"/>
                <a:cs typeface="Courier New" panose="02070309020205020404" pitchFamily="49" charset="0"/>
              </a:rPr>
              <a:t>/</a:t>
            </a:r>
            <a:r>
              <a:rPr lang="en-GB" sz="600" dirty="0" err="1">
                <a:latin typeface="Courier New" panose="02070309020205020404" pitchFamily="49" charset="0"/>
                <a:cs typeface="Courier New" panose="02070309020205020404" pitchFamily="49" charset="0"/>
              </a:rPr>
              <a:t>rtortori</a:t>
            </a:r>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"Template": "/RMLAB/</a:t>
            </a:r>
            <a:r>
              <a:rPr lang="en-GB" sz="600" dirty="0" err="1">
                <a:latin typeface="Courier New" panose="02070309020205020404" pitchFamily="49" charset="0"/>
                <a:cs typeface="Courier New" panose="02070309020205020404" pitchFamily="49" charset="0"/>
              </a:rPr>
              <a:t>vm</a:t>
            </a:r>
            <a:r>
              <a:rPr lang="en-GB" sz="600" dirty="0">
                <a:latin typeface="Courier New" panose="02070309020205020404" pitchFamily="49" charset="0"/>
                <a:cs typeface="Courier New" panose="02070309020205020404" pitchFamily="49" charset="0"/>
              </a:rPr>
              <a:t>/</a:t>
            </a:r>
            <a:r>
              <a:rPr lang="en-GB" sz="600" dirty="0" err="1">
                <a:latin typeface="Courier New" panose="02070309020205020404" pitchFamily="49" charset="0"/>
                <a:cs typeface="Courier New" panose="02070309020205020404" pitchFamily="49" charset="0"/>
              </a:rPr>
              <a:t>rtortori</a:t>
            </a:r>
            <a:r>
              <a:rPr lang="en-GB" sz="600" dirty="0">
                <a:latin typeface="Courier New" panose="02070309020205020404" pitchFamily="49" charset="0"/>
                <a:cs typeface="Courier New" panose="02070309020205020404" pitchFamily="49" charset="0"/>
              </a:rPr>
              <a:t>/ubuntu-template-hx",</a:t>
            </a:r>
          </a:p>
          <a:p>
            <a:r>
              <a:rPr lang="en-GB" sz="600" dirty="0">
                <a:latin typeface="Courier New" panose="02070309020205020404" pitchFamily="49" charset="0"/>
                <a:cs typeface="Courier New" panose="02070309020205020404" pitchFamily="49" charset="0"/>
              </a:rPr>
              <a:t>        "Name": "my-virtual-machine",</a:t>
            </a:r>
          </a:p>
          <a:p>
            <a:r>
              <a:rPr lang="en-GB" sz="600" dirty="0">
                <a:latin typeface="Courier New" panose="02070309020205020404" pitchFamily="49" charset="0"/>
                <a:cs typeface="Courier New" panose="02070309020205020404" pitchFamily="49" charset="0"/>
              </a:rPr>
              <a:t>        "Network": "192.168.130"</a:t>
            </a:r>
          </a:p>
          <a:p>
            <a:r>
              <a:rPr lang="en-GB" sz="600" dirty="0">
                <a:latin typeface="Courier New" panose="02070309020205020404" pitchFamily="49" charset="0"/>
                <a:cs typeface="Courier New" panose="02070309020205020404" pitchFamily="49" charset="0"/>
              </a:rPr>
              <a:t>    },</a:t>
            </a:r>
          </a:p>
          <a:p>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WorkflowDefinition</a:t>
            </a:r>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a:t>
            </a:r>
          </a:p>
          <a:p>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Moid</a:t>
            </a:r>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aabbccddeeffgghhjjkk</a:t>
            </a:r>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ObjectType</a:t>
            </a:r>
            <a:r>
              <a:rPr lang="en-GB" sz="600" dirty="0">
                <a:latin typeface="Courier New" panose="02070309020205020404" pitchFamily="49" charset="0"/>
                <a:cs typeface="Courier New" panose="02070309020205020404" pitchFamily="49" charset="0"/>
              </a:rPr>
              <a:t>": "</a:t>
            </a:r>
            <a:r>
              <a:rPr lang="en-GB" sz="600" dirty="0" err="1">
                <a:latin typeface="Courier New" panose="02070309020205020404" pitchFamily="49" charset="0"/>
                <a:cs typeface="Courier New" panose="02070309020205020404" pitchFamily="49" charset="0"/>
              </a:rPr>
              <a:t>workflow.WorkflowDefinition</a:t>
            </a:r>
            <a:r>
              <a:rPr lang="en-GB" sz="600" dirty="0">
                <a:latin typeface="Courier New" panose="02070309020205020404" pitchFamily="49" charset="0"/>
                <a:cs typeface="Courier New" panose="02070309020205020404" pitchFamily="49" charset="0"/>
              </a:rPr>
              <a:t>"</a:t>
            </a:r>
          </a:p>
          <a:p>
            <a:r>
              <a:rPr lang="en-GB" sz="600" dirty="0">
                <a:latin typeface="Courier New" panose="02070309020205020404" pitchFamily="49" charset="0"/>
                <a:cs typeface="Courier New" panose="02070309020205020404" pitchFamily="49" charset="0"/>
              </a:rPr>
              <a:t>    }</a:t>
            </a:r>
          </a:p>
          <a:p>
            <a:r>
              <a:rPr lang="en-GB" sz="600" dirty="0">
                <a:latin typeface="Courier New" panose="02070309020205020404" pitchFamily="49" charset="0"/>
                <a:cs typeface="Courier New" panose="02070309020205020404" pitchFamily="49" charset="0"/>
              </a:rPr>
              <a:t>}</a:t>
            </a:r>
            <a:endParaRPr lang="en-IT" sz="11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F02B2E30-6D68-C24B-AD6D-8B3C66D72D1B}"/>
              </a:ext>
            </a:extLst>
          </p:cNvPr>
          <p:cNvSpPr/>
          <p:nvPr/>
        </p:nvSpPr>
        <p:spPr>
          <a:xfrm>
            <a:off x="1484246" y="1790631"/>
            <a:ext cx="1089429" cy="11522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Rectangle 6">
            <a:extLst>
              <a:ext uri="{FF2B5EF4-FFF2-40B4-BE49-F238E27FC236}">
                <a16:creationId xmlns:a16="http://schemas.microsoft.com/office/drawing/2014/main" id="{7F61C33D-558C-2B47-8F1E-585649F9A4C3}"/>
              </a:ext>
            </a:extLst>
          </p:cNvPr>
          <p:cNvSpPr/>
          <p:nvPr/>
        </p:nvSpPr>
        <p:spPr>
          <a:xfrm>
            <a:off x="1282187" y="1429353"/>
            <a:ext cx="1332584" cy="11522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90974003-3A10-5D4C-B9F5-DB24412CE5B4}"/>
              </a:ext>
            </a:extLst>
          </p:cNvPr>
          <p:cNvSpPr/>
          <p:nvPr/>
        </p:nvSpPr>
        <p:spPr>
          <a:xfrm>
            <a:off x="1484246" y="3613740"/>
            <a:ext cx="1291487" cy="11522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ectangle 9">
            <a:extLst>
              <a:ext uri="{FF2B5EF4-FFF2-40B4-BE49-F238E27FC236}">
                <a16:creationId xmlns:a16="http://schemas.microsoft.com/office/drawing/2014/main" id="{FCC0268D-B830-F04F-9BE2-5C48BD8B8AF7}"/>
              </a:ext>
            </a:extLst>
          </p:cNvPr>
          <p:cNvSpPr/>
          <p:nvPr/>
        </p:nvSpPr>
        <p:spPr>
          <a:xfrm>
            <a:off x="883577" y="2070243"/>
            <a:ext cx="2671280" cy="129968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TextBox 10">
            <a:extLst>
              <a:ext uri="{FF2B5EF4-FFF2-40B4-BE49-F238E27FC236}">
                <a16:creationId xmlns:a16="http://schemas.microsoft.com/office/drawing/2014/main" id="{CD531792-482D-7C4E-9448-1DF20A535B26}"/>
              </a:ext>
            </a:extLst>
          </p:cNvPr>
          <p:cNvSpPr txBox="1"/>
          <p:nvPr/>
        </p:nvSpPr>
        <p:spPr>
          <a:xfrm>
            <a:off x="4743039" y="1331937"/>
            <a:ext cx="1496611" cy="307777"/>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Name</a:t>
            </a:r>
            <a:r>
              <a:rPr lang="it-IT" sz="700" dirty="0">
                <a:solidFill>
                  <a:schemeClr val="bg2"/>
                </a:solidFill>
                <a:latin typeface="+mn-lt"/>
              </a:rPr>
              <a:t> of the </a:t>
            </a:r>
            <a:r>
              <a:rPr lang="it-IT" sz="700" dirty="0" err="1">
                <a:solidFill>
                  <a:schemeClr val="bg2"/>
                </a:solidFill>
                <a:latin typeface="+mn-lt"/>
              </a:rPr>
              <a:t>Workflow</a:t>
            </a:r>
            <a:r>
              <a:rPr lang="it-IT" sz="700" dirty="0">
                <a:solidFill>
                  <a:schemeClr val="bg2"/>
                </a:solidFill>
                <a:latin typeface="+mn-lt"/>
              </a:rPr>
              <a:t> to be </a:t>
            </a:r>
            <a:r>
              <a:rPr lang="it-IT" sz="700" dirty="0" err="1">
                <a:solidFill>
                  <a:schemeClr val="bg2"/>
                </a:solidFill>
                <a:latin typeface="+mn-lt"/>
              </a:rPr>
              <a:t>executed</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12" name="Straight Arrow Connector 11">
            <a:extLst>
              <a:ext uri="{FF2B5EF4-FFF2-40B4-BE49-F238E27FC236}">
                <a16:creationId xmlns:a16="http://schemas.microsoft.com/office/drawing/2014/main" id="{D48BD110-A134-724D-888D-358856D97907}"/>
              </a:ext>
            </a:extLst>
          </p:cNvPr>
          <p:cNvCxnSpPr>
            <a:cxnSpLocks/>
          </p:cNvCxnSpPr>
          <p:nvPr/>
        </p:nvCxnSpPr>
        <p:spPr>
          <a:xfrm flipH="1">
            <a:off x="2635319" y="1483572"/>
            <a:ext cx="212826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344717-8548-7945-BF27-4DABDA8B3B7E}"/>
              </a:ext>
            </a:extLst>
          </p:cNvPr>
          <p:cNvSpPr txBox="1"/>
          <p:nvPr/>
        </p:nvSpPr>
        <p:spPr>
          <a:xfrm>
            <a:off x="4743039" y="1706352"/>
            <a:ext cx="1496611" cy="415498"/>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Moid</a:t>
            </a:r>
            <a:r>
              <a:rPr lang="it-IT" sz="700" dirty="0">
                <a:solidFill>
                  <a:schemeClr val="bg2"/>
                </a:solidFill>
                <a:latin typeface="+mn-lt"/>
              </a:rPr>
              <a:t> (</a:t>
            </a:r>
            <a:r>
              <a:rPr lang="it-IT" sz="700" dirty="0" err="1">
                <a:solidFill>
                  <a:schemeClr val="bg2"/>
                </a:solidFill>
                <a:latin typeface="+mn-lt"/>
              </a:rPr>
              <a:t>Managed</a:t>
            </a:r>
            <a:r>
              <a:rPr lang="it-IT" sz="700" dirty="0">
                <a:solidFill>
                  <a:schemeClr val="bg2"/>
                </a:solidFill>
                <a:latin typeface="+mn-lt"/>
              </a:rPr>
              <a:t> Object ID) of </a:t>
            </a:r>
            <a:r>
              <a:rPr lang="it-IT" sz="700" dirty="0" err="1">
                <a:solidFill>
                  <a:schemeClr val="bg2"/>
                </a:solidFill>
                <a:latin typeface="+mn-lt"/>
              </a:rPr>
              <a:t>your</a:t>
            </a:r>
            <a:r>
              <a:rPr lang="it-IT" sz="700" dirty="0">
                <a:solidFill>
                  <a:schemeClr val="bg2"/>
                </a:solidFill>
                <a:latin typeface="+mn-lt"/>
              </a:rPr>
              <a:t> </a:t>
            </a:r>
            <a:r>
              <a:rPr lang="it-IT" sz="700" dirty="0" err="1">
                <a:solidFill>
                  <a:schemeClr val="bg2"/>
                </a:solidFill>
                <a:latin typeface="+mn-lt"/>
              </a:rPr>
              <a:t>organization</a:t>
            </a:r>
            <a:r>
              <a:rPr lang="it-IT" sz="700" dirty="0">
                <a:solidFill>
                  <a:schemeClr val="bg2"/>
                </a:solidFill>
                <a:latin typeface="+mn-lt"/>
              </a:rPr>
              <a:t>. In </a:t>
            </a:r>
            <a:r>
              <a:rPr lang="it-IT" sz="700" dirty="0" err="1">
                <a:solidFill>
                  <a:schemeClr val="bg2"/>
                </a:solidFill>
                <a:latin typeface="+mn-lt"/>
              </a:rPr>
              <a:t>this</a:t>
            </a:r>
            <a:r>
              <a:rPr lang="it-IT" sz="700" dirty="0">
                <a:solidFill>
                  <a:schemeClr val="bg2"/>
                </a:solidFill>
                <a:latin typeface="+mn-lt"/>
              </a:rPr>
              <a:t> </a:t>
            </a:r>
            <a:r>
              <a:rPr lang="it-IT" sz="700" dirty="0" err="1">
                <a:solidFill>
                  <a:schemeClr val="bg2"/>
                </a:solidFill>
                <a:latin typeface="+mn-lt"/>
              </a:rPr>
              <a:t>example</a:t>
            </a:r>
            <a:r>
              <a:rPr lang="it-IT" sz="700" dirty="0">
                <a:solidFill>
                  <a:schemeClr val="bg2"/>
                </a:solidFill>
                <a:latin typeface="+mn-lt"/>
              </a:rPr>
              <a:t>, "default"</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240C058D-2D80-684D-A205-71E861C9BAFE}"/>
              </a:ext>
            </a:extLst>
          </p:cNvPr>
          <p:cNvCxnSpPr>
            <a:cxnSpLocks/>
          </p:cNvCxnSpPr>
          <p:nvPr/>
        </p:nvCxnSpPr>
        <p:spPr>
          <a:xfrm flipH="1">
            <a:off x="2594223" y="1843142"/>
            <a:ext cx="2139575" cy="510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F64BCF9-8300-C64F-B7CB-2B693EC6322F}"/>
              </a:ext>
            </a:extLst>
          </p:cNvPr>
          <p:cNvSpPr txBox="1"/>
          <p:nvPr/>
        </p:nvSpPr>
        <p:spPr>
          <a:xfrm>
            <a:off x="4743039" y="2188489"/>
            <a:ext cx="1496611" cy="200055"/>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Inputs</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97F5ABCC-368F-6749-AB66-302618B096CA}"/>
              </a:ext>
            </a:extLst>
          </p:cNvPr>
          <p:cNvCxnSpPr>
            <a:cxnSpLocks/>
          </p:cNvCxnSpPr>
          <p:nvPr/>
        </p:nvCxnSpPr>
        <p:spPr>
          <a:xfrm flipH="1">
            <a:off x="3580541" y="2340124"/>
            <a:ext cx="1224142" cy="2253"/>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38059E-1A1B-EB49-9956-1ADD0FA847E9}"/>
              </a:ext>
            </a:extLst>
          </p:cNvPr>
          <p:cNvSpPr txBox="1"/>
          <p:nvPr/>
        </p:nvSpPr>
        <p:spPr>
          <a:xfrm>
            <a:off x="4743039" y="3521519"/>
            <a:ext cx="1496611" cy="200055"/>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Moid</a:t>
            </a:r>
            <a:r>
              <a:rPr lang="it-IT" sz="700" dirty="0">
                <a:solidFill>
                  <a:schemeClr val="bg2"/>
                </a:solidFill>
                <a:latin typeface="+mn-lt"/>
              </a:rPr>
              <a:t> of the </a:t>
            </a:r>
            <a:r>
              <a:rPr lang="it-IT" sz="700" dirty="0" err="1">
                <a:solidFill>
                  <a:schemeClr val="bg2"/>
                </a:solidFill>
                <a:latin typeface="+mn-lt"/>
              </a:rPr>
              <a:t>workflow</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20" name="Straight Arrow Connector 19">
            <a:extLst>
              <a:ext uri="{FF2B5EF4-FFF2-40B4-BE49-F238E27FC236}">
                <a16:creationId xmlns:a16="http://schemas.microsoft.com/office/drawing/2014/main" id="{2554DD5B-4D37-3440-9123-82ED0724186A}"/>
              </a:ext>
            </a:extLst>
          </p:cNvPr>
          <p:cNvCxnSpPr>
            <a:cxnSpLocks/>
          </p:cNvCxnSpPr>
          <p:nvPr/>
        </p:nvCxnSpPr>
        <p:spPr>
          <a:xfrm flipH="1">
            <a:off x="2804840" y="3673154"/>
            <a:ext cx="2128268"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D8DEE0-F523-E642-BB4D-E09097933933}"/>
              </a:ext>
            </a:extLst>
          </p:cNvPr>
          <p:cNvSpPr txBox="1"/>
          <p:nvPr/>
        </p:nvSpPr>
        <p:spPr>
          <a:xfrm>
            <a:off x="654120" y="4271469"/>
            <a:ext cx="7693632" cy="261610"/>
          </a:xfrm>
          <a:prstGeom prst="rect">
            <a:avLst/>
          </a:prstGeom>
          <a:noFill/>
        </p:spPr>
        <p:txBody>
          <a:bodyPr wrap="square" rtlCol="0">
            <a:spAutoFit/>
          </a:bodyPr>
          <a:lstStyle/>
          <a:p>
            <a:r>
              <a:rPr lang="it-IT" sz="1100" dirty="0" err="1">
                <a:latin typeface="+mn-lt"/>
                <a:cs typeface="Courier New" panose="02070309020205020404" pitchFamily="49" charset="0"/>
              </a:rPr>
              <a:t>Replace</a:t>
            </a:r>
            <a:r>
              <a:rPr lang="it-IT" sz="1100" dirty="0">
                <a:latin typeface="+mn-lt"/>
                <a:cs typeface="Courier New" panose="02070309020205020404" pitchFamily="49" charset="0"/>
              </a:rPr>
              <a:t> </a:t>
            </a:r>
            <a:r>
              <a:rPr lang="it-IT" sz="1100" dirty="0" err="1">
                <a:latin typeface="+mn-lt"/>
                <a:cs typeface="Courier New" panose="02070309020205020404" pitchFamily="49" charset="0"/>
              </a:rPr>
              <a:t>inputs</a:t>
            </a:r>
            <a:r>
              <a:rPr lang="it-IT" sz="1100" dirty="0">
                <a:latin typeface="+mn-lt"/>
                <a:cs typeface="Courier New" panose="02070309020205020404" pitchFamily="49" charset="0"/>
              </a:rPr>
              <a:t> </a:t>
            </a:r>
            <a:r>
              <a:rPr lang="it-IT" sz="1100" dirty="0" err="1">
                <a:latin typeface="+mn-lt"/>
                <a:cs typeface="Courier New" panose="02070309020205020404" pitchFamily="49" charset="0"/>
              </a:rPr>
              <a:t>based</a:t>
            </a:r>
            <a:r>
              <a:rPr lang="it-IT" sz="1100" dirty="0">
                <a:latin typeface="+mn-lt"/>
                <a:cs typeface="Courier New" panose="02070309020205020404" pitchFamily="49" charset="0"/>
              </a:rPr>
              <a:t> on </a:t>
            </a:r>
            <a:r>
              <a:rPr lang="it-IT" sz="1100" dirty="0" err="1">
                <a:latin typeface="+mn-lt"/>
                <a:cs typeface="Courier New" panose="02070309020205020404" pitchFamily="49" charset="0"/>
              </a:rPr>
              <a:t>what</a:t>
            </a:r>
            <a:r>
              <a:rPr lang="it-IT" sz="1100" dirty="0">
                <a:latin typeface="+mn-lt"/>
                <a:cs typeface="Courier New" panose="02070309020205020404" pitchFamily="49" charset="0"/>
              </a:rPr>
              <a:t> </a:t>
            </a:r>
            <a:r>
              <a:rPr lang="it-IT" sz="1100" dirty="0" err="1">
                <a:latin typeface="+mn-lt"/>
                <a:cs typeface="Courier New" panose="02070309020205020404" pitchFamily="49" charset="0"/>
              </a:rPr>
              <a:t>you</a:t>
            </a:r>
            <a:r>
              <a:rPr lang="it-IT" sz="1100" dirty="0">
                <a:latin typeface="+mn-lt"/>
                <a:cs typeface="Courier New" panose="02070309020205020404" pitchFamily="49" charset="0"/>
              </a:rPr>
              <a:t> </a:t>
            </a:r>
            <a:r>
              <a:rPr lang="it-IT" sz="1100" dirty="0" err="1">
                <a:latin typeface="+mn-lt"/>
                <a:cs typeface="Courier New" panose="02070309020205020404" pitchFamily="49" charset="0"/>
              </a:rPr>
              <a:t>want</a:t>
            </a:r>
            <a:r>
              <a:rPr lang="it-IT" sz="1100" dirty="0">
                <a:latin typeface="+mn-lt"/>
                <a:cs typeface="Courier New" panose="02070309020205020404" pitchFamily="49" charset="0"/>
              </a:rPr>
              <a:t> to create. For </a:t>
            </a:r>
            <a:r>
              <a:rPr lang="it-IT" sz="1100" dirty="0" err="1">
                <a:latin typeface="+mn-lt"/>
                <a:cs typeface="Courier New" panose="02070309020205020404" pitchFamily="49" charset="0"/>
              </a:rPr>
              <a:t>instance</a:t>
            </a:r>
            <a:r>
              <a:rPr lang="it-IT" sz="1100" dirty="0">
                <a:latin typeface="+mn-lt"/>
                <a:cs typeface="Courier New" panose="02070309020205020404" pitchFamily="49" charset="0"/>
              </a:rPr>
              <a:t>, </a:t>
            </a:r>
            <a:r>
              <a:rPr lang="it-IT" sz="1100" dirty="0" err="1">
                <a:latin typeface="+mn-lt"/>
                <a:cs typeface="Courier New" panose="02070309020205020404" pitchFamily="49" charset="0"/>
              </a:rPr>
              <a:t>change</a:t>
            </a:r>
            <a:r>
              <a:rPr lang="it-IT" sz="1100" dirty="0">
                <a:latin typeface="+mn-lt"/>
                <a:cs typeface="Courier New" panose="02070309020205020404" pitchFamily="49" charset="0"/>
              </a:rPr>
              <a:t> the Virtual Machine </a:t>
            </a:r>
            <a:r>
              <a:rPr lang="it-IT" sz="1100" b="1" dirty="0" err="1">
                <a:latin typeface="+mn-lt"/>
                <a:cs typeface="Courier New" panose="02070309020205020404" pitchFamily="49" charset="0"/>
              </a:rPr>
              <a:t>Name</a:t>
            </a:r>
            <a:endParaRPr lang="en-IT" sz="11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130007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99A7-2ED6-E440-8711-1A13748F1CB1}"/>
              </a:ext>
            </a:extLst>
          </p:cNvPr>
          <p:cNvSpPr>
            <a:spLocks noGrp="1"/>
          </p:cNvSpPr>
          <p:nvPr>
            <p:ph type="title"/>
          </p:nvPr>
        </p:nvSpPr>
        <p:spPr/>
        <p:txBody>
          <a:bodyPr/>
          <a:lstStyle/>
          <a:p>
            <a:r>
              <a:rPr lang="en-IT" dirty="0"/>
              <a:t>Example: Execute a Workflow 5/5</a:t>
            </a:r>
          </a:p>
        </p:txBody>
      </p:sp>
      <p:sp>
        <p:nvSpPr>
          <p:cNvPr id="5" name="TextBox 4">
            <a:extLst>
              <a:ext uri="{FF2B5EF4-FFF2-40B4-BE49-F238E27FC236}">
                <a16:creationId xmlns:a16="http://schemas.microsoft.com/office/drawing/2014/main" id="{11E9692F-8584-984C-899A-35A54B033F32}"/>
              </a:ext>
            </a:extLst>
          </p:cNvPr>
          <p:cNvSpPr txBox="1"/>
          <p:nvPr/>
        </p:nvSpPr>
        <p:spPr>
          <a:xfrm>
            <a:off x="493158" y="981181"/>
            <a:ext cx="8126860" cy="430887"/>
          </a:xfrm>
          <a:prstGeom prst="rect">
            <a:avLst/>
          </a:prstGeom>
          <a:noFill/>
        </p:spPr>
        <p:txBody>
          <a:bodyPr wrap="square" rtlCol="0">
            <a:spAutoFit/>
          </a:bodyPr>
          <a:lstStyle/>
          <a:p>
            <a:r>
              <a:rPr lang="it-IT" sz="1100" dirty="0">
                <a:latin typeface="+mn-lt"/>
                <a:cs typeface="Courier New" panose="02070309020205020404" pitchFamily="49" charset="0"/>
              </a:rPr>
              <a:t>Copy the </a:t>
            </a:r>
            <a:r>
              <a:rPr lang="it-IT" sz="1100" dirty="0" err="1">
                <a:latin typeface="+mn-lt"/>
                <a:cs typeface="Courier New" panose="02070309020205020404" pitchFamily="49" charset="0"/>
              </a:rPr>
              <a:t>payload</a:t>
            </a:r>
            <a:r>
              <a:rPr lang="it-IT" sz="1100" dirty="0">
                <a:latin typeface="+mn-lt"/>
                <a:cs typeface="Courier New" panose="02070309020205020404" pitchFamily="49" charset="0"/>
              </a:rPr>
              <a:t> in the </a:t>
            </a:r>
            <a:r>
              <a:rPr lang="it-IT" sz="1100" b="1" dirty="0">
                <a:latin typeface="+mn-lt"/>
                <a:cs typeface="Courier New" panose="02070309020205020404" pitchFamily="49" charset="0"/>
              </a:rPr>
              <a:t>Body </a:t>
            </a:r>
            <a:r>
              <a:rPr lang="it-IT" sz="1100" dirty="0" err="1">
                <a:latin typeface="+mn-lt"/>
                <a:cs typeface="Courier New" panose="02070309020205020404" pitchFamily="49" charset="0"/>
              </a:rPr>
              <a:t>tab</a:t>
            </a:r>
            <a:r>
              <a:rPr lang="it-IT" sz="1100" dirty="0">
                <a:latin typeface="+mn-lt"/>
                <a:cs typeface="Courier New" panose="02070309020205020404" pitchFamily="49" charset="0"/>
              </a:rPr>
              <a:t> of the </a:t>
            </a:r>
            <a:r>
              <a:rPr lang="it-IT" sz="1100" dirty="0" err="1">
                <a:latin typeface="+mn-lt"/>
                <a:cs typeface="Courier New" panose="02070309020205020404" pitchFamily="49" charset="0"/>
              </a:rPr>
              <a:t>request</a:t>
            </a:r>
            <a:r>
              <a:rPr lang="it-IT" sz="1100" dirty="0">
                <a:latin typeface="+mn-lt"/>
                <a:cs typeface="Courier New" panose="02070309020205020404" pitchFamily="49" charset="0"/>
              </a:rPr>
              <a:t> </a:t>
            </a:r>
            <a:r>
              <a:rPr lang="it-IT" sz="1100" b="1" dirty="0" err="1">
                <a:latin typeface="+mn-lt"/>
                <a:cs typeface="Courier New" panose="02070309020205020404" pitchFamily="49" charset="0"/>
              </a:rPr>
              <a:t>Intersight-Examples</a:t>
            </a:r>
            <a:r>
              <a:rPr lang="it-IT" sz="1100" b="1" dirty="0">
                <a:latin typeface="+mn-lt"/>
                <a:cs typeface="Courier New" panose="02070309020205020404" pitchFamily="49" charset="0"/>
              </a:rPr>
              <a:t> -&gt; </a:t>
            </a:r>
            <a:r>
              <a:rPr lang="it-IT" sz="1100" b="1" dirty="0" err="1">
                <a:latin typeface="+mn-lt"/>
                <a:cs typeface="Courier New" panose="02070309020205020404" pitchFamily="49" charset="0"/>
              </a:rPr>
              <a:t>Cloud</a:t>
            </a:r>
            <a:r>
              <a:rPr lang="it-IT" sz="1100" b="1" dirty="0">
                <a:latin typeface="+mn-lt"/>
                <a:cs typeface="Courier New" panose="02070309020205020404" pitchFamily="49" charset="0"/>
              </a:rPr>
              <a:t> Orchestrator -&gt; </a:t>
            </a:r>
            <a:r>
              <a:rPr lang="it-IT" sz="1100" b="1" dirty="0" err="1">
                <a:latin typeface="+mn-lt"/>
                <a:cs typeface="Courier New" panose="02070309020205020404" pitchFamily="49" charset="0"/>
              </a:rPr>
              <a:t>Workflows</a:t>
            </a:r>
            <a:r>
              <a:rPr lang="it-IT" sz="1100" b="1" dirty="0">
                <a:latin typeface="+mn-lt"/>
                <a:cs typeface="Courier New" panose="02070309020205020404" pitchFamily="49" charset="0"/>
              </a:rPr>
              <a:t> -&gt; 2. </a:t>
            </a:r>
            <a:r>
              <a:rPr lang="it-IT" sz="1100" b="1" dirty="0" err="1">
                <a:latin typeface="+mn-lt"/>
                <a:cs typeface="Courier New" panose="02070309020205020404" pitchFamily="49" charset="0"/>
              </a:rPr>
              <a:t>Execute</a:t>
            </a:r>
            <a:r>
              <a:rPr lang="it-IT" sz="1100" b="1" dirty="0">
                <a:latin typeface="+mn-lt"/>
                <a:cs typeface="Courier New" panose="02070309020205020404" pitchFamily="49" charset="0"/>
              </a:rPr>
              <a:t> ICO </a:t>
            </a:r>
            <a:r>
              <a:rPr lang="it-IT" sz="1100" b="1" dirty="0" err="1">
                <a:latin typeface="+mn-lt"/>
                <a:cs typeface="Courier New" panose="02070309020205020404" pitchFamily="49" charset="0"/>
              </a:rPr>
              <a:t>Workflow</a:t>
            </a:r>
            <a:endParaRPr lang="it-IT" sz="1100" b="1" dirty="0">
              <a:latin typeface="+mn-lt"/>
              <a:cs typeface="Courier New" panose="02070309020205020404" pitchFamily="49" charset="0"/>
            </a:endParaRPr>
          </a:p>
          <a:p>
            <a:r>
              <a:rPr lang="it-IT" sz="1100" dirty="0">
                <a:latin typeface="+mn-lt"/>
                <a:cs typeface="Courier New" panose="02070309020205020404" pitchFamily="49" charset="0"/>
              </a:rPr>
              <a:t>Click </a:t>
            </a:r>
            <a:r>
              <a:rPr lang="it-IT" sz="1100" b="1" dirty="0" err="1">
                <a:latin typeface="+mn-lt"/>
                <a:cs typeface="Courier New" panose="02070309020205020404" pitchFamily="49" charset="0"/>
              </a:rPr>
              <a:t>Send</a:t>
            </a:r>
            <a:r>
              <a:rPr lang="it-IT" sz="1100" dirty="0">
                <a:latin typeface="+mn-lt"/>
                <a:cs typeface="Courier New" panose="02070309020205020404" pitchFamily="49" charset="0"/>
              </a:rPr>
              <a:t> to </a:t>
            </a:r>
            <a:r>
              <a:rPr lang="it-IT" sz="1100" dirty="0" err="1">
                <a:latin typeface="+mn-lt"/>
                <a:cs typeface="Courier New" panose="02070309020205020404" pitchFamily="49" charset="0"/>
              </a:rPr>
              <a:t>execute</a:t>
            </a:r>
            <a:r>
              <a:rPr lang="it-IT" sz="1100" dirty="0">
                <a:latin typeface="+mn-lt"/>
                <a:cs typeface="Courier New" panose="02070309020205020404" pitchFamily="49" charset="0"/>
              </a:rPr>
              <a:t> the </a:t>
            </a:r>
            <a:r>
              <a:rPr lang="it-IT" sz="1100" dirty="0" err="1">
                <a:latin typeface="+mn-lt"/>
                <a:cs typeface="Courier New" panose="02070309020205020404" pitchFamily="49" charset="0"/>
              </a:rPr>
              <a:t>workflow</a:t>
            </a:r>
            <a:r>
              <a:rPr lang="it-IT" sz="1100" dirty="0">
                <a:latin typeface="+mn-lt"/>
                <a:cs typeface="Courier New" panose="02070309020205020404" pitchFamily="49" charset="0"/>
              </a:rPr>
              <a:t> </a:t>
            </a:r>
            <a:endParaRPr lang="en-IT" sz="1100"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854C371A-B954-4941-AFD9-67641172A1F2}"/>
              </a:ext>
            </a:extLst>
          </p:cNvPr>
          <p:cNvPicPr>
            <a:picLocks noChangeAspect="1"/>
          </p:cNvPicPr>
          <p:nvPr/>
        </p:nvPicPr>
        <p:blipFill>
          <a:blip r:embed="rId3"/>
          <a:stretch>
            <a:fillRect/>
          </a:stretch>
        </p:blipFill>
        <p:spPr>
          <a:xfrm>
            <a:off x="565078" y="1539598"/>
            <a:ext cx="6159357" cy="2948557"/>
          </a:xfrm>
          <a:prstGeom prst="rect">
            <a:avLst/>
          </a:prstGeom>
          <a:ln>
            <a:solidFill>
              <a:schemeClr val="accent1"/>
            </a:solidFill>
          </a:ln>
        </p:spPr>
      </p:pic>
      <p:sp>
        <p:nvSpPr>
          <p:cNvPr id="4" name="TextBox 3">
            <a:extLst>
              <a:ext uri="{FF2B5EF4-FFF2-40B4-BE49-F238E27FC236}">
                <a16:creationId xmlns:a16="http://schemas.microsoft.com/office/drawing/2014/main" id="{BD58D867-9433-9D45-B735-D81E92F67638}"/>
              </a:ext>
            </a:extLst>
          </p:cNvPr>
          <p:cNvSpPr txBox="1"/>
          <p:nvPr/>
        </p:nvSpPr>
        <p:spPr>
          <a:xfrm>
            <a:off x="6827178" y="1737239"/>
            <a:ext cx="1792840" cy="1954381"/>
          </a:xfrm>
          <a:prstGeom prst="rect">
            <a:avLst/>
          </a:prstGeom>
          <a:noFill/>
        </p:spPr>
        <p:txBody>
          <a:bodyPr wrap="square" rtlCol="0">
            <a:spAutoFit/>
          </a:bodyPr>
          <a:lstStyle/>
          <a:p>
            <a:r>
              <a:rPr lang="en-IT" sz="1100" dirty="0">
                <a:latin typeface="+mn-lt"/>
              </a:rPr>
              <a:t>In this postman collection, we will capture the </a:t>
            </a:r>
            <a:r>
              <a:rPr lang="en-IT" sz="1100" b="1" dirty="0">
                <a:latin typeface="+mn-lt"/>
              </a:rPr>
              <a:t>Moid </a:t>
            </a:r>
            <a:r>
              <a:rPr lang="en-IT" sz="1100" dirty="0">
                <a:latin typeface="+mn-lt"/>
              </a:rPr>
              <a:t>of the execution and save it in a global variable named </a:t>
            </a:r>
            <a:r>
              <a:rPr lang="en-IT" sz="1100" b="1" dirty="0">
                <a:latin typeface="+mn-lt"/>
              </a:rPr>
              <a:t>execution-moid</a:t>
            </a:r>
          </a:p>
          <a:p>
            <a:endParaRPr lang="en-IT" sz="1100" b="1" dirty="0">
              <a:latin typeface="+mn-lt"/>
            </a:endParaRPr>
          </a:p>
          <a:p>
            <a:r>
              <a:rPr lang="en-IT" sz="1100" dirty="0">
                <a:latin typeface="+mn-lt"/>
              </a:rPr>
              <a:t>We can then use this Moid to invoke other actions, such as get the workflow tasks output and rollback the request (next slides)</a:t>
            </a:r>
          </a:p>
        </p:txBody>
      </p:sp>
      <p:pic>
        <p:nvPicPr>
          <p:cNvPr id="13" name="Picture 12">
            <a:extLst>
              <a:ext uri="{FF2B5EF4-FFF2-40B4-BE49-F238E27FC236}">
                <a16:creationId xmlns:a16="http://schemas.microsoft.com/office/drawing/2014/main" id="{66D0B6C2-D949-1744-932A-D7D08D770F96}"/>
              </a:ext>
            </a:extLst>
          </p:cNvPr>
          <p:cNvPicPr>
            <a:picLocks noChangeAspect="1"/>
          </p:cNvPicPr>
          <p:nvPr/>
        </p:nvPicPr>
        <p:blipFill>
          <a:blip r:embed="rId4"/>
          <a:stretch>
            <a:fillRect/>
          </a:stretch>
        </p:blipFill>
        <p:spPr>
          <a:xfrm>
            <a:off x="5899925" y="4016792"/>
            <a:ext cx="2508322" cy="942725"/>
          </a:xfrm>
          <a:prstGeom prst="rect">
            <a:avLst/>
          </a:prstGeom>
          <a:ln>
            <a:solidFill>
              <a:schemeClr val="accent1"/>
            </a:solidFill>
          </a:ln>
        </p:spPr>
      </p:pic>
    </p:spTree>
    <p:extLst>
      <p:ext uri="{BB962C8B-B14F-4D97-AF65-F5344CB8AC3E}">
        <p14:creationId xmlns:p14="http://schemas.microsoft.com/office/powerpoint/2010/main" val="229396924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1DF8-8E3C-824C-9D07-3F2FE39308C7}"/>
              </a:ext>
            </a:extLst>
          </p:cNvPr>
          <p:cNvSpPr>
            <a:spLocks noGrp="1"/>
          </p:cNvSpPr>
          <p:nvPr>
            <p:ph type="title"/>
          </p:nvPr>
        </p:nvSpPr>
        <p:spPr/>
        <p:txBody>
          <a:bodyPr/>
          <a:lstStyle/>
          <a:p>
            <a:r>
              <a:rPr lang="en-IT" dirty="0"/>
              <a:t>Example: Get Workflow Outputs</a:t>
            </a:r>
          </a:p>
        </p:txBody>
      </p:sp>
      <p:pic>
        <p:nvPicPr>
          <p:cNvPr id="3" name="Picture 2">
            <a:extLst>
              <a:ext uri="{FF2B5EF4-FFF2-40B4-BE49-F238E27FC236}">
                <a16:creationId xmlns:a16="http://schemas.microsoft.com/office/drawing/2014/main" id="{19B263C3-C7AD-D344-BFFB-D794893F3CEC}"/>
              </a:ext>
            </a:extLst>
          </p:cNvPr>
          <p:cNvPicPr>
            <a:picLocks noChangeAspect="1"/>
          </p:cNvPicPr>
          <p:nvPr/>
        </p:nvPicPr>
        <p:blipFill>
          <a:blip r:embed="rId3"/>
          <a:stretch>
            <a:fillRect/>
          </a:stretch>
        </p:blipFill>
        <p:spPr>
          <a:xfrm>
            <a:off x="437766" y="1073150"/>
            <a:ext cx="5679070" cy="3486284"/>
          </a:xfrm>
          <a:prstGeom prst="rect">
            <a:avLst/>
          </a:prstGeom>
          <a:ln>
            <a:solidFill>
              <a:schemeClr val="accent1"/>
            </a:solidFill>
          </a:ln>
        </p:spPr>
      </p:pic>
      <p:sp>
        <p:nvSpPr>
          <p:cNvPr id="4" name="TextBox 3">
            <a:extLst>
              <a:ext uri="{FF2B5EF4-FFF2-40B4-BE49-F238E27FC236}">
                <a16:creationId xmlns:a16="http://schemas.microsoft.com/office/drawing/2014/main" id="{80D59BB7-5288-734E-BB77-711D237C2ECA}"/>
              </a:ext>
            </a:extLst>
          </p:cNvPr>
          <p:cNvSpPr txBox="1"/>
          <p:nvPr/>
        </p:nvSpPr>
        <p:spPr>
          <a:xfrm>
            <a:off x="6600509" y="2417861"/>
            <a:ext cx="2062476" cy="307777"/>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We</a:t>
            </a:r>
            <a:r>
              <a:rPr lang="it-IT" sz="700" dirty="0">
                <a:solidFill>
                  <a:schemeClr val="bg2"/>
                </a:solidFill>
                <a:latin typeface="+mn-lt"/>
              </a:rPr>
              <a:t> use the </a:t>
            </a:r>
            <a:r>
              <a:rPr lang="it-IT" sz="700" b="1" dirty="0" err="1">
                <a:solidFill>
                  <a:schemeClr val="bg2"/>
                </a:solidFill>
                <a:latin typeface="+mn-lt"/>
              </a:rPr>
              <a:t>execution-moid</a:t>
            </a:r>
            <a:r>
              <a:rPr lang="it-IT" sz="700" dirty="0">
                <a:solidFill>
                  <a:schemeClr val="bg2"/>
                </a:solidFill>
                <a:latin typeface="+mn-lt"/>
              </a:rPr>
              <a:t> </a:t>
            </a:r>
            <a:r>
              <a:rPr lang="it-IT" sz="700" dirty="0" err="1">
                <a:solidFill>
                  <a:schemeClr val="bg2"/>
                </a:solidFill>
                <a:latin typeface="+mn-lt"/>
              </a:rPr>
              <a:t>extracted</a:t>
            </a:r>
            <a:r>
              <a:rPr lang="it-IT" sz="700" dirty="0">
                <a:solidFill>
                  <a:schemeClr val="bg2"/>
                </a:solidFill>
                <a:latin typeface="+mn-lt"/>
              </a:rPr>
              <a:t> from the </a:t>
            </a:r>
            <a:r>
              <a:rPr lang="it-IT" sz="700" dirty="0" err="1">
                <a:solidFill>
                  <a:schemeClr val="bg2"/>
                </a:solidFill>
                <a:latin typeface="+mn-lt"/>
              </a:rPr>
              <a:t>workflow</a:t>
            </a:r>
            <a:r>
              <a:rPr lang="it-IT" sz="700" dirty="0">
                <a:solidFill>
                  <a:schemeClr val="bg2"/>
                </a:solidFill>
                <a:latin typeface="+mn-lt"/>
              </a:rPr>
              <a:t> </a:t>
            </a:r>
            <a:r>
              <a:rPr lang="it-IT" sz="700" dirty="0" err="1">
                <a:solidFill>
                  <a:schemeClr val="bg2"/>
                </a:solidFill>
                <a:latin typeface="+mn-lt"/>
              </a:rPr>
              <a:t>execution</a:t>
            </a:r>
            <a:r>
              <a:rPr lang="it-IT" sz="700" dirty="0">
                <a:solidFill>
                  <a:schemeClr val="bg2"/>
                </a:solidFill>
                <a:latin typeface="+mn-lt"/>
              </a:rPr>
              <a:t> call</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5" name="Straight Arrow Connector 4">
            <a:extLst>
              <a:ext uri="{FF2B5EF4-FFF2-40B4-BE49-F238E27FC236}">
                <a16:creationId xmlns:a16="http://schemas.microsoft.com/office/drawing/2014/main" id="{68FB7736-6DD8-9648-87D7-9F131DAB1FD7}"/>
              </a:ext>
            </a:extLst>
          </p:cNvPr>
          <p:cNvCxnSpPr>
            <a:cxnSpLocks/>
            <a:stCxn id="4" idx="1"/>
          </p:cNvCxnSpPr>
          <p:nvPr/>
        </p:nvCxnSpPr>
        <p:spPr>
          <a:xfrm flipH="1" flipV="1">
            <a:off x="3149029" y="1150706"/>
            <a:ext cx="3451480" cy="142104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7BA939F-84DF-5444-8EAB-29E636285369}"/>
              </a:ext>
            </a:extLst>
          </p:cNvPr>
          <p:cNvSpPr txBox="1"/>
          <p:nvPr/>
        </p:nvSpPr>
        <p:spPr>
          <a:xfrm>
            <a:off x="6600509" y="3034832"/>
            <a:ext cx="2062476" cy="307777"/>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We</a:t>
            </a:r>
            <a:r>
              <a:rPr lang="it-IT" sz="700" dirty="0">
                <a:solidFill>
                  <a:schemeClr val="bg2"/>
                </a:solidFill>
                <a:latin typeface="+mn-lt"/>
              </a:rPr>
              <a:t> </a:t>
            </a:r>
            <a:r>
              <a:rPr lang="it-IT" sz="700" dirty="0" err="1">
                <a:solidFill>
                  <a:schemeClr val="bg2"/>
                </a:solidFill>
                <a:latin typeface="+mn-lt"/>
              </a:rPr>
              <a:t>fetch</a:t>
            </a:r>
            <a:r>
              <a:rPr lang="it-IT" sz="700" dirty="0">
                <a:solidFill>
                  <a:schemeClr val="bg2"/>
                </a:solidFill>
                <a:latin typeface="+mn-lt"/>
              </a:rPr>
              <a:t> the output of the </a:t>
            </a:r>
            <a:r>
              <a:rPr lang="it-IT" sz="700" dirty="0" err="1">
                <a:solidFill>
                  <a:schemeClr val="bg2"/>
                </a:solidFill>
                <a:latin typeface="+mn-lt"/>
              </a:rPr>
              <a:t>workflow</a:t>
            </a:r>
            <a:r>
              <a:rPr lang="it-IT" sz="700" dirty="0">
                <a:solidFill>
                  <a:schemeClr val="bg2"/>
                </a:solidFill>
                <a:latin typeface="+mn-lt"/>
              </a:rPr>
              <a:t>, in </a:t>
            </a:r>
            <a:r>
              <a:rPr lang="it-IT" sz="700" dirty="0" err="1">
                <a:solidFill>
                  <a:schemeClr val="bg2"/>
                </a:solidFill>
                <a:latin typeface="+mn-lt"/>
              </a:rPr>
              <a:t>this</a:t>
            </a:r>
            <a:r>
              <a:rPr lang="it-IT" sz="700" dirty="0">
                <a:solidFill>
                  <a:schemeClr val="bg2"/>
                </a:solidFill>
                <a:latin typeface="+mn-lt"/>
              </a:rPr>
              <a:t> case the Virtual Machine IP</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8" name="Straight Arrow Connector 7">
            <a:extLst>
              <a:ext uri="{FF2B5EF4-FFF2-40B4-BE49-F238E27FC236}">
                <a16:creationId xmlns:a16="http://schemas.microsoft.com/office/drawing/2014/main" id="{730A9BAA-596F-AC43-BE83-4B78E7AF64F3}"/>
              </a:ext>
            </a:extLst>
          </p:cNvPr>
          <p:cNvCxnSpPr>
            <a:cxnSpLocks/>
            <a:stCxn id="7" idx="1"/>
          </p:cNvCxnSpPr>
          <p:nvPr/>
        </p:nvCxnSpPr>
        <p:spPr>
          <a:xfrm flipH="1">
            <a:off x="2594225" y="3188721"/>
            <a:ext cx="4006284" cy="120861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5421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B4927-43A9-A34F-BD40-B75B9533649B}"/>
              </a:ext>
            </a:extLst>
          </p:cNvPr>
          <p:cNvSpPr>
            <a:spLocks noGrp="1"/>
          </p:cNvSpPr>
          <p:nvPr>
            <p:ph type="title"/>
          </p:nvPr>
        </p:nvSpPr>
        <p:spPr/>
        <p:txBody>
          <a:bodyPr/>
          <a:lstStyle/>
          <a:p>
            <a:r>
              <a:rPr lang="en-IT" dirty="0"/>
              <a:t>Example: Get the List of the Workflow Executions</a:t>
            </a:r>
          </a:p>
        </p:txBody>
      </p:sp>
      <p:pic>
        <p:nvPicPr>
          <p:cNvPr id="3" name="Picture 2">
            <a:extLst>
              <a:ext uri="{FF2B5EF4-FFF2-40B4-BE49-F238E27FC236}">
                <a16:creationId xmlns:a16="http://schemas.microsoft.com/office/drawing/2014/main" id="{1C134282-5F2B-9B4C-93F5-A2F34B156B06}"/>
              </a:ext>
            </a:extLst>
          </p:cNvPr>
          <p:cNvPicPr>
            <a:picLocks noChangeAspect="1"/>
          </p:cNvPicPr>
          <p:nvPr/>
        </p:nvPicPr>
        <p:blipFill>
          <a:blip r:embed="rId3"/>
          <a:stretch>
            <a:fillRect/>
          </a:stretch>
        </p:blipFill>
        <p:spPr>
          <a:xfrm>
            <a:off x="544531" y="1002235"/>
            <a:ext cx="6354566" cy="3525715"/>
          </a:xfrm>
          <a:prstGeom prst="rect">
            <a:avLst/>
          </a:prstGeom>
          <a:ln>
            <a:solidFill>
              <a:schemeClr val="accent1"/>
            </a:solidFill>
          </a:ln>
        </p:spPr>
      </p:pic>
      <p:sp>
        <p:nvSpPr>
          <p:cNvPr id="4" name="TextBox 3">
            <a:extLst>
              <a:ext uri="{FF2B5EF4-FFF2-40B4-BE49-F238E27FC236}">
                <a16:creationId xmlns:a16="http://schemas.microsoft.com/office/drawing/2014/main" id="{0E82D2DF-0680-6E45-B84A-409D5A8E6A64}"/>
              </a:ext>
            </a:extLst>
          </p:cNvPr>
          <p:cNvSpPr txBox="1"/>
          <p:nvPr/>
        </p:nvSpPr>
        <p:spPr>
          <a:xfrm>
            <a:off x="6587251" y="2213802"/>
            <a:ext cx="2062476" cy="630942"/>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We</a:t>
            </a:r>
            <a:r>
              <a:rPr lang="it-IT" sz="700" dirty="0">
                <a:solidFill>
                  <a:schemeClr val="bg2"/>
                </a:solidFill>
                <a:latin typeface="+mn-lt"/>
              </a:rPr>
              <a:t> </a:t>
            </a:r>
            <a:r>
              <a:rPr lang="it-IT" sz="700" dirty="0" err="1">
                <a:solidFill>
                  <a:schemeClr val="bg2"/>
                </a:solidFill>
                <a:latin typeface="+mn-lt"/>
              </a:rPr>
              <a:t>only</a:t>
            </a:r>
            <a:r>
              <a:rPr lang="it-IT" sz="700" dirty="0">
                <a:solidFill>
                  <a:schemeClr val="bg2"/>
                </a:solidFill>
                <a:latin typeface="+mn-lt"/>
              </a:rPr>
              <a:t> show the </a:t>
            </a:r>
            <a:r>
              <a:rPr lang="it-IT" sz="700" b="1" dirty="0" err="1">
                <a:solidFill>
                  <a:schemeClr val="bg2"/>
                </a:solidFill>
                <a:latin typeface="+mn-lt"/>
              </a:rPr>
              <a:t>Name</a:t>
            </a:r>
            <a:r>
              <a:rPr lang="it-IT" sz="700" b="1" dirty="0">
                <a:solidFill>
                  <a:schemeClr val="bg2"/>
                </a:solidFill>
                <a:latin typeface="+mn-lt"/>
              </a:rPr>
              <a:t>, Status, </a:t>
            </a:r>
            <a:r>
              <a:rPr lang="it-IT" sz="700" b="1" dirty="0" err="1">
                <a:solidFill>
                  <a:schemeClr val="bg2"/>
                </a:solidFill>
                <a:latin typeface="+mn-lt"/>
              </a:rPr>
              <a:t>Moid</a:t>
            </a:r>
            <a:r>
              <a:rPr lang="it-IT" sz="700" b="1" dirty="0">
                <a:solidFill>
                  <a:schemeClr val="bg2"/>
                </a:solidFill>
                <a:latin typeface="+mn-lt"/>
              </a:rPr>
              <a:t>, Email and </a:t>
            </a:r>
            <a:r>
              <a:rPr lang="it-IT" sz="700" b="1" dirty="0" err="1">
                <a:solidFill>
                  <a:schemeClr val="bg2"/>
                </a:solidFill>
                <a:latin typeface="+mn-lt"/>
              </a:rPr>
              <a:t>StartTime</a:t>
            </a:r>
            <a:r>
              <a:rPr lang="it-IT" sz="700" dirty="0">
                <a:solidFill>
                  <a:schemeClr val="bg2"/>
                </a:solidFill>
                <a:latin typeface="+mn-lt"/>
              </a:rPr>
              <a:t> ($</a:t>
            </a:r>
            <a:r>
              <a:rPr lang="it-IT" sz="700" dirty="0" err="1">
                <a:solidFill>
                  <a:schemeClr val="bg2"/>
                </a:solidFill>
                <a:latin typeface="+mn-lt"/>
              </a:rPr>
              <a:t>select</a:t>
            </a:r>
            <a:r>
              <a:rPr lang="it-IT" sz="700" dirty="0">
                <a:solidFill>
                  <a:schemeClr val="bg2"/>
                </a:solidFill>
                <a:latin typeface="+mn-lt"/>
              </a:rPr>
              <a:t>)</a:t>
            </a:r>
          </a:p>
          <a:p>
            <a:endParaRPr lang="it-IT" sz="700" dirty="0">
              <a:solidFill>
                <a:schemeClr val="bg2"/>
              </a:solidFill>
              <a:latin typeface="+mn-lt"/>
              <a:cs typeface="Courier New" panose="02070309020205020404" pitchFamily="49" charset="0"/>
            </a:endParaRPr>
          </a:p>
          <a:p>
            <a:r>
              <a:rPr lang="it-IT" sz="700" dirty="0" err="1">
                <a:solidFill>
                  <a:schemeClr val="bg2"/>
                </a:solidFill>
                <a:latin typeface="+mn-lt"/>
                <a:cs typeface="Courier New" panose="02070309020205020404" pitchFamily="49" charset="0"/>
              </a:rPr>
              <a:t>We</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sort</a:t>
            </a:r>
            <a:r>
              <a:rPr lang="it-IT" sz="700" dirty="0">
                <a:solidFill>
                  <a:schemeClr val="bg2"/>
                </a:solidFill>
                <a:latin typeface="+mn-lt"/>
                <a:cs typeface="Courier New" panose="02070309020205020404" pitchFamily="49" charset="0"/>
              </a:rPr>
              <a:t> the </a:t>
            </a:r>
            <a:r>
              <a:rPr lang="it-IT" sz="700" dirty="0" err="1">
                <a:solidFill>
                  <a:schemeClr val="bg2"/>
                </a:solidFill>
                <a:latin typeface="+mn-lt"/>
                <a:cs typeface="Courier New" panose="02070309020205020404" pitchFamily="49" charset="0"/>
              </a:rPr>
              <a:t>results</a:t>
            </a:r>
            <a:r>
              <a:rPr lang="it-IT" sz="700" dirty="0">
                <a:solidFill>
                  <a:schemeClr val="bg2"/>
                </a:solidFill>
                <a:latin typeface="+mn-lt"/>
                <a:cs typeface="Courier New" panose="02070309020205020404" pitchFamily="49" charset="0"/>
              </a:rPr>
              <a:t> by </a:t>
            </a:r>
            <a:r>
              <a:rPr lang="it-IT" sz="700" b="1" dirty="0" err="1">
                <a:solidFill>
                  <a:schemeClr val="bg2"/>
                </a:solidFill>
                <a:latin typeface="+mn-lt"/>
                <a:cs typeface="Courier New" panose="02070309020205020404" pitchFamily="49" charset="0"/>
              </a:rPr>
              <a:t>StartTime</a:t>
            </a:r>
            <a:r>
              <a:rPr lang="it-IT" sz="700" dirty="0">
                <a:solidFill>
                  <a:schemeClr val="bg2"/>
                </a:solidFill>
                <a:latin typeface="+mn-lt"/>
                <a:cs typeface="Courier New" panose="02070309020205020404" pitchFamily="49" charset="0"/>
              </a:rPr>
              <a:t> in </a:t>
            </a:r>
            <a:r>
              <a:rPr lang="it-IT" sz="700" dirty="0" err="1">
                <a:solidFill>
                  <a:schemeClr val="bg2"/>
                </a:solidFill>
                <a:latin typeface="+mn-lt"/>
                <a:cs typeface="Courier New" panose="02070309020205020404" pitchFamily="49" charset="0"/>
              </a:rPr>
              <a:t>descending</a:t>
            </a:r>
            <a:r>
              <a:rPr lang="it-IT" sz="700" dirty="0">
                <a:solidFill>
                  <a:schemeClr val="bg2"/>
                </a:solidFill>
                <a:latin typeface="+mn-lt"/>
                <a:cs typeface="Courier New" panose="02070309020205020404" pitchFamily="49" charset="0"/>
              </a:rPr>
              <a:t> (</a:t>
            </a:r>
            <a:r>
              <a:rPr lang="it-IT" sz="700" b="1" dirty="0" err="1">
                <a:solidFill>
                  <a:schemeClr val="bg2"/>
                </a:solidFill>
                <a:latin typeface="+mn-lt"/>
                <a:cs typeface="Courier New" panose="02070309020205020404" pitchFamily="49" charset="0"/>
              </a:rPr>
              <a:t>desc</a:t>
            </a:r>
            <a:r>
              <a:rPr lang="it-IT" sz="700" dirty="0">
                <a:solidFill>
                  <a:schemeClr val="bg2"/>
                </a:solidFill>
                <a:latin typeface="+mn-lt"/>
                <a:cs typeface="Courier New" panose="02070309020205020404" pitchFamily="49" charset="0"/>
              </a:rPr>
              <a:t>) </a:t>
            </a:r>
            <a:r>
              <a:rPr lang="it-IT" sz="700" dirty="0" err="1">
                <a:solidFill>
                  <a:schemeClr val="bg2"/>
                </a:solidFill>
                <a:latin typeface="+mn-lt"/>
                <a:cs typeface="Courier New" panose="02070309020205020404" pitchFamily="49" charset="0"/>
              </a:rPr>
              <a:t>order</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5" name="Straight Arrow Connector 4">
            <a:extLst>
              <a:ext uri="{FF2B5EF4-FFF2-40B4-BE49-F238E27FC236}">
                <a16:creationId xmlns:a16="http://schemas.microsoft.com/office/drawing/2014/main" id="{024899E1-8A00-8C44-ADD1-91A0A78FE99F}"/>
              </a:ext>
            </a:extLst>
          </p:cNvPr>
          <p:cNvCxnSpPr>
            <a:cxnSpLocks/>
          </p:cNvCxnSpPr>
          <p:nvPr/>
        </p:nvCxnSpPr>
        <p:spPr>
          <a:xfrm flipH="1" flipV="1">
            <a:off x="4572000" y="1818526"/>
            <a:ext cx="2035799" cy="54691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4D1D714-C07B-0D41-9B75-4DC2D3353CCD}"/>
              </a:ext>
            </a:extLst>
          </p:cNvPr>
          <p:cNvSpPr txBox="1"/>
          <p:nvPr/>
        </p:nvSpPr>
        <p:spPr>
          <a:xfrm>
            <a:off x="6587251" y="3157119"/>
            <a:ext cx="2062476" cy="307777"/>
          </a:xfrm>
          <a:prstGeom prst="rect">
            <a:avLst/>
          </a:prstGeom>
          <a:solidFill>
            <a:schemeClr val="accent6"/>
          </a:solidFill>
          <a:ln>
            <a:solidFill>
              <a:schemeClr val="accent6"/>
            </a:solidFill>
          </a:ln>
        </p:spPr>
        <p:txBody>
          <a:bodyPr wrap="square" rtlCol="0">
            <a:spAutoFit/>
          </a:bodyPr>
          <a:lstStyle/>
          <a:p>
            <a:r>
              <a:rPr lang="it-IT" sz="700" dirty="0">
                <a:solidFill>
                  <a:schemeClr val="bg2"/>
                </a:solidFill>
                <a:latin typeface="+mn-lt"/>
              </a:rPr>
              <a:t>Last </a:t>
            </a:r>
            <a:r>
              <a:rPr lang="it-IT" sz="700" dirty="0" err="1">
                <a:solidFill>
                  <a:schemeClr val="bg2"/>
                </a:solidFill>
                <a:latin typeface="+mn-lt"/>
              </a:rPr>
              <a:t>execution</a:t>
            </a:r>
            <a:r>
              <a:rPr lang="it-IT" sz="700" dirty="0">
                <a:solidFill>
                  <a:schemeClr val="bg2"/>
                </a:solidFill>
                <a:latin typeface="+mn-lt"/>
              </a:rPr>
              <a:t>, the </a:t>
            </a:r>
            <a:r>
              <a:rPr lang="it-IT" sz="700" dirty="0" err="1">
                <a:solidFill>
                  <a:schemeClr val="bg2"/>
                </a:solidFill>
                <a:latin typeface="+mn-lt"/>
              </a:rPr>
              <a:t>virtual</a:t>
            </a:r>
            <a:r>
              <a:rPr lang="it-IT" sz="700" dirty="0">
                <a:solidFill>
                  <a:schemeClr val="bg2"/>
                </a:solidFill>
                <a:latin typeface="+mn-lt"/>
              </a:rPr>
              <a:t> machine </a:t>
            </a:r>
            <a:r>
              <a:rPr lang="it-IT" sz="700" dirty="0" err="1">
                <a:solidFill>
                  <a:schemeClr val="bg2"/>
                </a:solidFill>
                <a:latin typeface="+mn-lt"/>
              </a:rPr>
              <a:t>deployment</a:t>
            </a:r>
            <a:r>
              <a:rPr lang="it-IT" sz="700" dirty="0">
                <a:solidFill>
                  <a:schemeClr val="bg2"/>
                </a:solidFill>
                <a:latin typeface="+mn-lt"/>
              </a:rPr>
              <a:t> </a:t>
            </a:r>
            <a:r>
              <a:rPr lang="it-IT" sz="700" dirty="0" err="1">
                <a:solidFill>
                  <a:schemeClr val="bg2"/>
                </a:solidFill>
                <a:latin typeface="+mn-lt"/>
              </a:rPr>
              <a:t>we</a:t>
            </a:r>
            <a:r>
              <a:rPr lang="it-IT" sz="700" dirty="0">
                <a:solidFill>
                  <a:schemeClr val="bg2"/>
                </a:solidFill>
                <a:latin typeface="+mn-lt"/>
              </a:rPr>
              <a:t> </a:t>
            </a:r>
            <a:r>
              <a:rPr lang="it-IT" sz="700" dirty="0" err="1">
                <a:solidFill>
                  <a:schemeClr val="bg2"/>
                </a:solidFill>
                <a:latin typeface="+mn-lt"/>
              </a:rPr>
              <a:t>triggered</a:t>
            </a:r>
            <a:r>
              <a:rPr lang="it-IT" sz="700" dirty="0">
                <a:solidFill>
                  <a:schemeClr val="bg2"/>
                </a:solidFill>
                <a:latin typeface="+mn-lt"/>
              </a:rPr>
              <a:t> </a:t>
            </a:r>
            <a:r>
              <a:rPr lang="it-IT" sz="700" dirty="0" err="1">
                <a:solidFill>
                  <a:schemeClr val="bg2"/>
                </a:solidFill>
                <a:latin typeface="+mn-lt"/>
              </a:rPr>
              <a:t>earlier</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8" name="Straight Arrow Connector 7">
            <a:extLst>
              <a:ext uri="{FF2B5EF4-FFF2-40B4-BE49-F238E27FC236}">
                <a16:creationId xmlns:a16="http://schemas.microsoft.com/office/drawing/2014/main" id="{43E914D2-85EF-6246-B7BF-99EA317C8359}"/>
              </a:ext>
            </a:extLst>
          </p:cNvPr>
          <p:cNvCxnSpPr>
            <a:cxnSpLocks/>
          </p:cNvCxnSpPr>
          <p:nvPr/>
        </p:nvCxnSpPr>
        <p:spPr>
          <a:xfrm flipH="1">
            <a:off x="3308279" y="3308754"/>
            <a:ext cx="3299520" cy="353477"/>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7615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F477-C765-E041-BD7E-DB80C8B694E7}"/>
              </a:ext>
            </a:extLst>
          </p:cNvPr>
          <p:cNvSpPr>
            <a:spLocks noGrp="1"/>
          </p:cNvSpPr>
          <p:nvPr>
            <p:ph type="title"/>
          </p:nvPr>
        </p:nvSpPr>
        <p:spPr/>
        <p:txBody>
          <a:bodyPr/>
          <a:lstStyle/>
          <a:p>
            <a:r>
              <a:rPr lang="en-IT" dirty="0"/>
              <a:t>Example: Get Workflow Tasks Outputs </a:t>
            </a:r>
          </a:p>
        </p:txBody>
      </p:sp>
      <p:pic>
        <p:nvPicPr>
          <p:cNvPr id="3" name="Picture 2">
            <a:extLst>
              <a:ext uri="{FF2B5EF4-FFF2-40B4-BE49-F238E27FC236}">
                <a16:creationId xmlns:a16="http://schemas.microsoft.com/office/drawing/2014/main" id="{5C2B784D-42BE-F34B-8646-F1F3B9DE4396}"/>
              </a:ext>
            </a:extLst>
          </p:cNvPr>
          <p:cNvPicPr>
            <a:picLocks noChangeAspect="1"/>
          </p:cNvPicPr>
          <p:nvPr/>
        </p:nvPicPr>
        <p:blipFill>
          <a:blip r:embed="rId3"/>
          <a:stretch>
            <a:fillRect/>
          </a:stretch>
        </p:blipFill>
        <p:spPr>
          <a:xfrm>
            <a:off x="554805" y="918360"/>
            <a:ext cx="5825447" cy="3824436"/>
          </a:xfrm>
          <a:prstGeom prst="rect">
            <a:avLst/>
          </a:prstGeom>
          <a:ln>
            <a:solidFill>
              <a:schemeClr val="accent1"/>
            </a:solidFill>
          </a:ln>
        </p:spPr>
      </p:pic>
    </p:spTree>
    <p:extLst>
      <p:ext uri="{BB962C8B-B14F-4D97-AF65-F5344CB8AC3E}">
        <p14:creationId xmlns:p14="http://schemas.microsoft.com/office/powerpoint/2010/main" val="39148298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74B5-6079-4441-90C6-DAC5D9940127}"/>
              </a:ext>
            </a:extLst>
          </p:cNvPr>
          <p:cNvSpPr>
            <a:spLocks noGrp="1"/>
          </p:cNvSpPr>
          <p:nvPr>
            <p:ph type="title"/>
          </p:nvPr>
        </p:nvSpPr>
        <p:spPr/>
        <p:txBody>
          <a:bodyPr/>
          <a:lstStyle/>
          <a:p>
            <a:r>
              <a:rPr lang="en-IT" dirty="0"/>
              <a:t>Example: Rollback an Execution (Request) 1/3</a:t>
            </a:r>
          </a:p>
        </p:txBody>
      </p:sp>
      <p:sp>
        <p:nvSpPr>
          <p:cNvPr id="3" name="TextBox 2">
            <a:extLst>
              <a:ext uri="{FF2B5EF4-FFF2-40B4-BE49-F238E27FC236}">
                <a16:creationId xmlns:a16="http://schemas.microsoft.com/office/drawing/2014/main" id="{EB9EF584-259B-3445-B5DE-C1A6130E5CFA}"/>
              </a:ext>
            </a:extLst>
          </p:cNvPr>
          <p:cNvSpPr txBox="1"/>
          <p:nvPr/>
        </p:nvSpPr>
        <p:spPr>
          <a:xfrm>
            <a:off x="437766" y="1495167"/>
            <a:ext cx="8268468" cy="1600438"/>
          </a:xfrm>
          <a:prstGeom prst="rect">
            <a:avLst/>
          </a:prstGeom>
          <a:noFill/>
        </p:spPr>
        <p:txBody>
          <a:bodyPr wrap="square" rtlCol="0">
            <a:spAutoFit/>
          </a:bodyPr>
          <a:lstStyle/>
          <a:p>
            <a:r>
              <a:rPr lang="en-IT" sz="1400" dirty="0">
                <a:latin typeface="+mn-lt"/>
              </a:rPr>
              <a:t>In order to rollback an execution you need to know the </a:t>
            </a:r>
            <a:r>
              <a:rPr lang="en-IT" sz="1400" b="1" dirty="0">
                <a:latin typeface="+mn-lt"/>
              </a:rPr>
              <a:t>Moid </a:t>
            </a:r>
            <a:r>
              <a:rPr lang="en-IT" sz="1400" dirty="0">
                <a:latin typeface="+mn-lt"/>
              </a:rPr>
              <a:t>of the request. You can use the </a:t>
            </a:r>
            <a:r>
              <a:rPr lang="en-IT" sz="1400" b="1" dirty="0">
                <a:latin typeface="+mn-lt"/>
              </a:rPr>
              <a:t>execution-moid</a:t>
            </a:r>
            <a:r>
              <a:rPr lang="en-IT" sz="1400" dirty="0">
                <a:latin typeface="+mn-lt"/>
              </a:rPr>
              <a:t> variable extracted earlier or you can use the </a:t>
            </a:r>
            <a:r>
              <a:rPr lang="en-IT" sz="1400" b="1" dirty="0">
                <a:latin typeface="+mn-lt"/>
              </a:rPr>
              <a:t>Get ICO Workflow Execution Details</a:t>
            </a:r>
            <a:r>
              <a:rPr lang="en-IT" sz="1400" dirty="0">
                <a:latin typeface="+mn-lt"/>
              </a:rPr>
              <a:t> postman request to select the execution you want to rollback.</a:t>
            </a:r>
          </a:p>
          <a:p>
            <a:endParaRPr lang="en-IT" sz="1400" dirty="0">
              <a:latin typeface="+mn-lt"/>
            </a:endParaRPr>
          </a:p>
          <a:p>
            <a:r>
              <a:rPr lang="en-IT" sz="1400" dirty="0">
                <a:latin typeface="+mn-lt"/>
              </a:rPr>
              <a:t>To rollback, you need to make two API Calls:</a:t>
            </a:r>
          </a:p>
          <a:p>
            <a:pPr marL="342900" indent="-342900">
              <a:buFont typeface="+mj-lt"/>
              <a:buAutoNum type="arabicPeriod"/>
            </a:pPr>
            <a:r>
              <a:rPr lang="en-IT" sz="1400" dirty="0">
                <a:latin typeface="+mn-lt"/>
              </a:rPr>
              <a:t>Create the rollback</a:t>
            </a:r>
          </a:p>
          <a:p>
            <a:pPr marL="342900" indent="-342900">
              <a:buFont typeface="+mj-lt"/>
              <a:buAutoNum type="arabicPeriod"/>
            </a:pPr>
            <a:r>
              <a:rPr lang="en-IT" sz="1400" dirty="0">
                <a:latin typeface="+mn-lt"/>
              </a:rPr>
              <a:t>Execute the rollback</a:t>
            </a:r>
          </a:p>
        </p:txBody>
      </p:sp>
    </p:spTree>
    <p:extLst>
      <p:ext uri="{BB962C8B-B14F-4D97-AF65-F5344CB8AC3E}">
        <p14:creationId xmlns:p14="http://schemas.microsoft.com/office/powerpoint/2010/main" val="12213376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1663-90BA-8344-918B-9CBADE510125}"/>
              </a:ext>
            </a:extLst>
          </p:cNvPr>
          <p:cNvSpPr>
            <a:spLocks noGrp="1"/>
          </p:cNvSpPr>
          <p:nvPr>
            <p:ph type="title"/>
          </p:nvPr>
        </p:nvSpPr>
        <p:spPr/>
        <p:txBody>
          <a:bodyPr/>
          <a:lstStyle/>
          <a:p>
            <a:r>
              <a:rPr lang="en-IT" dirty="0"/>
              <a:t>Example: Rollback an Execution (Request) 2/3</a:t>
            </a:r>
          </a:p>
        </p:txBody>
      </p:sp>
      <p:pic>
        <p:nvPicPr>
          <p:cNvPr id="3" name="Picture 2">
            <a:extLst>
              <a:ext uri="{FF2B5EF4-FFF2-40B4-BE49-F238E27FC236}">
                <a16:creationId xmlns:a16="http://schemas.microsoft.com/office/drawing/2014/main" id="{DDA87AEE-5A6D-F744-8586-02BC86870A99}"/>
              </a:ext>
            </a:extLst>
          </p:cNvPr>
          <p:cNvPicPr>
            <a:picLocks noChangeAspect="1"/>
          </p:cNvPicPr>
          <p:nvPr/>
        </p:nvPicPr>
        <p:blipFill>
          <a:blip r:embed="rId3"/>
          <a:stretch>
            <a:fillRect/>
          </a:stretch>
        </p:blipFill>
        <p:spPr>
          <a:xfrm>
            <a:off x="568412" y="929997"/>
            <a:ext cx="5134232" cy="3646336"/>
          </a:xfrm>
          <a:prstGeom prst="rect">
            <a:avLst/>
          </a:prstGeom>
          <a:ln>
            <a:solidFill>
              <a:schemeClr val="accent1"/>
            </a:solidFill>
          </a:ln>
        </p:spPr>
      </p:pic>
    </p:spTree>
    <p:extLst>
      <p:ext uri="{BB962C8B-B14F-4D97-AF65-F5344CB8AC3E}">
        <p14:creationId xmlns:p14="http://schemas.microsoft.com/office/powerpoint/2010/main" val="13363716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1663-90BA-8344-918B-9CBADE510125}"/>
              </a:ext>
            </a:extLst>
          </p:cNvPr>
          <p:cNvSpPr>
            <a:spLocks noGrp="1"/>
          </p:cNvSpPr>
          <p:nvPr>
            <p:ph type="title"/>
          </p:nvPr>
        </p:nvSpPr>
        <p:spPr/>
        <p:txBody>
          <a:bodyPr/>
          <a:lstStyle/>
          <a:p>
            <a:r>
              <a:rPr lang="en-IT" dirty="0"/>
              <a:t>Example: Rollback an Execution (Request) 3/3</a:t>
            </a:r>
          </a:p>
        </p:txBody>
      </p:sp>
      <p:pic>
        <p:nvPicPr>
          <p:cNvPr id="4" name="Picture 3">
            <a:extLst>
              <a:ext uri="{FF2B5EF4-FFF2-40B4-BE49-F238E27FC236}">
                <a16:creationId xmlns:a16="http://schemas.microsoft.com/office/drawing/2014/main" id="{AB881057-149F-0846-8698-3E83EB9CF5AB}"/>
              </a:ext>
            </a:extLst>
          </p:cNvPr>
          <p:cNvPicPr>
            <a:picLocks noChangeAspect="1"/>
          </p:cNvPicPr>
          <p:nvPr/>
        </p:nvPicPr>
        <p:blipFill>
          <a:blip r:embed="rId3"/>
          <a:stretch>
            <a:fillRect/>
          </a:stretch>
        </p:blipFill>
        <p:spPr>
          <a:xfrm>
            <a:off x="535523" y="988540"/>
            <a:ext cx="4401448" cy="3598905"/>
          </a:xfrm>
          <a:prstGeom prst="rect">
            <a:avLst/>
          </a:prstGeom>
          <a:ln>
            <a:solidFill>
              <a:schemeClr val="accent1"/>
            </a:solidFill>
          </a:ln>
        </p:spPr>
      </p:pic>
      <p:pic>
        <p:nvPicPr>
          <p:cNvPr id="3" name="Picture 2">
            <a:extLst>
              <a:ext uri="{FF2B5EF4-FFF2-40B4-BE49-F238E27FC236}">
                <a16:creationId xmlns:a16="http://schemas.microsoft.com/office/drawing/2014/main" id="{6890B3A1-2F58-D248-93CF-CA17D793665C}"/>
              </a:ext>
            </a:extLst>
          </p:cNvPr>
          <p:cNvPicPr>
            <a:picLocks noChangeAspect="1"/>
          </p:cNvPicPr>
          <p:nvPr/>
        </p:nvPicPr>
        <p:blipFill>
          <a:blip r:embed="rId4"/>
          <a:stretch>
            <a:fillRect/>
          </a:stretch>
        </p:blipFill>
        <p:spPr>
          <a:xfrm>
            <a:off x="4302729" y="1833406"/>
            <a:ext cx="4480525" cy="971567"/>
          </a:xfrm>
          <a:prstGeom prst="rect">
            <a:avLst/>
          </a:prstGeom>
          <a:ln>
            <a:solidFill>
              <a:schemeClr val="accent1"/>
            </a:solidFill>
          </a:ln>
        </p:spPr>
      </p:pic>
      <p:pic>
        <p:nvPicPr>
          <p:cNvPr id="5" name="Picture 4">
            <a:extLst>
              <a:ext uri="{FF2B5EF4-FFF2-40B4-BE49-F238E27FC236}">
                <a16:creationId xmlns:a16="http://schemas.microsoft.com/office/drawing/2014/main" id="{946050F9-6286-AA4C-A2C7-5314E85654AF}"/>
              </a:ext>
            </a:extLst>
          </p:cNvPr>
          <p:cNvPicPr>
            <a:picLocks noChangeAspect="1"/>
          </p:cNvPicPr>
          <p:nvPr/>
        </p:nvPicPr>
        <p:blipFill>
          <a:blip r:embed="rId5"/>
          <a:stretch>
            <a:fillRect/>
          </a:stretch>
        </p:blipFill>
        <p:spPr>
          <a:xfrm>
            <a:off x="4302729" y="2885303"/>
            <a:ext cx="3775240" cy="1807711"/>
          </a:xfrm>
          <a:prstGeom prst="rect">
            <a:avLst/>
          </a:prstGeom>
          <a:ln>
            <a:solidFill>
              <a:schemeClr val="accent1"/>
            </a:solidFill>
          </a:ln>
        </p:spPr>
      </p:pic>
    </p:spTree>
    <p:extLst>
      <p:ext uri="{BB962C8B-B14F-4D97-AF65-F5344CB8AC3E}">
        <p14:creationId xmlns:p14="http://schemas.microsoft.com/office/powerpoint/2010/main" val="133776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BD73-EB94-6246-B27B-E9A446E501A0}"/>
              </a:ext>
            </a:extLst>
          </p:cNvPr>
          <p:cNvSpPr>
            <a:spLocks noGrp="1"/>
          </p:cNvSpPr>
          <p:nvPr>
            <p:ph type="ctrTitle"/>
          </p:nvPr>
        </p:nvSpPr>
        <p:spPr/>
        <p:txBody>
          <a:bodyPr/>
          <a:lstStyle/>
          <a:p>
            <a:r>
              <a:rPr lang="en-IT" dirty="0"/>
              <a:t>Execute an ICO Workflow from Terraform</a:t>
            </a:r>
            <a:br>
              <a:rPr lang="en-IT" dirty="0"/>
            </a:br>
            <a:r>
              <a:rPr lang="en-IT" sz="1600" dirty="0"/>
              <a:t>(Provider version 1.0.11)</a:t>
            </a:r>
            <a:endParaRPr lang="en-IT" dirty="0"/>
          </a:p>
        </p:txBody>
      </p:sp>
    </p:spTree>
    <p:extLst>
      <p:ext uri="{BB962C8B-B14F-4D97-AF65-F5344CB8AC3E}">
        <p14:creationId xmlns:p14="http://schemas.microsoft.com/office/powerpoint/2010/main" val="151831540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803E-A249-254A-8F41-AFD8E59B0306}"/>
              </a:ext>
            </a:extLst>
          </p:cNvPr>
          <p:cNvSpPr>
            <a:spLocks noGrp="1"/>
          </p:cNvSpPr>
          <p:nvPr>
            <p:ph type="title"/>
          </p:nvPr>
        </p:nvSpPr>
        <p:spPr/>
        <p:txBody>
          <a:bodyPr/>
          <a:lstStyle/>
          <a:p>
            <a:r>
              <a:rPr lang="en-IT" dirty="0"/>
              <a:t>Get the Target Workflow MOID (The Easiest Way)</a:t>
            </a:r>
          </a:p>
        </p:txBody>
      </p:sp>
      <p:pic>
        <p:nvPicPr>
          <p:cNvPr id="4" name="Picture 3">
            <a:extLst>
              <a:ext uri="{FF2B5EF4-FFF2-40B4-BE49-F238E27FC236}">
                <a16:creationId xmlns:a16="http://schemas.microsoft.com/office/drawing/2014/main" id="{922582CD-A665-5D4B-B02A-D09A0C4C2A3F}"/>
              </a:ext>
            </a:extLst>
          </p:cNvPr>
          <p:cNvPicPr>
            <a:picLocks noChangeAspect="1"/>
          </p:cNvPicPr>
          <p:nvPr/>
        </p:nvPicPr>
        <p:blipFill>
          <a:blip r:embed="rId3"/>
          <a:stretch>
            <a:fillRect/>
          </a:stretch>
        </p:blipFill>
        <p:spPr>
          <a:xfrm>
            <a:off x="1439307" y="1209883"/>
            <a:ext cx="6098084" cy="3037054"/>
          </a:xfrm>
          <a:prstGeom prst="rect">
            <a:avLst/>
          </a:prstGeom>
        </p:spPr>
      </p:pic>
      <p:sp>
        <p:nvSpPr>
          <p:cNvPr id="5" name="Rectangle 4">
            <a:extLst>
              <a:ext uri="{FF2B5EF4-FFF2-40B4-BE49-F238E27FC236}">
                <a16:creationId xmlns:a16="http://schemas.microsoft.com/office/drawing/2014/main" id="{C3F54126-52C8-C94D-9893-AD68402F61BF}"/>
              </a:ext>
            </a:extLst>
          </p:cNvPr>
          <p:cNvSpPr/>
          <p:nvPr/>
        </p:nvSpPr>
        <p:spPr>
          <a:xfrm>
            <a:off x="5724144" y="1582106"/>
            <a:ext cx="1616694" cy="15269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70132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Create a Custom Task using the Web API Executor 2/9</a:t>
            </a:r>
          </a:p>
        </p:txBody>
      </p:sp>
      <p:sp>
        <p:nvSpPr>
          <p:cNvPr id="4" name="TextBox 3">
            <a:extLst>
              <a:ext uri="{FF2B5EF4-FFF2-40B4-BE49-F238E27FC236}">
                <a16:creationId xmlns:a16="http://schemas.microsoft.com/office/drawing/2014/main" id="{D438C723-2CDC-DB44-85C1-F3B4AC7A6AF1}"/>
              </a:ext>
            </a:extLst>
          </p:cNvPr>
          <p:cNvSpPr txBox="1"/>
          <p:nvPr/>
        </p:nvSpPr>
        <p:spPr>
          <a:xfrm>
            <a:off x="6397492" y="1208566"/>
            <a:ext cx="2438101" cy="1384995"/>
          </a:xfrm>
          <a:prstGeom prst="rect">
            <a:avLst/>
          </a:prstGeom>
          <a:noFill/>
        </p:spPr>
        <p:txBody>
          <a:bodyPr wrap="square" rtlCol="0">
            <a:spAutoFit/>
          </a:bodyPr>
          <a:lstStyle/>
          <a:p>
            <a:r>
              <a:rPr lang="en-IT" sz="1200">
                <a:latin typeface="+mn-lt"/>
              </a:rPr>
              <a:t>Drag the web API Request task in the central pane and connect the ‘Start’ and ‘Success’ blocks to it.</a:t>
            </a:r>
          </a:p>
          <a:p>
            <a:endParaRPr lang="en-IT" sz="1200">
              <a:latin typeface="+mn-lt"/>
            </a:endParaRPr>
          </a:p>
          <a:p>
            <a:r>
              <a:rPr lang="en-IT" sz="1200">
                <a:latin typeface="+mn-lt"/>
              </a:rPr>
              <a:t>Select an organization and give the task a name (</a:t>
            </a:r>
            <a:r>
              <a:rPr lang="en-IT" sz="1200" b="1">
                <a:latin typeface="+mn-lt"/>
              </a:rPr>
              <a:t>Get Weather</a:t>
            </a:r>
            <a:r>
              <a:rPr lang="en-IT" sz="1200">
                <a:latin typeface="+mn-lt"/>
              </a:rPr>
              <a:t>).</a:t>
            </a:r>
          </a:p>
        </p:txBody>
      </p:sp>
      <p:pic>
        <p:nvPicPr>
          <p:cNvPr id="5" name="Picture 4">
            <a:extLst>
              <a:ext uri="{FF2B5EF4-FFF2-40B4-BE49-F238E27FC236}">
                <a16:creationId xmlns:a16="http://schemas.microsoft.com/office/drawing/2014/main" id="{8FE2CE56-8CAC-B741-9601-D855EBA42CDD}"/>
              </a:ext>
            </a:extLst>
          </p:cNvPr>
          <p:cNvPicPr>
            <a:picLocks noChangeAspect="1"/>
          </p:cNvPicPr>
          <p:nvPr/>
        </p:nvPicPr>
        <p:blipFill>
          <a:blip r:embed="rId3"/>
          <a:stretch>
            <a:fillRect/>
          </a:stretch>
        </p:blipFill>
        <p:spPr>
          <a:xfrm>
            <a:off x="437766" y="1073150"/>
            <a:ext cx="5832682" cy="1830732"/>
          </a:xfrm>
          <a:prstGeom prst="rect">
            <a:avLst/>
          </a:prstGeom>
        </p:spPr>
      </p:pic>
      <p:pic>
        <p:nvPicPr>
          <p:cNvPr id="6" name="Picture 5">
            <a:extLst>
              <a:ext uri="{FF2B5EF4-FFF2-40B4-BE49-F238E27FC236}">
                <a16:creationId xmlns:a16="http://schemas.microsoft.com/office/drawing/2014/main" id="{C92A0EF6-B25B-8943-B557-9DCBA58437C0}"/>
              </a:ext>
            </a:extLst>
          </p:cNvPr>
          <p:cNvPicPr>
            <a:picLocks noChangeAspect="1"/>
          </p:cNvPicPr>
          <p:nvPr/>
        </p:nvPicPr>
        <p:blipFill>
          <a:blip r:embed="rId4"/>
          <a:stretch>
            <a:fillRect/>
          </a:stretch>
        </p:blipFill>
        <p:spPr>
          <a:xfrm>
            <a:off x="2407740" y="1985753"/>
            <a:ext cx="3456095" cy="2716103"/>
          </a:xfrm>
          <a:prstGeom prst="rect">
            <a:avLst/>
          </a:prstGeom>
        </p:spPr>
      </p:pic>
      <p:sp>
        <p:nvSpPr>
          <p:cNvPr id="7" name="TextBox 6">
            <a:extLst>
              <a:ext uri="{FF2B5EF4-FFF2-40B4-BE49-F238E27FC236}">
                <a16:creationId xmlns:a16="http://schemas.microsoft.com/office/drawing/2014/main" id="{5D3FD4C3-8289-9747-91F2-A5F5C9683E23}"/>
              </a:ext>
            </a:extLst>
          </p:cNvPr>
          <p:cNvSpPr txBox="1"/>
          <p:nvPr/>
        </p:nvSpPr>
        <p:spPr>
          <a:xfrm>
            <a:off x="5938488" y="3039298"/>
            <a:ext cx="3205512" cy="1569660"/>
          </a:xfrm>
          <a:prstGeom prst="rect">
            <a:avLst/>
          </a:prstGeom>
          <a:noFill/>
        </p:spPr>
        <p:txBody>
          <a:bodyPr wrap="square" rtlCol="0">
            <a:spAutoFit/>
          </a:bodyPr>
          <a:lstStyle/>
          <a:p>
            <a:r>
              <a:rPr lang="en-IT" sz="1200">
                <a:latin typeface="+mn-lt"/>
              </a:rPr>
              <a:t>Click ‘Create Task Input’.</a:t>
            </a:r>
          </a:p>
          <a:p>
            <a:r>
              <a:rPr lang="en-IT" sz="1200">
                <a:latin typeface="+mn-lt"/>
              </a:rPr>
              <a:t>Specify a Display Name as well as a Reference name (</a:t>
            </a:r>
            <a:r>
              <a:rPr lang="en-IT" sz="1200" b="1">
                <a:latin typeface="+mn-lt"/>
              </a:rPr>
              <a:t>WeatherInputs</a:t>
            </a:r>
            <a:r>
              <a:rPr lang="en-IT" sz="1200">
                <a:latin typeface="+mn-lt"/>
              </a:rPr>
              <a:t>).</a:t>
            </a:r>
          </a:p>
          <a:p>
            <a:endParaRPr lang="en-IT" sz="1200">
              <a:latin typeface="+mn-lt"/>
            </a:endParaRPr>
          </a:p>
          <a:p>
            <a:r>
              <a:rPr lang="en-IT" sz="1200">
                <a:latin typeface="+mn-lt"/>
              </a:rPr>
              <a:t>Mark it as ‘Required’.</a:t>
            </a:r>
          </a:p>
          <a:p>
            <a:endParaRPr lang="en-IT" sz="1200">
              <a:latin typeface="+mn-lt"/>
            </a:endParaRPr>
          </a:p>
          <a:p>
            <a:r>
              <a:rPr lang="en-IT" sz="1200">
                <a:latin typeface="+mn-lt"/>
              </a:rPr>
              <a:t>For the data type, we are going to use our Custom Data type </a:t>
            </a:r>
            <a:r>
              <a:rPr lang="en-IT" sz="1200" b="1">
                <a:latin typeface="+mn-lt"/>
              </a:rPr>
              <a:t>WeatherInputs</a:t>
            </a:r>
            <a:endParaRPr lang="en-IT" sz="1200">
              <a:latin typeface="+mn-lt"/>
            </a:endParaRPr>
          </a:p>
        </p:txBody>
      </p:sp>
    </p:spTree>
    <p:extLst>
      <p:ext uri="{BB962C8B-B14F-4D97-AF65-F5344CB8AC3E}">
        <p14:creationId xmlns:p14="http://schemas.microsoft.com/office/powerpoint/2010/main" val="144838786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379EDD-D49D-1241-830B-849D8C1FF0E1}"/>
              </a:ext>
            </a:extLst>
          </p:cNvPr>
          <p:cNvPicPr>
            <a:picLocks noChangeAspect="1"/>
          </p:cNvPicPr>
          <p:nvPr/>
        </p:nvPicPr>
        <p:blipFill>
          <a:blip r:embed="rId3"/>
          <a:stretch>
            <a:fillRect/>
          </a:stretch>
        </p:blipFill>
        <p:spPr>
          <a:xfrm>
            <a:off x="818707" y="919172"/>
            <a:ext cx="7506586" cy="3676988"/>
          </a:xfrm>
          <a:prstGeom prst="rect">
            <a:avLst/>
          </a:prstGeom>
        </p:spPr>
      </p:pic>
      <p:sp>
        <p:nvSpPr>
          <p:cNvPr id="2" name="Title 1">
            <a:extLst>
              <a:ext uri="{FF2B5EF4-FFF2-40B4-BE49-F238E27FC236}">
                <a16:creationId xmlns:a16="http://schemas.microsoft.com/office/drawing/2014/main" id="{E674803E-A249-254A-8F41-AFD8E59B0306}"/>
              </a:ext>
            </a:extLst>
          </p:cNvPr>
          <p:cNvSpPr>
            <a:spLocks noGrp="1"/>
          </p:cNvSpPr>
          <p:nvPr>
            <p:ph type="title"/>
          </p:nvPr>
        </p:nvSpPr>
        <p:spPr/>
        <p:txBody>
          <a:bodyPr/>
          <a:lstStyle/>
          <a:p>
            <a:r>
              <a:rPr lang="en-IT" dirty="0"/>
              <a:t>Get the Target Workflow MOID (The API Way)</a:t>
            </a:r>
          </a:p>
        </p:txBody>
      </p:sp>
      <p:sp>
        <p:nvSpPr>
          <p:cNvPr id="5" name="Rectangle 4">
            <a:extLst>
              <a:ext uri="{FF2B5EF4-FFF2-40B4-BE49-F238E27FC236}">
                <a16:creationId xmlns:a16="http://schemas.microsoft.com/office/drawing/2014/main" id="{C3F54126-52C8-C94D-9893-AD68402F61BF}"/>
              </a:ext>
            </a:extLst>
          </p:cNvPr>
          <p:cNvSpPr/>
          <p:nvPr/>
        </p:nvSpPr>
        <p:spPr>
          <a:xfrm>
            <a:off x="818707" y="2038987"/>
            <a:ext cx="886046" cy="11341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ectangle 5">
            <a:extLst>
              <a:ext uri="{FF2B5EF4-FFF2-40B4-BE49-F238E27FC236}">
                <a16:creationId xmlns:a16="http://schemas.microsoft.com/office/drawing/2014/main" id="{F30BBDA1-56A1-B343-9016-3D2D260D37F0}"/>
              </a:ext>
            </a:extLst>
          </p:cNvPr>
          <p:cNvSpPr/>
          <p:nvPr/>
        </p:nvSpPr>
        <p:spPr>
          <a:xfrm>
            <a:off x="900222" y="2186939"/>
            <a:ext cx="1130595" cy="26317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Rectangle 6">
            <a:extLst>
              <a:ext uri="{FF2B5EF4-FFF2-40B4-BE49-F238E27FC236}">
                <a16:creationId xmlns:a16="http://schemas.microsoft.com/office/drawing/2014/main" id="{7E1415D3-6996-3F4C-AB30-DE804821B953}"/>
              </a:ext>
            </a:extLst>
          </p:cNvPr>
          <p:cNvSpPr/>
          <p:nvPr/>
        </p:nvSpPr>
        <p:spPr>
          <a:xfrm>
            <a:off x="5631711" y="2261365"/>
            <a:ext cx="2636875" cy="614049"/>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ectangle 7">
            <a:extLst>
              <a:ext uri="{FF2B5EF4-FFF2-40B4-BE49-F238E27FC236}">
                <a16:creationId xmlns:a16="http://schemas.microsoft.com/office/drawing/2014/main" id="{9CD5E2E0-A346-0D4D-B3ED-EA0836E99038}"/>
              </a:ext>
            </a:extLst>
          </p:cNvPr>
          <p:cNvSpPr/>
          <p:nvPr/>
        </p:nvSpPr>
        <p:spPr>
          <a:xfrm>
            <a:off x="6163339" y="4054106"/>
            <a:ext cx="1255577" cy="12276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TextBox 8">
            <a:extLst>
              <a:ext uri="{FF2B5EF4-FFF2-40B4-BE49-F238E27FC236}">
                <a16:creationId xmlns:a16="http://schemas.microsoft.com/office/drawing/2014/main" id="{9B50ACC1-39EE-2848-B92D-66102FA2C44E}"/>
              </a:ext>
            </a:extLst>
          </p:cNvPr>
          <p:cNvSpPr txBox="1"/>
          <p:nvPr/>
        </p:nvSpPr>
        <p:spPr>
          <a:xfrm>
            <a:off x="3459794" y="4583312"/>
            <a:ext cx="2848857" cy="246221"/>
          </a:xfrm>
          <a:prstGeom prst="rect">
            <a:avLst/>
          </a:prstGeom>
          <a:noFill/>
        </p:spPr>
        <p:txBody>
          <a:bodyPr wrap="none" rtlCol="0">
            <a:spAutoFit/>
          </a:bodyPr>
          <a:lstStyle/>
          <a:p>
            <a:r>
              <a:rPr lang="en-IT" sz="1000">
                <a:latin typeface="+mn-lt"/>
              </a:rPr>
              <a:t>API Docs: </a:t>
            </a:r>
            <a:r>
              <a:rPr lang="en-IT" sz="1000">
                <a:latin typeface="+mn-lt"/>
                <a:hlinkClick r:id="rId4"/>
              </a:rPr>
              <a:t>https://www.intersight.com/apidocs</a:t>
            </a:r>
            <a:endParaRPr lang="en-IT" sz="1000">
              <a:latin typeface="+mn-lt"/>
            </a:endParaRPr>
          </a:p>
        </p:txBody>
      </p:sp>
      <p:sp>
        <p:nvSpPr>
          <p:cNvPr id="10" name="Rectangle 9">
            <a:extLst>
              <a:ext uri="{FF2B5EF4-FFF2-40B4-BE49-F238E27FC236}">
                <a16:creationId xmlns:a16="http://schemas.microsoft.com/office/drawing/2014/main" id="{B0EE09B2-DF44-8B4D-8216-937C5946ADBB}"/>
              </a:ext>
            </a:extLst>
          </p:cNvPr>
          <p:cNvSpPr/>
          <p:nvPr/>
        </p:nvSpPr>
        <p:spPr>
          <a:xfrm>
            <a:off x="3833369" y="1318719"/>
            <a:ext cx="515347" cy="16737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7347459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C9E9A8C-3BEF-0D42-A7B5-E595F50F1E01}"/>
              </a:ext>
            </a:extLst>
          </p:cNvPr>
          <p:cNvPicPr>
            <a:picLocks noChangeAspect="1"/>
          </p:cNvPicPr>
          <p:nvPr/>
        </p:nvPicPr>
        <p:blipFill>
          <a:blip r:embed="rId3"/>
          <a:stretch>
            <a:fillRect/>
          </a:stretch>
        </p:blipFill>
        <p:spPr>
          <a:xfrm>
            <a:off x="4421902" y="1008763"/>
            <a:ext cx="3897496" cy="2630018"/>
          </a:xfrm>
          <a:prstGeom prst="rect">
            <a:avLst/>
          </a:prstGeom>
        </p:spPr>
      </p:pic>
      <p:sp>
        <p:nvSpPr>
          <p:cNvPr id="2" name="Title 1">
            <a:extLst>
              <a:ext uri="{FF2B5EF4-FFF2-40B4-BE49-F238E27FC236}">
                <a16:creationId xmlns:a16="http://schemas.microsoft.com/office/drawing/2014/main" id="{C879169D-4E37-0140-840B-74D1D4D48934}"/>
              </a:ext>
            </a:extLst>
          </p:cNvPr>
          <p:cNvSpPr>
            <a:spLocks noGrp="1"/>
          </p:cNvSpPr>
          <p:nvPr>
            <p:ph type="title"/>
          </p:nvPr>
        </p:nvSpPr>
        <p:spPr/>
        <p:txBody>
          <a:bodyPr/>
          <a:lstStyle/>
          <a:p>
            <a:r>
              <a:rPr lang="en-IT" dirty="0"/>
              <a:t>Terraform Resource</a:t>
            </a:r>
          </a:p>
        </p:txBody>
      </p:sp>
      <p:sp>
        <p:nvSpPr>
          <p:cNvPr id="3" name="TextBox 2">
            <a:extLst>
              <a:ext uri="{FF2B5EF4-FFF2-40B4-BE49-F238E27FC236}">
                <a16:creationId xmlns:a16="http://schemas.microsoft.com/office/drawing/2014/main" id="{58F736DB-1D7C-9846-A2CD-31628FEC75EE}"/>
              </a:ext>
            </a:extLst>
          </p:cNvPr>
          <p:cNvSpPr txBox="1"/>
          <p:nvPr/>
        </p:nvSpPr>
        <p:spPr>
          <a:xfrm>
            <a:off x="504090" y="4134735"/>
            <a:ext cx="3411257" cy="553998"/>
          </a:xfrm>
          <a:prstGeom prst="rect">
            <a:avLst/>
          </a:prstGeom>
          <a:noFill/>
        </p:spPr>
        <p:txBody>
          <a:bodyPr wrap="square" rtlCol="0">
            <a:spAutoFit/>
          </a:bodyPr>
          <a:lstStyle/>
          <a:p>
            <a:r>
              <a:rPr lang="en-GB" sz="1000">
                <a:latin typeface="+mn-lt"/>
              </a:rPr>
              <a:t>Sample code and instructions here:</a:t>
            </a:r>
          </a:p>
          <a:p>
            <a:r>
              <a:rPr lang="en-GB" sz="1000">
                <a:latin typeface="+mn-lt"/>
                <a:hlinkClick r:id="rId4"/>
              </a:rPr>
              <a:t>https://github.com/rtortori/intersight-terraform/tree/main/workflows</a:t>
            </a:r>
            <a:endParaRPr lang="en-GB" sz="1000">
              <a:latin typeface="+mn-lt"/>
            </a:endParaRPr>
          </a:p>
        </p:txBody>
      </p:sp>
      <p:pic>
        <p:nvPicPr>
          <p:cNvPr id="5" name="Picture 4">
            <a:extLst>
              <a:ext uri="{FF2B5EF4-FFF2-40B4-BE49-F238E27FC236}">
                <a16:creationId xmlns:a16="http://schemas.microsoft.com/office/drawing/2014/main" id="{25CC5040-96BE-8048-BFD1-0ED99F613BA6}"/>
              </a:ext>
            </a:extLst>
          </p:cNvPr>
          <p:cNvPicPr>
            <a:picLocks noChangeAspect="1"/>
          </p:cNvPicPr>
          <p:nvPr/>
        </p:nvPicPr>
        <p:blipFill>
          <a:blip r:embed="rId5"/>
          <a:stretch>
            <a:fillRect/>
          </a:stretch>
        </p:blipFill>
        <p:spPr>
          <a:xfrm>
            <a:off x="570416" y="1008763"/>
            <a:ext cx="3278607" cy="3125972"/>
          </a:xfrm>
          <a:prstGeom prst="rect">
            <a:avLst/>
          </a:prstGeom>
        </p:spPr>
      </p:pic>
      <p:sp>
        <p:nvSpPr>
          <p:cNvPr id="6" name="Rectangle 5">
            <a:extLst>
              <a:ext uri="{FF2B5EF4-FFF2-40B4-BE49-F238E27FC236}">
                <a16:creationId xmlns:a16="http://schemas.microsoft.com/office/drawing/2014/main" id="{977E25BA-DC7F-EA45-A864-37D14309732F}"/>
              </a:ext>
            </a:extLst>
          </p:cNvPr>
          <p:cNvSpPr/>
          <p:nvPr/>
        </p:nvSpPr>
        <p:spPr>
          <a:xfrm>
            <a:off x="4628140" y="1682751"/>
            <a:ext cx="1893310" cy="41910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Rectangle 6">
            <a:extLst>
              <a:ext uri="{FF2B5EF4-FFF2-40B4-BE49-F238E27FC236}">
                <a16:creationId xmlns:a16="http://schemas.microsoft.com/office/drawing/2014/main" id="{1D20B58B-BBAD-6244-865C-E7A8DAC3E332}"/>
              </a:ext>
            </a:extLst>
          </p:cNvPr>
          <p:cNvSpPr/>
          <p:nvPr/>
        </p:nvSpPr>
        <p:spPr>
          <a:xfrm>
            <a:off x="2050644" y="3335362"/>
            <a:ext cx="891030" cy="731837"/>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8" name="Straight Connector 7">
            <a:extLst>
              <a:ext uri="{FF2B5EF4-FFF2-40B4-BE49-F238E27FC236}">
                <a16:creationId xmlns:a16="http://schemas.microsoft.com/office/drawing/2014/main" id="{0A83C4D2-40FC-BC44-A3BF-371BAF87557F}"/>
              </a:ext>
            </a:extLst>
          </p:cNvPr>
          <p:cNvCxnSpPr>
            <a:cxnSpLocks/>
            <a:stCxn id="6" idx="1"/>
            <a:endCxn id="7" idx="3"/>
          </p:cNvCxnSpPr>
          <p:nvPr/>
        </p:nvCxnSpPr>
        <p:spPr>
          <a:xfrm flipH="1">
            <a:off x="2941674" y="1892301"/>
            <a:ext cx="1686466" cy="180898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9D8142-EF83-1441-A5BA-72542D5AB65E}"/>
              </a:ext>
            </a:extLst>
          </p:cNvPr>
          <p:cNvSpPr txBox="1"/>
          <p:nvPr/>
        </p:nvSpPr>
        <p:spPr>
          <a:xfrm>
            <a:off x="4328267" y="3673070"/>
            <a:ext cx="4245317" cy="1015663"/>
          </a:xfrm>
          <a:prstGeom prst="rect">
            <a:avLst/>
          </a:prstGeom>
          <a:noFill/>
        </p:spPr>
        <p:txBody>
          <a:bodyPr wrap="square" rtlCol="0">
            <a:spAutoFit/>
          </a:bodyPr>
          <a:lstStyle/>
          <a:p>
            <a:r>
              <a:rPr lang="en-GB" sz="1000">
                <a:latin typeface="+mn-lt"/>
              </a:rPr>
              <a:t>Specify your input variables as if you were executing the workflow from the UI. Ensure you respect types and constraints.</a:t>
            </a:r>
          </a:p>
          <a:p>
            <a:endParaRPr lang="en-GB" sz="1000">
              <a:latin typeface="+mn-lt"/>
            </a:endParaRPr>
          </a:p>
          <a:p>
            <a:r>
              <a:rPr lang="en-GB" sz="1000">
                <a:latin typeface="+mn-lt"/>
              </a:rPr>
              <a:t>Provider documentation:</a:t>
            </a:r>
          </a:p>
          <a:p>
            <a:r>
              <a:rPr lang="en-GB" sz="1000">
                <a:latin typeface="+mn-lt"/>
                <a:hlinkClick r:id="rId6"/>
              </a:rPr>
              <a:t>https://registry.terraform.io/providers/CiscoDevNet/intersight/latest/docs/resources/workflow_workflow_info</a:t>
            </a:r>
            <a:endParaRPr lang="en-GB" sz="1000">
              <a:latin typeface="+mn-lt"/>
            </a:endParaRPr>
          </a:p>
        </p:txBody>
      </p:sp>
    </p:spTree>
    <p:extLst>
      <p:ext uri="{BB962C8B-B14F-4D97-AF65-F5344CB8AC3E}">
        <p14:creationId xmlns:p14="http://schemas.microsoft.com/office/powerpoint/2010/main" val="5522734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DA3D93-4CB8-A944-AB67-BE42D58E66DB}"/>
              </a:ext>
            </a:extLst>
          </p:cNvPr>
          <p:cNvPicPr>
            <a:picLocks noChangeAspect="1"/>
          </p:cNvPicPr>
          <p:nvPr/>
        </p:nvPicPr>
        <p:blipFill>
          <a:blip r:embed="rId3"/>
          <a:stretch>
            <a:fillRect/>
          </a:stretch>
        </p:blipFill>
        <p:spPr>
          <a:xfrm>
            <a:off x="630864" y="3080542"/>
            <a:ext cx="4160876" cy="579913"/>
          </a:xfrm>
          <a:prstGeom prst="rect">
            <a:avLst/>
          </a:prstGeom>
        </p:spPr>
      </p:pic>
      <p:sp>
        <p:nvSpPr>
          <p:cNvPr id="2" name="Title 1">
            <a:extLst>
              <a:ext uri="{FF2B5EF4-FFF2-40B4-BE49-F238E27FC236}">
                <a16:creationId xmlns:a16="http://schemas.microsoft.com/office/drawing/2014/main" id="{FE829663-4E9B-6B4C-927B-9AE384BED2CD}"/>
              </a:ext>
            </a:extLst>
          </p:cNvPr>
          <p:cNvSpPr>
            <a:spLocks noGrp="1"/>
          </p:cNvSpPr>
          <p:nvPr>
            <p:ph type="title"/>
          </p:nvPr>
        </p:nvSpPr>
        <p:spPr/>
        <p:txBody>
          <a:bodyPr/>
          <a:lstStyle/>
          <a:p>
            <a:r>
              <a:rPr lang="en-IT" dirty="0"/>
              <a:t>Terraform Apply</a:t>
            </a:r>
          </a:p>
        </p:txBody>
      </p:sp>
      <p:sp>
        <p:nvSpPr>
          <p:cNvPr id="3" name="TextBox 2">
            <a:extLst>
              <a:ext uri="{FF2B5EF4-FFF2-40B4-BE49-F238E27FC236}">
                <a16:creationId xmlns:a16="http://schemas.microsoft.com/office/drawing/2014/main" id="{7BFA9D03-EF74-6D4D-98C8-6BF92E9F7FBE}"/>
              </a:ext>
            </a:extLst>
          </p:cNvPr>
          <p:cNvSpPr txBox="1"/>
          <p:nvPr/>
        </p:nvSpPr>
        <p:spPr>
          <a:xfrm>
            <a:off x="462432" y="966824"/>
            <a:ext cx="7705956" cy="1923604"/>
          </a:xfrm>
          <a:prstGeom prst="rect">
            <a:avLst/>
          </a:prstGeom>
          <a:noFill/>
        </p:spPr>
        <p:txBody>
          <a:bodyPr wrap="none" rtlCol="0">
            <a:spAutoFit/>
          </a:bodyPr>
          <a:lstStyle/>
          <a:p>
            <a:r>
              <a:rPr lang="en-GB" sz="700">
                <a:latin typeface="Courier" pitchFamily="2" charset="0"/>
              </a:rPr>
              <a:t>➜  workflows git:(main) &gt; terraform apply --auto-approve</a:t>
            </a:r>
          </a:p>
          <a:p>
            <a:endParaRPr lang="en-GB" sz="700">
              <a:latin typeface="Courier" pitchFamily="2" charset="0"/>
            </a:endParaRPr>
          </a:p>
          <a:p>
            <a:r>
              <a:rPr lang="en-GB" sz="700">
                <a:latin typeface="Courier" pitchFamily="2" charset="0"/>
              </a:rPr>
              <a:t>Terraform used the selected providers to generate the following execution plan. Resource actions are indicated with the following symbols:</a:t>
            </a:r>
          </a:p>
          <a:p>
            <a:r>
              <a:rPr lang="en-GB" sz="700">
                <a:latin typeface="Courier" pitchFamily="2" charset="0"/>
              </a:rPr>
              <a:t>  + create</a:t>
            </a:r>
          </a:p>
          <a:p>
            <a:endParaRPr lang="en-GB" sz="700">
              <a:latin typeface="Courier" pitchFamily="2" charset="0"/>
            </a:endParaRPr>
          </a:p>
          <a:p>
            <a:r>
              <a:rPr lang="en-GB" sz="700">
                <a:latin typeface="Courier" pitchFamily="2" charset="0"/>
              </a:rPr>
              <a:t>Terraform will perform the following actions:</a:t>
            </a:r>
          </a:p>
          <a:p>
            <a:endParaRPr lang="en-GB" sz="700">
              <a:latin typeface="Courier" pitchFamily="2" charset="0"/>
            </a:endParaRPr>
          </a:p>
          <a:p>
            <a:r>
              <a:rPr lang="en-GB" sz="700">
                <a:latin typeface="Courier" pitchFamily="2" charset="0"/>
              </a:rPr>
              <a:t>  # </a:t>
            </a:r>
            <a:r>
              <a:rPr lang="en-GB" sz="700" err="1">
                <a:latin typeface="Courier" pitchFamily="2" charset="0"/>
              </a:rPr>
              <a:t>intersight_workflow_workflow_info.myworkflow</a:t>
            </a:r>
            <a:r>
              <a:rPr lang="en-GB" sz="700">
                <a:latin typeface="Courier" pitchFamily="2" charset="0"/>
              </a:rPr>
              <a:t> will be created</a:t>
            </a:r>
          </a:p>
          <a:p>
            <a:r>
              <a:rPr lang="en-GB" sz="700">
                <a:latin typeface="Courier" pitchFamily="2" charset="0"/>
              </a:rPr>
              <a:t>  + resource "</a:t>
            </a:r>
            <a:r>
              <a:rPr lang="en-GB" sz="700" err="1">
                <a:latin typeface="Courier" pitchFamily="2" charset="0"/>
              </a:rPr>
              <a:t>intersight_workflow_workflow_info</a:t>
            </a:r>
            <a:r>
              <a:rPr lang="en-GB" sz="700">
                <a:latin typeface="Courier" pitchFamily="2" charset="0"/>
              </a:rPr>
              <a:t>" "</a:t>
            </a:r>
            <a:r>
              <a:rPr lang="en-GB" sz="700" err="1">
                <a:latin typeface="Courier" pitchFamily="2" charset="0"/>
              </a:rPr>
              <a:t>myworkflow</a:t>
            </a:r>
            <a:r>
              <a:rPr lang="en-GB" sz="700">
                <a:latin typeface="Courier" pitchFamily="2" charset="0"/>
              </a:rPr>
              <a:t>" {</a:t>
            </a:r>
          </a:p>
          <a:p>
            <a:r>
              <a:rPr lang="en-GB" sz="700">
                <a:latin typeface="Courier" pitchFamily="2" charset="0"/>
              </a:rPr>
              <a:t>[...]</a:t>
            </a:r>
          </a:p>
          <a:p>
            <a:endParaRPr lang="en-GB" sz="700">
              <a:latin typeface="Courier" pitchFamily="2" charset="0"/>
            </a:endParaRPr>
          </a:p>
          <a:p>
            <a:r>
              <a:rPr lang="en-GB" sz="700">
                <a:latin typeface="Courier" pitchFamily="2" charset="0"/>
              </a:rPr>
              <a:t>Plan: 1 to add, 0 to change, 0 to destroy.</a:t>
            </a:r>
          </a:p>
          <a:p>
            <a:r>
              <a:rPr lang="en-GB" sz="700" err="1">
                <a:latin typeface="Courier" pitchFamily="2" charset="0"/>
              </a:rPr>
              <a:t>intersight_workflow_workflow_info.myworkflow</a:t>
            </a:r>
            <a:r>
              <a:rPr lang="en-GB" sz="700">
                <a:latin typeface="Courier" pitchFamily="2" charset="0"/>
              </a:rPr>
              <a:t>: Creating...</a:t>
            </a:r>
          </a:p>
          <a:p>
            <a:r>
              <a:rPr lang="en-GB" sz="700" err="1">
                <a:latin typeface="Courier" pitchFamily="2" charset="0"/>
              </a:rPr>
              <a:t>intersight_workflow_workflow_info.myworkflow</a:t>
            </a:r>
            <a:r>
              <a:rPr lang="en-GB" sz="700">
                <a:latin typeface="Courier" pitchFamily="2" charset="0"/>
              </a:rPr>
              <a:t>: Creation complete after 1s [id=60e200ca696f6e2d30f9a742]</a:t>
            </a:r>
          </a:p>
          <a:p>
            <a:endParaRPr lang="en-GB" sz="700">
              <a:latin typeface="Courier" pitchFamily="2" charset="0"/>
            </a:endParaRPr>
          </a:p>
          <a:p>
            <a:r>
              <a:rPr lang="en-GB" sz="700">
                <a:latin typeface="Courier" pitchFamily="2" charset="0"/>
              </a:rPr>
              <a:t>Apply complete! Resources: 1 added, 0 changed, 0 destroyed.</a:t>
            </a:r>
          </a:p>
          <a:p>
            <a:r>
              <a:rPr lang="en-GB" sz="700">
                <a:latin typeface="Courier" pitchFamily="2" charset="0"/>
              </a:rPr>
              <a:t>➜  workflows git:(main) &gt; </a:t>
            </a:r>
            <a:endParaRPr lang="en-IT" sz="700">
              <a:latin typeface="Courier" pitchFamily="2" charset="0"/>
            </a:endParaRPr>
          </a:p>
        </p:txBody>
      </p:sp>
      <p:pic>
        <p:nvPicPr>
          <p:cNvPr id="8" name="Picture 7">
            <a:extLst>
              <a:ext uri="{FF2B5EF4-FFF2-40B4-BE49-F238E27FC236}">
                <a16:creationId xmlns:a16="http://schemas.microsoft.com/office/drawing/2014/main" id="{DF269AC8-AB0E-2749-B238-8223F9E55202}"/>
              </a:ext>
            </a:extLst>
          </p:cNvPr>
          <p:cNvPicPr>
            <a:picLocks noChangeAspect="1"/>
          </p:cNvPicPr>
          <p:nvPr/>
        </p:nvPicPr>
        <p:blipFill>
          <a:blip r:embed="rId4"/>
          <a:stretch>
            <a:fillRect/>
          </a:stretch>
        </p:blipFill>
        <p:spPr>
          <a:xfrm>
            <a:off x="630864" y="3720535"/>
            <a:ext cx="4160876" cy="728538"/>
          </a:xfrm>
          <a:prstGeom prst="rect">
            <a:avLst/>
          </a:prstGeom>
        </p:spPr>
      </p:pic>
      <p:pic>
        <p:nvPicPr>
          <p:cNvPr id="9" name="Picture 8">
            <a:extLst>
              <a:ext uri="{FF2B5EF4-FFF2-40B4-BE49-F238E27FC236}">
                <a16:creationId xmlns:a16="http://schemas.microsoft.com/office/drawing/2014/main" id="{7ED52149-6D3F-954E-8EDA-2A59956EADDE}"/>
              </a:ext>
            </a:extLst>
          </p:cNvPr>
          <p:cNvPicPr>
            <a:picLocks noChangeAspect="1"/>
          </p:cNvPicPr>
          <p:nvPr/>
        </p:nvPicPr>
        <p:blipFill>
          <a:blip r:embed="rId5"/>
          <a:stretch>
            <a:fillRect/>
          </a:stretch>
        </p:blipFill>
        <p:spPr>
          <a:xfrm>
            <a:off x="5145514" y="2571750"/>
            <a:ext cx="3367622" cy="2315240"/>
          </a:xfrm>
          <a:prstGeom prst="rect">
            <a:avLst/>
          </a:prstGeom>
        </p:spPr>
      </p:pic>
    </p:spTree>
    <p:extLst>
      <p:ext uri="{BB962C8B-B14F-4D97-AF65-F5344CB8AC3E}">
        <p14:creationId xmlns:p14="http://schemas.microsoft.com/office/powerpoint/2010/main" val="23500529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BFE76-42A7-7446-AB98-1918BDD40B19}"/>
              </a:ext>
            </a:extLst>
          </p:cNvPr>
          <p:cNvSpPr>
            <a:spLocks noGrp="1"/>
          </p:cNvSpPr>
          <p:nvPr>
            <p:ph type="title"/>
          </p:nvPr>
        </p:nvSpPr>
        <p:spPr/>
        <p:txBody>
          <a:bodyPr/>
          <a:lstStyle/>
          <a:p>
            <a:r>
              <a:rPr lang="en-IT" dirty="0"/>
              <a:t>Terraform Destroy</a:t>
            </a:r>
          </a:p>
        </p:txBody>
      </p:sp>
      <p:pic>
        <p:nvPicPr>
          <p:cNvPr id="3" name="Picture 2">
            <a:extLst>
              <a:ext uri="{FF2B5EF4-FFF2-40B4-BE49-F238E27FC236}">
                <a16:creationId xmlns:a16="http://schemas.microsoft.com/office/drawing/2014/main" id="{07DABABB-15FB-D244-85F9-E280D36A9901}"/>
              </a:ext>
            </a:extLst>
          </p:cNvPr>
          <p:cNvPicPr>
            <a:picLocks noChangeAspect="1"/>
          </p:cNvPicPr>
          <p:nvPr/>
        </p:nvPicPr>
        <p:blipFill>
          <a:blip r:embed="rId3"/>
          <a:stretch>
            <a:fillRect/>
          </a:stretch>
        </p:blipFill>
        <p:spPr>
          <a:xfrm>
            <a:off x="609600" y="952516"/>
            <a:ext cx="5869782" cy="1057028"/>
          </a:xfrm>
          <a:prstGeom prst="rect">
            <a:avLst/>
          </a:prstGeom>
        </p:spPr>
      </p:pic>
      <p:sp>
        <p:nvSpPr>
          <p:cNvPr id="4" name="TextBox 3">
            <a:extLst>
              <a:ext uri="{FF2B5EF4-FFF2-40B4-BE49-F238E27FC236}">
                <a16:creationId xmlns:a16="http://schemas.microsoft.com/office/drawing/2014/main" id="{F45AABF2-96AC-5E4E-A85B-375CCF9BBE8A}"/>
              </a:ext>
            </a:extLst>
          </p:cNvPr>
          <p:cNvSpPr txBox="1"/>
          <p:nvPr/>
        </p:nvSpPr>
        <p:spPr>
          <a:xfrm>
            <a:off x="531628" y="2066291"/>
            <a:ext cx="6599884" cy="2031325"/>
          </a:xfrm>
          <a:prstGeom prst="rect">
            <a:avLst/>
          </a:prstGeom>
          <a:noFill/>
        </p:spPr>
        <p:txBody>
          <a:bodyPr wrap="none" rtlCol="0">
            <a:spAutoFit/>
          </a:bodyPr>
          <a:lstStyle/>
          <a:p>
            <a:r>
              <a:rPr lang="en-GB" sz="600">
                <a:latin typeface="Courier" pitchFamily="2" charset="0"/>
              </a:rPr>
              <a:t>➜  workflows git:(main) ✗ &gt; terraform destroy -auto-approve</a:t>
            </a:r>
          </a:p>
          <a:p>
            <a:r>
              <a:rPr lang="en-GB" sz="600" err="1">
                <a:latin typeface="Courier" pitchFamily="2" charset="0"/>
              </a:rPr>
              <a:t>intersight_workflow_workflow_info.myworkflow</a:t>
            </a:r>
            <a:r>
              <a:rPr lang="en-GB" sz="600">
                <a:latin typeface="Courier" pitchFamily="2" charset="0"/>
              </a:rPr>
              <a:t>: Refreshing state... [id=60e200ca696f6e2d30f9a742]</a:t>
            </a:r>
          </a:p>
          <a:p>
            <a:endParaRPr lang="en-GB" sz="600">
              <a:latin typeface="Courier" pitchFamily="2" charset="0"/>
            </a:endParaRPr>
          </a:p>
          <a:p>
            <a:r>
              <a:rPr lang="en-GB" sz="600">
                <a:latin typeface="Courier" pitchFamily="2" charset="0"/>
              </a:rPr>
              <a:t>[...]</a:t>
            </a:r>
          </a:p>
          <a:p>
            <a:endParaRPr lang="en-GB" sz="600">
              <a:latin typeface="Courier" pitchFamily="2" charset="0"/>
            </a:endParaRPr>
          </a:p>
          <a:p>
            <a:r>
              <a:rPr lang="en-GB" sz="600">
                <a:latin typeface="Courier" pitchFamily="2" charset="0"/>
              </a:rPr>
              <a:t>Terraform used the selected providers to generate the following execution plan. Resource actions are indicated with the following symbols:</a:t>
            </a:r>
          </a:p>
          <a:p>
            <a:r>
              <a:rPr lang="en-GB" sz="600">
                <a:latin typeface="Courier" pitchFamily="2" charset="0"/>
              </a:rPr>
              <a:t>  - destroy</a:t>
            </a:r>
          </a:p>
          <a:p>
            <a:endParaRPr lang="en-GB" sz="600">
              <a:latin typeface="Courier" pitchFamily="2" charset="0"/>
            </a:endParaRPr>
          </a:p>
          <a:p>
            <a:r>
              <a:rPr lang="en-GB" sz="600">
                <a:latin typeface="Courier" pitchFamily="2" charset="0"/>
              </a:rPr>
              <a:t>Terraform will perform the following actions:</a:t>
            </a:r>
          </a:p>
          <a:p>
            <a:endParaRPr lang="en-GB" sz="600">
              <a:latin typeface="Courier" pitchFamily="2" charset="0"/>
            </a:endParaRPr>
          </a:p>
          <a:p>
            <a:r>
              <a:rPr lang="en-GB" sz="600">
                <a:latin typeface="Courier" pitchFamily="2" charset="0"/>
              </a:rPr>
              <a:t>  # </a:t>
            </a:r>
            <a:r>
              <a:rPr lang="en-GB" sz="600" err="1">
                <a:latin typeface="Courier" pitchFamily="2" charset="0"/>
              </a:rPr>
              <a:t>intersight_workflow_workflow_info.myworkflow</a:t>
            </a:r>
            <a:r>
              <a:rPr lang="en-GB" sz="600">
                <a:latin typeface="Courier" pitchFamily="2" charset="0"/>
              </a:rPr>
              <a:t> will be destroyed</a:t>
            </a:r>
          </a:p>
          <a:p>
            <a:r>
              <a:rPr lang="en-GB" sz="600">
                <a:latin typeface="Courier" pitchFamily="2" charset="0"/>
              </a:rPr>
              <a:t>  - resource "</a:t>
            </a:r>
            <a:r>
              <a:rPr lang="en-GB" sz="600" err="1">
                <a:latin typeface="Courier" pitchFamily="2" charset="0"/>
              </a:rPr>
              <a:t>intersight_workflow_workflow_info</a:t>
            </a:r>
            <a:r>
              <a:rPr lang="en-GB" sz="600">
                <a:latin typeface="Courier" pitchFamily="2" charset="0"/>
              </a:rPr>
              <a:t>" "</a:t>
            </a:r>
            <a:r>
              <a:rPr lang="en-GB" sz="600" err="1">
                <a:latin typeface="Courier" pitchFamily="2" charset="0"/>
              </a:rPr>
              <a:t>myworkflow</a:t>
            </a:r>
            <a:r>
              <a:rPr lang="en-GB" sz="600">
                <a:latin typeface="Courier" pitchFamily="2" charset="0"/>
              </a:rPr>
              <a:t>" {</a:t>
            </a:r>
          </a:p>
          <a:p>
            <a:r>
              <a:rPr lang="en-GB" sz="600">
                <a:latin typeface="Courier" pitchFamily="2" charset="0"/>
              </a:rPr>
              <a:t> </a:t>
            </a:r>
          </a:p>
          <a:p>
            <a:r>
              <a:rPr lang="en-GB" sz="600">
                <a:latin typeface="Courier" pitchFamily="2" charset="0"/>
              </a:rPr>
              <a:t> [...] </a:t>
            </a:r>
          </a:p>
          <a:p>
            <a:endParaRPr lang="en-GB" sz="600">
              <a:latin typeface="Courier" pitchFamily="2" charset="0"/>
            </a:endParaRPr>
          </a:p>
          <a:p>
            <a:r>
              <a:rPr lang="en-GB" sz="600">
                <a:latin typeface="Courier" pitchFamily="2" charset="0"/>
              </a:rPr>
              <a:t>Plan: 0 to add, 0 to change, 1 to destroy.</a:t>
            </a:r>
          </a:p>
          <a:p>
            <a:r>
              <a:rPr lang="en-GB" sz="600" err="1">
                <a:latin typeface="Courier" pitchFamily="2" charset="0"/>
              </a:rPr>
              <a:t>intersight_workflow_workflow_info.myworkflow</a:t>
            </a:r>
            <a:r>
              <a:rPr lang="en-GB" sz="600">
                <a:latin typeface="Courier" pitchFamily="2" charset="0"/>
              </a:rPr>
              <a:t>: Destroying... [id=60e200ca696f6e2d30f9a742]</a:t>
            </a:r>
          </a:p>
          <a:p>
            <a:r>
              <a:rPr lang="en-GB" sz="600" err="1">
                <a:latin typeface="Courier" pitchFamily="2" charset="0"/>
              </a:rPr>
              <a:t>intersight_workflow_workflow_info.myworkflow</a:t>
            </a:r>
            <a:r>
              <a:rPr lang="en-GB" sz="600">
                <a:latin typeface="Courier" pitchFamily="2" charset="0"/>
              </a:rPr>
              <a:t>: Destruction complete after 1s</a:t>
            </a:r>
          </a:p>
          <a:p>
            <a:endParaRPr lang="en-GB" sz="600">
              <a:latin typeface="Courier" pitchFamily="2" charset="0"/>
            </a:endParaRPr>
          </a:p>
          <a:p>
            <a:r>
              <a:rPr lang="en-GB" sz="600">
                <a:latin typeface="Courier" pitchFamily="2" charset="0"/>
              </a:rPr>
              <a:t>Destroy complete! Resources: 1 destroyed.</a:t>
            </a:r>
          </a:p>
          <a:p>
            <a:r>
              <a:rPr lang="en-GB" sz="600">
                <a:latin typeface="Courier" pitchFamily="2" charset="0"/>
              </a:rPr>
              <a:t>➜  workflows git:(main) ✗ &gt; </a:t>
            </a:r>
            <a:endParaRPr lang="en-IT" sz="600">
              <a:latin typeface="Courier" pitchFamily="2" charset="0"/>
            </a:endParaRPr>
          </a:p>
        </p:txBody>
      </p:sp>
      <p:sp>
        <p:nvSpPr>
          <p:cNvPr id="5" name="Rectangle 4">
            <a:extLst>
              <a:ext uri="{FF2B5EF4-FFF2-40B4-BE49-F238E27FC236}">
                <a16:creationId xmlns:a16="http://schemas.microsoft.com/office/drawing/2014/main" id="{4E8766FE-6FD8-A042-82CE-A38C13C057C5}"/>
              </a:ext>
            </a:extLst>
          </p:cNvPr>
          <p:cNvSpPr/>
          <p:nvPr/>
        </p:nvSpPr>
        <p:spPr>
          <a:xfrm>
            <a:off x="3830256" y="2203940"/>
            <a:ext cx="1130595" cy="908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6" name="Straight Connector 5">
            <a:extLst>
              <a:ext uri="{FF2B5EF4-FFF2-40B4-BE49-F238E27FC236}">
                <a16:creationId xmlns:a16="http://schemas.microsoft.com/office/drawing/2014/main" id="{B6B88F6C-4D19-2745-A8AD-8D1794F870BE}"/>
              </a:ext>
            </a:extLst>
          </p:cNvPr>
          <p:cNvCxnSpPr>
            <a:cxnSpLocks/>
            <a:endCxn id="5" idx="3"/>
          </p:cNvCxnSpPr>
          <p:nvPr/>
        </p:nvCxnSpPr>
        <p:spPr>
          <a:xfrm flipH="1">
            <a:off x="4960851" y="1775538"/>
            <a:ext cx="669041" cy="473812"/>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B9061DE-9B24-F742-81FE-1517A76FDC7E}"/>
              </a:ext>
            </a:extLst>
          </p:cNvPr>
          <p:cNvPicPr>
            <a:picLocks noChangeAspect="1"/>
          </p:cNvPicPr>
          <p:nvPr/>
        </p:nvPicPr>
        <p:blipFill rotWithShape="1">
          <a:blip r:embed="rId4"/>
          <a:srcRect r="7887"/>
          <a:stretch/>
        </p:blipFill>
        <p:spPr>
          <a:xfrm>
            <a:off x="2850816" y="3830831"/>
            <a:ext cx="5359734" cy="808868"/>
          </a:xfrm>
          <a:prstGeom prst="rect">
            <a:avLst/>
          </a:prstGeom>
        </p:spPr>
      </p:pic>
      <p:sp>
        <p:nvSpPr>
          <p:cNvPr id="13" name="Rectangle 12">
            <a:extLst>
              <a:ext uri="{FF2B5EF4-FFF2-40B4-BE49-F238E27FC236}">
                <a16:creationId xmlns:a16="http://schemas.microsoft.com/office/drawing/2014/main" id="{D5618E67-3A4A-104E-BF1D-A311FDBEB1BC}"/>
              </a:ext>
            </a:extLst>
          </p:cNvPr>
          <p:cNvSpPr/>
          <p:nvPr/>
        </p:nvSpPr>
        <p:spPr>
          <a:xfrm>
            <a:off x="596900" y="3843530"/>
            <a:ext cx="1930400" cy="106169"/>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4" name="Straight Connector 13">
            <a:extLst>
              <a:ext uri="{FF2B5EF4-FFF2-40B4-BE49-F238E27FC236}">
                <a16:creationId xmlns:a16="http://schemas.microsoft.com/office/drawing/2014/main" id="{44475863-9554-D246-9351-044444A48C7F}"/>
              </a:ext>
            </a:extLst>
          </p:cNvPr>
          <p:cNvCxnSpPr>
            <a:cxnSpLocks/>
          </p:cNvCxnSpPr>
          <p:nvPr/>
        </p:nvCxnSpPr>
        <p:spPr>
          <a:xfrm flipH="1" flipV="1">
            <a:off x="2527301" y="3896614"/>
            <a:ext cx="374649" cy="535686"/>
          </a:xfrm>
          <a:prstGeom prst="line">
            <a:avLst/>
          </a:prstGeom>
          <a:ln w="28575">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4E6323-7D91-A446-A6F6-1B06539BB8F7}"/>
              </a:ext>
            </a:extLst>
          </p:cNvPr>
          <p:cNvSpPr txBox="1"/>
          <p:nvPr/>
        </p:nvSpPr>
        <p:spPr>
          <a:xfrm>
            <a:off x="5270500" y="2894151"/>
            <a:ext cx="2940050" cy="707886"/>
          </a:xfrm>
          <a:prstGeom prst="rect">
            <a:avLst/>
          </a:prstGeom>
          <a:noFill/>
          <a:ln>
            <a:solidFill>
              <a:schemeClr val="accent1"/>
            </a:solidFill>
          </a:ln>
        </p:spPr>
        <p:txBody>
          <a:bodyPr wrap="square" rtlCol="0">
            <a:spAutoFit/>
          </a:bodyPr>
          <a:lstStyle/>
          <a:p>
            <a:pPr algn="ctr"/>
            <a:r>
              <a:rPr lang="en-IT" sz="1000">
                <a:latin typeface="+mn-lt"/>
              </a:rPr>
              <a:t>As of July 2021, </a:t>
            </a:r>
            <a:r>
              <a:rPr lang="en-IT" sz="1000">
                <a:latin typeface="Courier" pitchFamily="2" charset="0"/>
              </a:rPr>
              <a:t>terraform destroy </a:t>
            </a:r>
            <a:r>
              <a:rPr lang="en-IT" sz="1000">
                <a:latin typeface="+mn-lt"/>
              </a:rPr>
              <a:t>will delete the request in Intersight but will </a:t>
            </a:r>
            <a:r>
              <a:rPr lang="en-IT" sz="1000" b="1">
                <a:latin typeface="+mn-lt"/>
              </a:rPr>
              <a:t>NOT</a:t>
            </a:r>
            <a:r>
              <a:rPr lang="en-IT" sz="1000">
                <a:latin typeface="+mn-lt"/>
              </a:rPr>
              <a:t> rollback the workflow execution (in this example the target will be still claimed) </a:t>
            </a:r>
          </a:p>
        </p:txBody>
      </p:sp>
    </p:spTree>
    <p:extLst>
      <p:ext uri="{BB962C8B-B14F-4D97-AF65-F5344CB8AC3E}">
        <p14:creationId xmlns:p14="http://schemas.microsoft.com/office/powerpoint/2010/main" val="26870649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BD73-EB94-6246-B27B-E9A446E501A0}"/>
              </a:ext>
            </a:extLst>
          </p:cNvPr>
          <p:cNvSpPr>
            <a:spLocks noGrp="1"/>
          </p:cNvSpPr>
          <p:nvPr>
            <p:ph type="ctrTitle"/>
          </p:nvPr>
        </p:nvSpPr>
        <p:spPr/>
        <p:txBody>
          <a:bodyPr/>
          <a:lstStyle/>
          <a:p>
            <a:r>
              <a:rPr lang="en-IT" dirty="0"/>
              <a:t>Execute an ICO Workflow with the Python SDK</a:t>
            </a:r>
          </a:p>
        </p:txBody>
      </p:sp>
    </p:spTree>
    <p:extLst>
      <p:ext uri="{BB962C8B-B14F-4D97-AF65-F5344CB8AC3E}">
        <p14:creationId xmlns:p14="http://schemas.microsoft.com/office/powerpoint/2010/main" val="22820483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6B05-CB3C-0745-8813-93EB6FFE1AE2}"/>
              </a:ext>
            </a:extLst>
          </p:cNvPr>
          <p:cNvSpPr>
            <a:spLocks noGrp="1"/>
          </p:cNvSpPr>
          <p:nvPr>
            <p:ph type="title"/>
          </p:nvPr>
        </p:nvSpPr>
        <p:spPr/>
        <p:txBody>
          <a:bodyPr/>
          <a:lstStyle/>
          <a:p>
            <a:r>
              <a:rPr lang="en-IT" dirty="0"/>
              <a:t>Requirements</a:t>
            </a:r>
          </a:p>
        </p:txBody>
      </p:sp>
      <p:sp>
        <p:nvSpPr>
          <p:cNvPr id="4" name="TextBox 3">
            <a:extLst>
              <a:ext uri="{FF2B5EF4-FFF2-40B4-BE49-F238E27FC236}">
                <a16:creationId xmlns:a16="http://schemas.microsoft.com/office/drawing/2014/main" id="{FA01855D-E2EB-9040-BC2D-264EE1B3A92A}"/>
              </a:ext>
            </a:extLst>
          </p:cNvPr>
          <p:cNvSpPr txBox="1"/>
          <p:nvPr/>
        </p:nvSpPr>
        <p:spPr>
          <a:xfrm>
            <a:off x="437766" y="1408239"/>
            <a:ext cx="8022866" cy="280076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mn-lt"/>
              </a:rPr>
              <a:t>Knowledge of Python and </a:t>
            </a:r>
            <a:r>
              <a:rPr lang="en-GB" sz="1600" dirty="0" err="1">
                <a:latin typeface="+mn-lt"/>
              </a:rPr>
              <a:t>Intersight</a:t>
            </a:r>
            <a:endParaRPr lang="en-GB" sz="1600" dirty="0">
              <a:latin typeface="+mn-lt"/>
            </a:endParaRPr>
          </a:p>
          <a:p>
            <a:pPr marL="285750" indent="-285750">
              <a:buFont typeface="Arial" panose="020B0604020202020204" pitchFamily="34" charset="0"/>
              <a:buChar char="•"/>
            </a:pPr>
            <a:r>
              <a:rPr lang="en-GB" sz="1600" dirty="0">
                <a:latin typeface="+mn-lt"/>
              </a:rPr>
              <a:t>Python Installed</a:t>
            </a:r>
          </a:p>
          <a:p>
            <a:pPr marL="285750" indent="-285750">
              <a:buFont typeface="Arial" panose="020B0604020202020204" pitchFamily="34" charset="0"/>
              <a:buChar char="•"/>
            </a:pPr>
            <a:r>
              <a:rPr lang="en-GB" sz="1600" dirty="0">
                <a:latin typeface="+mn-lt"/>
              </a:rPr>
              <a:t>An </a:t>
            </a:r>
            <a:r>
              <a:rPr lang="en-GB" sz="1600" dirty="0" err="1">
                <a:latin typeface="+mn-lt"/>
              </a:rPr>
              <a:t>Intersight</a:t>
            </a:r>
            <a:r>
              <a:rPr lang="en-GB" sz="1600" dirty="0">
                <a:latin typeface="+mn-lt"/>
              </a:rPr>
              <a:t> API key and Secret</a:t>
            </a:r>
          </a:p>
          <a:p>
            <a:pPr marL="285750" indent="-285750">
              <a:buFont typeface="Arial" panose="020B0604020202020204" pitchFamily="34" charset="0"/>
              <a:buChar char="•"/>
            </a:pPr>
            <a:r>
              <a:rPr lang="en-GB" sz="1600" dirty="0">
                <a:latin typeface="+mn-lt"/>
              </a:rPr>
              <a:t>Connectivity to </a:t>
            </a:r>
            <a:r>
              <a:rPr lang="en-GB" sz="1600" dirty="0" err="1">
                <a:latin typeface="+mn-lt"/>
              </a:rPr>
              <a:t>intersight.com</a:t>
            </a:r>
            <a:r>
              <a:rPr lang="en-GB" sz="1600" dirty="0">
                <a:latin typeface="+mn-lt"/>
              </a:rPr>
              <a:t> (or your CVA/PVAPP if you are running on-prem)</a:t>
            </a:r>
          </a:p>
          <a:p>
            <a:pPr marL="285750" indent="-285750">
              <a:buFont typeface="Arial" panose="020B0604020202020204" pitchFamily="34" charset="0"/>
              <a:buChar char="•"/>
            </a:pPr>
            <a:endParaRPr lang="en-GB" sz="1600" dirty="0">
              <a:latin typeface="+mn-lt"/>
            </a:endParaRPr>
          </a:p>
          <a:p>
            <a:r>
              <a:rPr lang="en-GB" sz="1600" dirty="0">
                <a:latin typeface="+mn-lt"/>
              </a:rPr>
              <a:t>Documentation and examples:</a:t>
            </a:r>
          </a:p>
          <a:p>
            <a:r>
              <a:rPr lang="en-GB" sz="1600" dirty="0">
                <a:latin typeface="+mn-lt"/>
                <a:hlinkClick r:id="rId3"/>
              </a:rPr>
              <a:t>https://github.com/CiscoDevNet/intersight-python</a:t>
            </a:r>
            <a:endParaRPr lang="en-GB" sz="1600" dirty="0">
              <a:latin typeface="+mn-lt"/>
            </a:endParaRPr>
          </a:p>
          <a:p>
            <a:endParaRPr lang="en-GB" sz="1600" dirty="0">
              <a:latin typeface="+mn-lt"/>
            </a:endParaRPr>
          </a:p>
          <a:p>
            <a:r>
              <a:rPr lang="en-GB" sz="1600" dirty="0">
                <a:latin typeface="+mn-lt"/>
              </a:rPr>
              <a:t>Python Examples described in this document:</a:t>
            </a:r>
          </a:p>
          <a:p>
            <a:r>
              <a:rPr lang="en-GB" sz="1600" dirty="0">
                <a:latin typeface="+mn-lt"/>
                <a:hlinkClick r:id="rId4"/>
              </a:rPr>
              <a:t>https://github.com/rtortori/ico-python-examples</a:t>
            </a:r>
            <a:endParaRPr lang="en-GB" sz="1600" dirty="0">
              <a:latin typeface="+mn-lt"/>
            </a:endParaRPr>
          </a:p>
          <a:p>
            <a:endParaRPr lang="en-GB" sz="1600" dirty="0">
              <a:latin typeface="+mn-lt"/>
            </a:endParaRPr>
          </a:p>
        </p:txBody>
      </p:sp>
    </p:spTree>
    <p:extLst>
      <p:ext uri="{BB962C8B-B14F-4D97-AF65-F5344CB8AC3E}">
        <p14:creationId xmlns:p14="http://schemas.microsoft.com/office/powerpoint/2010/main" val="33240628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BE3E-9A08-A54D-8812-12A291269D8B}"/>
              </a:ext>
            </a:extLst>
          </p:cNvPr>
          <p:cNvSpPr>
            <a:spLocks noGrp="1"/>
          </p:cNvSpPr>
          <p:nvPr>
            <p:ph type="title"/>
          </p:nvPr>
        </p:nvSpPr>
        <p:spPr/>
        <p:txBody>
          <a:bodyPr/>
          <a:lstStyle/>
          <a:p>
            <a:r>
              <a:rPr lang="en-IT" dirty="0"/>
              <a:t>Install the Python SDK</a:t>
            </a:r>
          </a:p>
        </p:txBody>
      </p:sp>
      <p:pic>
        <p:nvPicPr>
          <p:cNvPr id="3" name="Picture 2">
            <a:extLst>
              <a:ext uri="{FF2B5EF4-FFF2-40B4-BE49-F238E27FC236}">
                <a16:creationId xmlns:a16="http://schemas.microsoft.com/office/drawing/2014/main" id="{E544F6B9-98DF-5448-A4C1-40BDD6B976FB}"/>
              </a:ext>
            </a:extLst>
          </p:cNvPr>
          <p:cNvPicPr>
            <a:picLocks noChangeAspect="1"/>
          </p:cNvPicPr>
          <p:nvPr/>
        </p:nvPicPr>
        <p:blipFill>
          <a:blip r:embed="rId3"/>
          <a:stretch>
            <a:fillRect/>
          </a:stretch>
        </p:blipFill>
        <p:spPr>
          <a:xfrm>
            <a:off x="1078785" y="1161876"/>
            <a:ext cx="5702157" cy="2819748"/>
          </a:xfrm>
          <a:prstGeom prst="rect">
            <a:avLst/>
          </a:prstGeom>
        </p:spPr>
      </p:pic>
      <p:sp>
        <p:nvSpPr>
          <p:cNvPr id="4" name="TextBox 3">
            <a:extLst>
              <a:ext uri="{FF2B5EF4-FFF2-40B4-BE49-F238E27FC236}">
                <a16:creationId xmlns:a16="http://schemas.microsoft.com/office/drawing/2014/main" id="{621AEF07-0F3B-7749-BD3C-ED33B8080FBE}"/>
              </a:ext>
            </a:extLst>
          </p:cNvPr>
          <p:cNvSpPr txBox="1"/>
          <p:nvPr/>
        </p:nvSpPr>
        <p:spPr>
          <a:xfrm>
            <a:off x="611312" y="4191856"/>
            <a:ext cx="3357329" cy="523220"/>
          </a:xfrm>
          <a:prstGeom prst="rect">
            <a:avLst/>
          </a:prstGeom>
          <a:noFill/>
        </p:spPr>
        <p:txBody>
          <a:bodyPr wrap="none" rtlCol="0">
            <a:spAutoFit/>
          </a:bodyPr>
          <a:lstStyle/>
          <a:p>
            <a:r>
              <a:rPr lang="en-GB" sz="1400" dirty="0">
                <a:latin typeface="+mn-lt"/>
                <a:hlinkClick r:id="rId4"/>
              </a:rPr>
              <a:t>https://intersight.com/apidocs/downloads/</a:t>
            </a:r>
            <a:endParaRPr lang="en-GB" sz="1400" dirty="0">
              <a:latin typeface="+mn-lt"/>
            </a:endParaRPr>
          </a:p>
          <a:p>
            <a:endParaRPr lang="en-IT" sz="1400" dirty="0">
              <a:latin typeface="+mn-lt"/>
            </a:endParaRPr>
          </a:p>
        </p:txBody>
      </p:sp>
    </p:spTree>
    <p:extLst>
      <p:ext uri="{BB962C8B-B14F-4D97-AF65-F5344CB8AC3E}">
        <p14:creationId xmlns:p14="http://schemas.microsoft.com/office/powerpoint/2010/main" val="182073618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E909-2D26-F341-AB06-96ABEBEB3F3A}"/>
              </a:ext>
            </a:extLst>
          </p:cNvPr>
          <p:cNvSpPr>
            <a:spLocks noGrp="1"/>
          </p:cNvSpPr>
          <p:nvPr>
            <p:ph type="title"/>
          </p:nvPr>
        </p:nvSpPr>
        <p:spPr/>
        <p:txBody>
          <a:bodyPr/>
          <a:lstStyle/>
          <a:p>
            <a:r>
              <a:rPr lang="en-IT" dirty="0"/>
              <a:t>Create a Virtual Environment (opt.) and install the Intersight Python Module</a:t>
            </a:r>
          </a:p>
        </p:txBody>
      </p:sp>
      <p:sp>
        <p:nvSpPr>
          <p:cNvPr id="3" name="TextBox 2">
            <a:extLst>
              <a:ext uri="{FF2B5EF4-FFF2-40B4-BE49-F238E27FC236}">
                <a16:creationId xmlns:a16="http://schemas.microsoft.com/office/drawing/2014/main" id="{599E8319-52CB-154F-A135-1D6485CFBE3A}"/>
              </a:ext>
            </a:extLst>
          </p:cNvPr>
          <p:cNvSpPr txBox="1"/>
          <p:nvPr/>
        </p:nvSpPr>
        <p:spPr>
          <a:xfrm>
            <a:off x="549667" y="1366463"/>
            <a:ext cx="8034391" cy="2723823"/>
          </a:xfrm>
          <a:prstGeom prst="rect">
            <a:avLst/>
          </a:prstGeom>
          <a:noFill/>
        </p:spPr>
        <p:txBody>
          <a:bodyPr wrap="square" rtlCol="0">
            <a:spAutoFit/>
          </a:bodyPr>
          <a:lstStyle/>
          <a:p>
            <a:r>
              <a:rPr lang="en-GB" sz="900" dirty="0" err="1">
                <a:latin typeface="Courier New" panose="02070309020205020404" pitchFamily="49" charset="0"/>
                <a:cs typeface="Courier New" panose="02070309020205020404" pitchFamily="49" charset="0"/>
              </a:rPr>
              <a:t>rtortori@laptop</a:t>
            </a:r>
            <a:r>
              <a:rPr lang="en-GB" sz="900" dirty="0">
                <a:latin typeface="Courier New" panose="02070309020205020404" pitchFamily="49" charset="0"/>
                <a:cs typeface="Courier New" panose="02070309020205020404" pitchFamily="49" charset="0"/>
              </a:rPr>
              <a:t> ICO-Python % python3 -m </a:t>
            </a:r>
            <a:r>
              <a:rPr lang="en-GB" sz="900" dirty="0" err="1">
                <a:latin typeface="Courier New" panose="02070309020205020404" pitchFamily="49" charset="0"/>
                <a:cs typeface="Courier New" panose="02070309020205020404" pitchFamily="49" charset="0"/>
              </a:rPr>
              <a:t>venv</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venv</a:t>
            </a:r>
            <a:endParaRPr lang="en-GB" sz="900" dirty="0">
              <a:latin typeface="Courier New" panose="02070309020205020404" pitchFamily="49" charset="0"/>
              <a:cs typeface="Courier New" panose="02070309020205020404" pitchFamily="49" charset="0"/>
            </a:endParaRPr>
          </a:p>
          <a:p>
            <a:r>
              <a:rPr lang="en-GB" sz="900" dirty="0" err="1">
                <a:latin typeface="Courier New" panose="02070309020205020404" pitchFamily="49" charset="0"/>
                <a:cs typeface="Courier New" panose="02070309020205020404" pitchFamily="49" charset="0"/>
              </a:rPr>
              <a:t>rtortori@laptop</a:t>
            </a:r>
            <a:r>
              <a:rPr lang="en-GB" sz="900" dirty="0">
                <a:latin typeface="Courier New" panose="02070309020205020404" pitchFamily="49" charset="0"/>
                <a:cs typeface="Courier New" panose="02070309020205020404" pitchFamily="49" charset="0"/>
              </a:rPr>
              <a:t> ICO-Python % source .</a:t>
            </a:r>
            <a:r>
              <a:rPr lang="en-GB" sz="900" dirty="0" err="1">
                <a:latin typeface="Courier New" panose="02070309020205020404" pitchFamily="49" charset="0"/>
                <a:cs typeface="Courier New" panose="02070309020205020404" pitchFamily="49" charset="0"/>
              </a:rPr>
              <a:t>venv</a:t>
            </a:r>
            <a:r>
              <a:rPr lang="en-GB" sz="900" dirty="0">
                <a:latin typeface="Courier New" panose="02070309020205020404" pitchFamily="49" charset="0"/>
                <a:cs typeface="Courier New" panose="02070309020205020404" pitchFamily="49" charset="0"/>
              </a:rPr>
              <a:t>/bin/activate</a:t>
            </a:r>
          </a:p>
          <a:p>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venv</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rtortori@laptop</a:t>
            </a:r>
            <a:r>
              <a:rPr lang="en-GB" sz="900" dirty="0">
                <a:latin typeface="Courier New" panose="02070309020205020404" pitchFamily="49" charset="0"/>
                <a:cs typeface="Courier New" panose="02070309020205020404" pitchFamily="49" charset="0"/>
              </a:rPr>
              <a:t> ICO-Python %</a:t>
            </a:r>
          </a:p>
          <a:p>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venv</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rtortori@laptop</a:t>
            </a:r>
            <a:r>
              <a:rPr lang="en-GB" sz="900" dirty="0">
                <a:latin typeface="Courier New" panose="02070309020205020404" pitchFamily="49" charset="0"/>
                <a:cs typeface="Courier New" panose="02070309020205020404" pitchFamily="49" charset="0"/>
              </a:rPr>
              <a:t> ICO-Python % </a:t>
            </a:r>
            <a:r>
              <a:rPr lang="en-GB" sz="900" b="1" dirty="0">
                <a:latin typeface="Courier New" panose="02070309020205020404" pitchFamily="49" charset="0"/>
                <a:cs typeface="Courier New" panose="02070309020205020404" pitchFamily="49" charset="0"/>
              </a:rPr>
              <a:t>pip install </a:t>
            </a:r>
            <a:r>
              <a:rPr lang="en-GB" sz="900" b="1" dirty="0" err="1">
                <a:latin typeface="Courier New" panose="02070309020205020404" pitchFamily="49" charset="0"/>
                <a:cs typeface="Courier New" panose="02070309020205020404" pitchFamily="49" charset="0"/>
              </a:rPr>
              <a:t>intersight</a:t>
            </a:r>
            <a:endParaRPr lang="en-GB" sz="900" b="1"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Collecting </a:t>
            </a:r>
            <a:r>
              <a:rPr lang="en-GB" sz="900" dirty="0" err="1">
                <a:latin typeface="Courier New" panose="02070309020205020404" pitchFamily="49" charset="0"/>
                <a:cs typeface="Courier New" panose="02070309020205020404" pitchFamily="49" charset="0"/>
              </a:rPr>
              <a:t>intersight</a:t>
            </a:r>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  Downloading intersight-1.0.9.5808.tar.gz (13.4 MB)</a:t>
            </a:r>
          </a:p>
          <a:p>
            <a:r>
              <a:rPr lang="en-GB" sz="900" dirty="0">
                <a:latin typeface="Courier New" panose="02070309020205020404" pitchFamily="49" charset="0"/>
                <a:cs typeface="Courier New" panose="02070309020205020404" pitchFamily="49" charset="0"/>
              </a:rPr>
              <a:t>     |████████████████████████████████| 13.4 MB 6.2 MB/s</a:t>
            </a:r>
          </a:p>
          <a:p>
            <a:r>
              <a:rPr lang="en-GB" sz="900" dirty="0">
                <a:latin typeface="Courier New" panose="02070309020205020404" pitchFamily="49" charset="0"/>
                <a:cs typeface="Courier New" panose="02070309020205020404" pitchFamily="49" charset="0"/>
              </a:rPr>
              <a:t>Collecting urllib3&gt;=1.25.3</a:t>
            </a:r>
          </a:p>
          <a:p>
            <a:r>
              <a:rPr lang="en-GB" sz="900" dirty="0">
                <a:latin typeface="Courier New" panose="02070309020205020404" pitchFamily="49" charset="0"/>
                <a:cs typeface="Courier New" panose="02070309020205020404" pitchFamily="49" charset="0"/>
              </a:rPr>
              <a:t>  Downloading urllib3-1.26.9-py2.py3-none-any.whl (138 kB)</a:t>
            </a:r>
          </a:p>
          <a:p>
            <a:r>
              <a:rPr lang="en-GB" sz="900" dirty="0">
                <a:latin typeface="Courier New" panose="02070309020205020404" pitchFamily="49" charset="0"/>
                <a:cs typeface="Courier New" panose="02070309020205020404" pitchFamily="49" charset="0"/>
              </a:rPr>
              <a:t>     |████████████████████████████████| 138 kB 7.7 MB/s</a:t>
            </a:r>
          </a:p>
          <a:p>
            <a:r>
              <a:rPr lang="en-GB" sz="900" dirty="0">
                <a:latin typeface="Courier New" panose="02070309020205020404" pitchFamily="49" charset="0"/>
                <a:cs typeface="Courier New" panose="02070309020205020404" pitchFamily="49" charset="0"/>
              </a:rPr>
              <a:t>[…]</a:t>
            </a:r>
          </a:p>
          <a:p>
            <a:r>
              <a:rPr lang="en-GB" sz="900" dirty="0">
                <a:latin typeface="Courier New" panose="02070309020205020404" pitchFamily="49" charset="0"/>
                <a:cs typeface="Courier New" panose="02070309020205020404" pitchFamily="49" charset="0"/>
              </a:rPr>
              <a:t>    Running </a:t>
            </a:r>
            <a:r>
              <a:rPr lang="en-GB" sz="900" dirty="0" err="1">
                <a:latin typeface="Courier New" panose="02070309020205020404" pitchFamily="49" charset="0"/>
                <a:cs typeface="Courier New" panose="02070309020205020404" pitchFamily="49" charset="0"/>
              </a:rPr>
              <a:t>setup.py</a:t>
            </a:r>
            <a:r>
              <a:rPr lang="en-GB" sz="900" dirty="0">
                <a:latin typeface="Courier New" panose="02070309020205020404" pitchFamily="49" charset="0"/>
                <a:cs typeface="Courier New" panose="02070309020205020404" pitchFamily="49" charset="0"/>
              </a:rPr>
              <a:t> install for </a:t>
            </a:r>
            <a:r>
              <a:rPr lang="en-GB" sz="900" dirty="0" err="1">
                <a:latin typeface="Courier New" panose="02070309020205020404" pitchFamily="49" charset="0"/>
                <a:cs typeface="Courier New" panose="02070309020205020404" pitchFamily="49" charset="0"/>
              </a:rPr>
              <a:t>pycryptodome</a:t>
            </a:r>
            <a:r>
              <a:rPr lang="en-GB" sz="900" dirty="0">
                <a:latin typeface="Courier New" panose="02070309020205020404" pitchFamily="49" charset="0"/>
                <a:cs typeface="Courier New" panose="02070309020205020404" pitchFamily="49" charset="0"/>
              </a:rPr>
              <a:t> ... done</a:t>
            </a:r>
          </a:p>
          <a:p>
            <a:r>
              <a:rPr lang="en-GB" sz="900" dirty="0">
                <a:latin typeface="Courier New" panose="02070309020205020404" pitchFamily="49" charset="0"/>
                <a:cs typeface="Courier New" panose="02070309020205020404" pitchFamily="49" charset="0"/>
              </a:rPr>
              <a:t>    Running </a:t>
            </a:r>
            <a:r>
              <a:rPr lang="en-GB" sz="900" dirty="0" err="1">
                <a:latin typeface="Courier New" panose="02070309020205020404" pitchFamily="49" charset="0"/>
                <a:cs typeface="Courier New" panose="02070309020205020404" pitchFamily="49" charset="0"/>
              </a:rPr>
              <a:t>setup.py</a:t>
            </a:r>
            <a:r>
              <a:rPr lang="en-GB" sz="900" dirty="0">
                <a:latin typeface="Courier New" panose="02070309020205020404" pitchFamily="49" charset="0"/>
                <a:cs typeface="Courier New" panose="02070309020205020404" pitchFamily="49" charset="0"/>
              </a:rPr>
              <a:t> install for </a:t>
            </a:r>
            <a:r>
              <a:rPr lang="en-GB" sz="900" dirty="0" err="1">
                <a:latin typeface="Courier New" panose="02070309020205020404" pitchFamily="49" charset="0"/>
                <a:cs typeface="Courier New" panose="02070309020205020404" pitchFamily="49" charset="0"/>
              </a:rPr>
              <a:t>intersight</a:t>
            </a:r>
            <a:r>
              <a:rPr lang="en-GB" sz="900" dirty="0">
                <a:latin typeface="Courier New" panose="02070309020205020404" pitchFamily="49" charset="0"/>
                <a:cs typeface="Courier New" panose="02070309020205020404" pitchFamily="49" charset="0"/>
              </a:rPr>
              <a:t> ... done</a:t>
            </a:r>
          </a:p>
          <a:p>
            <a:r>
              <a:rPr lang="en-GB" sz="900" dirty="0">
                <a:latin typeface="Courier New" panose="02070309020205020404" pitchFamily="49" charset="0"/>
                <a:cs typeface="Courier New" panose="02070309020205020404" pitchFamily="49" charset="0"/>
              </a:rPr>
              <a:t>Successfully installed intersight-1.0.9.5808 pem-21.2.0 pycryptodome-3.14.1 python-dateutil-2.8.2 six-1.16.0 urllib3-1.26.9</a:t>
            </a:r>
          </a:p>
          <a:p>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venv</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rtortori@laptop</a:t>
            </a:r>
            <a:r>
              <a:rPr lang="en-GB" sz="900" dirty="0">
                <a:latin typeface="Courier New" panose="02070309020205020404" pitchFamily="49" charset="0"/>
                <a:cs typeface="Courier New" panose="02070309020205020404" pitchFamily="49" charset="0"/>
              </a:rPr>
              <a:t> ICO-Python %</a:t>
            </a:r>
            <a:endParaRPr lang="en-IT"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447299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6B05-CB3C-0745-8813-93EB6FFE1AE2}"/>
              </a:ext>
            </a:extLst>
          </p:cNvPr>
          <p:cNvSpPr>
            <a:spLocks noGrp="1"/>
          </p:cNvSpPr>
          <p:nvPr>
            <p:ph type="title"/>
          </p:nvPr>
        </p:nvSpPr>
        <p:spPr/>
        <p:txBody>
          <a:bodyPr/>
          <a:lstStyle/>
          <a:p>
            <a:r>
              <a:rPr lang="en-IT" dirty="0"/>
              <a:t>Working with ICO and the Python SDK</a:t>
            </a:r>
          </a:p>
        </p:txBody>
      </p:sp>
      <p:sp>
        <p:nvSpPr>
          <p:cNvPr id="4" name="TextBox 3">
            <a:extLst>
              <a:ext uri="{FF2B5EF4-FFF2-40B4-BE49-F238E27FC236}">
                <a16:creationId xmlns:a16="http://schemas.microsoft.com/office/drawing/2014/main" id="{D48E0CB0-FCC4-E844-A97F-F2B84DB56EA6}"/>
              </a:ext>
            </a:extLst>
          </p:cNvPr>
          <p:cNvSpPr txBox="1"/>
          <p:nvPr/>
        </p:nvSpPr>
        <p:spPr>
          <a:xfrm>
            <a:off x="482600" y="1073150"/>
            <a:ext cx="7988300" cy="3539430"/>
          </a:xfrm>
          <a:prstGeom prst="rect">
            <a:avLst/>
          </a:prstGeom>
          <a:noFill/>
        </p:spPr>
        <p:txBody>
          <a:bodyPr wrap="square" rtlCol="0">
            <a:spAutoFit/>
          </a:bodyPr>
          <a:lstStyle/>
          <a:p>
            <a:r>
              <a:rPr lang="en-IT" sz="1400" dirty="0">
                <a:latin typeface="+mn-lt"/>
              </a:rPr>
              <a:t>Clone the GitHub repo: </a:t>
            </a:r>
            <a:r>
              <a:rPr lang="en-GB" sz="1400" dirty="0">
                <a:latin typeface="+mn-lt"/>
                <a:hlinkClick r:id="rId3"/>
              </a:rPr>
              <a:t>https://github.com/rtortori/ico-python-examples</a:t>
            </a:r>
            <a:endParaRPr lang="en-GB" sz="1400" dirty="0">
              <a:latin typeface="+mn-lt"/>
            </a:endParaRPr>
          </a:p>
          <a:p>
            <a:r>
              <a:rPr lang="en-GB" sz="1400" dirty="0">
                <a:latin typeface="+mn-lt"/>
              </a:rPr>
              <a:t>This repo includes code that can be used and reworked to address a number of use cases.</a:t>
            </a:r>
          </a:p>
          <a:p>
            <a:endParaRPr lang="en-GB" sz="1400" dirty="0">
              <a:latin typeface="+mn-lt"/>
            </a:endParaRPr>
          </a:p>
          <a:p>
            <a:r>
              <a:rPr lang="en-GB" sz="1400" dirty="0">
                <a:latin typeface="+mn-lt"/>
              </a:rPr>
              <a:t>This document describes just a few of them, refer to the repository for additional info and instructions.</a:t>
            </a:r>
          </a:p>
          <a:p>
            <a:endParaRPr lang="en-GB" sz="1400" dirty="0">
              <a:latin typeface="+mn-lt"/>
            </a:endParaRPr>
          </a:p>
          <a:p>
            <a:r>
              <a:rPr lang="en-GB" sz="1400" dirty="0">
                <a:latin typeface="+mn-lt"/>
              </a:rPr>
              <a:t>In order to authenticate to the </a:t>
            </a:r>
            <a:r>
              <a:rPr lang="en-GB" sz="1400" dirty="0" err="1">
                <a:latin typeface="+mn-lt"/>
              </a:rPr>
              <a:t>Intersight</a:t>
            </a:r>
            <a:r>
              <a:rPr lang="en-GB" sz="1400" dirty="0">
                <a:latin typeface="+mn-lt"/>
              </a:rPr>
              <a:t> API, in the repo is present a file called </a:t>
            </a:r>
            <a:r>
              <a:rPr lang="en-GB" sz="1400" dirty="0" err="1">
                <a:latin typeface="Courier New" panose="02070309020205020404" pitchFamily="49" charset="0"/>
                <a:cs typeface="Courier New" panose="02070309020205020404" pitchFamily="49" charset="0"/>
              </a:rPr>
              <a:t>credentials.py</a:t>
            </a:r>
            <a:endParaRPr lang="en-GB" sz="1400" dirty="0">
              <a:latin typeface="Courier New" panose="02070309020205020404" pitchFamily="49" charset="0"/>
              <a:cs typeface="Courier New" panose="02070309020205020404" pitchFamily="49" charset="0"/>
            </a:endParaRPr>
          </a:p>
          <a:p>
            <a:r>
              <a:rPr lang="en-IT" sz="1400" dirty="0">
                <a:latin typeface="+mn-lt"/>
                <a:cs typeface="Courier New" panose="02070309020205020404" pitchFamily="49" charset="0"/>
              </a:rPr>
              <a:t>This Python module contains the necessary code to authenticate to Intersight, provided you have generated an API Key and Secret: </a:t>
            </a:r>
            <a:r>
              <a:rPr lang="en-GB" sz="1400" dirty="0">
                <a:latin typeface="+mn-lt"/>
                <a:cs typeface="Courier New" panose="02070309020205020404" pitchFamily="49" charset="0"/>
                <a:hlinkClick r:id="rId4"/>
              </a:rPr>
              <a:t>https://intersight.com/apidocs/introduction/security/%23generating-api-keys&amp;sa=D&amp;ust=1612024909729000&amp;usg=AOvVaw362rkbFxqhX_Mo8w0xkDJG/</a:t>
            </a:r>
            <a:endParaRPr lang="en-GB" sz="1400" dirty="0">
              <a:latin typeface="+mn-lt"/>
              <a:cs typeface="Courier New" panose="02070309020205020404" pitchFamily="49" charset="0"/>
            </a:endParaRPr>
          </a:p>
          <a:p>
            <a:endParaRPr lang="en-GB" sz="1400" dirty="0">
              <a:latin typeface="+mn-lt"/>
              <a:cs typeface="Courier New" panose="02070309020205020404" pitchFamily="49" charset="0"/>
            </a:endParaRPr>
          </a:p>
          <a:p>
            <a:r>
              <a:rPr lang="en-IT" sz="1400" dirty="0">
                <a:latin typeface="+mn-lt"/>
                <a:cs typeface="Courier New" panose="02070309020205020404" pitchFamily="49" charset="0"/>
              </a:rPr>
              <a:t>You will need to import that module in order to authenticate to the Intersight API.</a:t>
            </a:r>
          </a:p>
          <a:p>
            <a:endParaRPr lang="en-IT" sz="1400" dirty="0">
              <a:latin typeface="+mn-lt"/>
              <a:cs typeface="Courier New" panose="02070309020205020404" pitchFamily="49" charset="0"/>
            </a:endParaRPr>
          </a:p>
          <a:p>
            <a:r>
              <a:rPr lang="en-IT" sz="1400" dirty="0">
                <a:latin typeface="+mn-lt"/>
                <a:cs typeface="Courier New" panose="02070309020205020404" pitchFamily="49" charset="0"/>
              </a:rPr>
              <a:t>The repo also contains a file named </a:t>
            </a:r>
            <a:r>
              <a:rPr lang="en-IT" sz="1400" dirty="0">
                <a:latin typeface="Courier New" panose="02070309020205020404" pitchFamily="49" charset="0"/>
                <a:cs typeface="Courier New" panose="02070309020205020404" pitchFamily="49" charset="0"/>
              </a:rPr>
              <a:t>env-linux-mac-example.sh</a:t>
            </a:r>
            <a:r>
              <a:rPr lang="en-IT" sz="1400" dirty="0">
                <a:latin typeface="+mn-lt"/>
                <a:cs typeface="Courier New" panose="02070309020205020404" pitchFamily="49" charset="0"/>
              </a:rPr>
              <a:t>, which is a sample file you can take as a reference to understand how the </a:t>
            </a:r>
            <a:r>
              <a:rPr lang="en-IT" sz="1400" dirty="0">
                <a:latin typeface="Courier New" panose="02070309020205020404" pitchFamily="49" charset="0"/>
                <a:cs typeface="Courier New" panose="02070309020205020404" pitchFamily="49" charset="0"/>
              </a:rPr>
              <a:t>INTERSIGHT_API_KEY_ID </a:t>
            </a:r>
            <a:r>
              <a:rPr lang="en-IT" sz="1400" dirty="0">
                <a:latin typeface="+mn-lt"/>
                <a:cs typeface="Courier New" panose="02070309020205020404" pitchFamily="49" charset="0"/>
              </a:rPr>
              <a:t>and </a:t>
            </a:r>
            <a:r>
              <a:rPr lang="en-IT" sz="1400" dirty="0">
                <a:latin typeface="Courier New" panose="02070309020205020404" pitchFamily="49" charset="0"/>
                <a:cs typeface="Courier New" panose="02070309020205020404" pitchFamily="49" charset="0"/>
              </a:rPr>
              <a:t>INTERSIGHT_API_PRIVATE_KEY </a:t>
            </a:r>
            <a:r>
              <a:rPr lang="en-IT" sz="1400" dirty="0">
                <a:latin typeface="+mn-lt"/>
                <a:cs typeface="Courier New" panose="02070309020205020404" pitchFamily="49" charset="0"/>
              </a:rPr>
              <a:t>environment variables can be set. The credentials.py Python module will fetch the keys from those variables</a:t>
            </a:r>
          </a:p>
        </p:txBody>
      </p:sp>
    </p:spTree>
    <p:extLst>
      <p:ext uri="{BB962C8B-B14F-4D97-AF65-F5344CB8AC3E}">
        <p14:creationId xmlns:p14="http://schemas.microsoft.com/office/powerpoint/2010/main" val="26818989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3D13F-5BFB-9B41-806E-937F015D38DD}"/>
              </a:ext>
            </a:extLst>
          </p:cNvPr>
          <p:cNvSpPr>
            <a:spLocks noGrp="1"/>
          </p:cNvSpPr>
          <p:nvPr>
            <p:ph type="title"/>
          </p:nvPr>
        </p:nvSpPr>
        <p:spPr/>
        <p:txBody>
          <a:bodyPr/>
          <a:lstStyle/>
          <a:p>
            <a:r>
              <a:rPr lang="en-IT" dirty="0"/>
              <a:t>Anatomy of an ICO Python Script (Sample)</a:t>
            </a:r>
          </a:p>
        </p:txBody>
      </p:sp>
      <p:pic>
        <p:nvPicPr>
          <p:cNvPr id="3" name="Picture 2">
            <a:extLst>
              <a:ext uri="{FF2B5EF4-FFF2-40B4-BE49-F238E27FC236}">
                <a16:creationId xmlns:a16="http://schemas.microsoft.com/office/drawing/2014/main" id="{9927E2E1-20BE-4442-9A93-6FE37E189516}"/>
              </a:ext>
            </a:extLst>
          </p:cNvPr>
          <p:cNvPicPr>
            <a:picLocks noChangeAspect="1"/>
          </p:cNvPicPr>
          <p:nvPr/>
        </p:nvPicPr>
        <p:blipFill>
          <a:blip r:embed="rId3"/>
          <a:stretch>
            <a:fillRect/>
          </a:stretch>
        </p:blipFill>
        <p:spPr>
          <a:xfrm>
            <a:off x="510338" y="1073150"/>
            <a:ext cx="5769505" cy="3301998"/>
          </a:xfrm>
          <a:prstGeom prst="rect">
            <a:avLst/>
          </a:prstGeom>
        </p:spPr>
      </p:pic>
      <p:cxnSp>
        <p:nvCxnSpPr>
          <p:cNvPr id="5" name="Straight Arrow Connector 4">
            <a:extLst>
              <a:ext uri="{FF2B5EF4-FFF2-40B4-BE49-F238E27FC236}">
                <a16:creationId xmlns:a16="http://schemas.microsoft.com/office/drawing/2014/main" id="{EC70D043-40FC-4948-BD3C-6465807DF89E}"/>
              </a:ext>
            </a:extLst>
          </p:cNvPr>
          <p:cNvCxnSpPr>
            <a:cxnSpLocks/>
          </p:cNvCxnSpPr>
          <p:nvPr/>
        </p:nvCxnSpPr>
        <p:spPr>
          <a:xfrm flipH="1">
            <a:off x="1549400" y="1147232"/>
            <a:ext cx="5257800"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F643752-537A-FD45-8DE6-44B65FAA6FD6}"/>
              </a:ext>
            </a:extLst>
          </p:cNvPr>
          <p:cNvCxnSpPr>
            <a:cxnSpLocks/>
          </p:cNvCxnSpPr>
          <p:nvPr/>
        </p:nvCxnSpPr>
        <p:spPr>
          <a:xfrm flipH="1">
            <a:off x="2717800" y="1421369"/>
            <a:ext cx="4279900"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75095D-5BCB-4346-A6FF-F2428851B7D1}"/>
              </a:ext>
            </a:extLst>
          </p:cNvPr>
          <p:cNvCxnSpPr>
            <a:cxnSpLocks/>
          </p:cNvCxnSpPr>
          <p:nvPr/>
        </p:nvCxnSpPr>
        <p:spPr>
          <a:xfrm flipH="1">
            <a:off x="3517900" y="2586077"/>
            <a:ext cx="3435350"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5B23A8F-B8C0-3943-84DD-60B3C537DA66}"/>
              </a:ext>
            </a:extLst>
          </p:cNvPr>
          <p:cNvCxnSpPr>
            <a:cxnSpLocks/>
          </p:cNvCxnSpPr>
          <p:nvPr/>
        </p:nvCxnSpPr>
        <p:spPr>
          <a:xfrm flipH="1">
            <a:off x="6210397" y="3017877"/>
            <a:ext cx="590637"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7A207B-F923-2546-8873-CEB20AB07956}"/>
              </a:ext>
            </a:extLst>
          </p:cNvPr>
          <p:cNvCxnSpPr>
            <a:cxnSpLocks/>
          </p:cNvCxnSpPr>
          <p:nvPr/>
        </p:nvCxnSpPr>
        <p:spPr>
          <a:xfrm flipH="1">
            <a:off x="2952750" y="3880048"/>
            <a:ext cx="3740334"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7234056-E5E3-C34D-A646-DDDEAAB3606E}"/>
              </a:ext>
            </a:extLst>
          </p:cNvPr>
          <p:cNvCxnSpPr>
            <a:cxnSpLocks/>
          </p:cNvCxnSpPr>
          <p:nvPr/>
        </p:nvCxnSpPr>
        <p:spPr>
          <a:xfrm flipH="1">
            <a:off x="2311400" y="4320059"/>
            <a:ext cx="4324534"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DB7DE-007F-614B-985C-8D63ED1DFFCF}"/>
              </a:ext>
            </a:extLst>
          </p:cNvPr>
          <p:cNvSpPr txBox="1"/>
          <p:nvPr/>
        </p:nvSpPr>
        <p:spPr>
          <a:xfrm>
            <a:off x="6643758" y="1047204"/>
            <a:ext cx="2062476" cy="200055"/>
          </a:xfrm>
          <a:prstGeom prst="rect">
            <a:avLst/>
          </a:prstGeom>
          <a:solidFill>
            <a:schemeClr val="accent6"/>
          </a:solidFill>
          <a:ln>
            <a:solidFill>
              <a:schemeClr val="accent6"/>
            </a:solidFill>
          </a:ln>
        </p:spPr>
        <p:txBody>
          <a:bodyPr wrap="square" rtlCol="0">
            <a:spAutoFit/>
          </a:bodyPr>
          <a:lstStyle/>
          <a:p>
            <a:r>
              <a:rPr lang="it-IT" sz="700" dirty="0">
                <a:solidFill>
                  <a:schemeClr val="bg2"/>
                </a:solidFill>
                <a:latin typeface="+mn-lt"/>
              </a:rPr>
              <a:t>Import </a:t>
            </a:r>
            <a:r>
              <a:rPr lang="it-IT" sz="700" dirty="0" err="1">
                <a:solidFill>
                  <a:schemeClr val="bg2"/>
                </a:solidFill>
                <a:latin typeface="+mn-lt"/>
              </a:rPr>
              <a:t>credential</a:t>
            </a:r>
            <a:r>
              <a:rPr lang="it-IT" sz="700" dirty="0">
                <a:solidFill>
                  <a:schemeClr val="bg2"/>
                </a:solidFill>
                <a:latin typeface="+mn-lt"/>
              </a:rPr>
              <a:t> </a:t>
            </a:r>
            <a:r>
              <a:rPr lang="it-IT" sz="700" dirty="0" err="1">
                <a:solidFill>
                  <a:schemeClr val="bg2"/>
                </a:solidFill>
                <a:latin typeface="+mn-lt"/>
              </a:rPr>
              <a:t>module</a:t>
            </a:r>
            <a:r>
              <a:rPr lang="it-IT" sz="700" dirty="0">
                <a:solidFill>
                  <a:schemeClr val="bg2"/>
                </a:solidFill>
                <a:latin typeface="+mn-lt"/>
              </a:rPr>
              <a:t> to </a:t>
            </a:r>
            <a:r>
              <a:rPr lang="it-IT" sz="700" dirty="0" err="1">
                <a:solidFill>
                  <a:schemeClr val="bg2"/>
                </a:solidFill>
                <a:latin typeface="+mn-lt"/>
              </a:rPr>
              <a:t>authenticate</a:t>
            </a:r>
            <a:endParaRPr lang="en-GB" sz="500" dirty="0">
              <a:solidFill>
                <a:schemeClr val="bg2"/>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F540190-FF11-1046-B81A-FAC259ABD3E2}"/>
              </a:ext>
            </a:extLst>
          </p:cNvPr>
          <p:cNvSpPr txBox="1"/>
          <p:nvPr/>
        </p:nvSpPr>
        <p:spPr>
          <a:xfrm>
            <a:off x="6635934" y="1321341"/>
            <a:ext cx="2062476" cy="200055"/>
          </a:xfrm>
          <a:prstGeom prst="rect">
            <a:avLst/>
          </a:prstGeom>
          <a:solidFill>
            <a:schemeClr val="accent6"/>
          </a:solidFill>
          <a:ln>
            <a:solidFill>
              <a:schemeClr val="accent6"/>
            </a:solidFill>
          </a:ln>
        </p:spPr>
        <p:txBody>
          <a:bodyPr wrap="square" rtlCol="0">
            <a:spAutoFit/>
          </a:bodyPr>
          <a:lstStyle/>
          <a:p>
            <a:r>
              <a:rPr lang="it-IT" sz="700" dirty="0">
                <a:solidFill>
                  <a:schemeClr val="bg2"/>
                </a:solidFill>
                <a:latin typeface="+mn-lt"/>
              </a:rPr>
              <a:t>Import </a:t>
            </a:r>
            <a:r>
              <a:rPr lang="it-IT" sz="700" dirty="0" err="1">
                <a:solidFill>
                  <a:schemeClr val="bg2"/>
                </a:solidFill>
                <a:latin typeface="+mn-lt"/>
              </a:rPr>
              <a:t>workflow_api</a:t>
            </a:r>
            <a:r>
              <a:rPr lang="it-IT" sz="700" dirty="0">
                <a:solidFill>
                  <a:schemeClr val="bg2"/>
                </a:solidFill>
                <a:latin typeface="+mn-lt"/>
              </a:rPr>
              <a:t> to work with ICO</a:t>
            </a:r>
            <a:endParaRPr lang="en-GB" sz="500" dirty="0">
              <a:solidFill>
                <a:schemeClr val="bg2"/>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42010921-F2A0-8549-92D5-C3E7666BF6DC}"/>
              </a:ext>
            </a:extLst>
          </p:cNvPr>
          <p:cNvSpPr txBox="1"/>
          <p:nvPr/>
        </p:nvSpPr>
        <p:spPr>
          <a:xfrm>
            <a:off x="6643758" y="2332936"/>
            <a:ext cx="2062476" cy="307777"/>
          </a:xfrm>
          <a:prstGeom prst="rect">
            <a:avLst/>
          </a:prstGeom>
          <a:solidFill>
            <a:schemeClr val="accent6"/>
          </a:solidFill>
          <a:ln>
            <a:solidFill>
              <a:schemeClr val="accent6"/>
            </a:solidFill>
          </a:ln>
        </p:spPr>
        <p:txBody>
          <a:bodyPr wrap="square" rtlCol="0">
            <a:spAutoFit/>
          </a:bodyPr>
          <a:lstStyle/>
          <a:p>
            <a:r>
              <a:rPr lang="it-IT" sz="700" dirty="0">
                <a:solidFill>
                  <a:schemeClr val="bg2"/>
                </a:solidFill>
                <a:latin typeface="+mn-lt"/>
              </a:rPr>
              <a:t>Create an </a:t>
            </a:r>
            <a:r>
              <a:rPr lang="it-IT" sz="700" dirty="0" err="1">
                <a:solidFill>
                  <a:schemeClr val="bg2"/>
                </a:solidFill>
                <a:latin typeface="+mn-lt"/>
              </a:rPr>
              <a:t>instance</a:t>
            </a:r>
            <a:r>
              <a:rPr lang="it-IT" sz="700" dirty="0">
                <a:solidFill>
                  <a:schemeClr val="bg2"/>
                </a:solidFill>
                <a:latin typeface="+mn-lt"/>
              </a:rPr>
              <a:t> of the </a:t>
            </a:r>
            <a:r>
              <a:rPr lang="it-IT" sz="700" dirty="0" err="1">
                <a:solidFill>
                  <a:schemeClr val="bg2"/>
                </a:solidFill>
                <a:latin typeface="+mn-lt"/>
              </a:rPr>
              <a:t>workflow_api</a:t>
            </a:r>
            <a:r>
              <a:rPr lang="it-IT" sz="700" dirty="0">
                <a:solidFill>
                  <a:schemeClr val="bg2"/>
                </a:solidFill>
                <a:latin typeface="+mn-lt"/>
              </a:rPr>
              <a:t>, </a:t>
            </a:r>
            <a:r>
              <a:rPr lang="it-IT" sz="700" dirty="0" err="1">
                <a:solidFill>
                  <a:schemeClr val="bg2"/>
                </a:solidFill>
                <a:latin typeface="+mn-lt"/>
              </a:rPr>
              <a:t>passing</a:t>
            </a:r>
            <a:r>
              <a:rPr lang="it-IT" sz="700" dirty="0">
                <a:solidFill>
                  <a:schemeClr val="bg2"/>
                </a:solidFill>
                <a:latin typeface="+mn-lt"/>
              </a:rPr>
              <a:t> the </a:t>
            </a:r>
            <a:r>
              <a:rPr lang="it-IT" sz="700" dirty="0" err="1">
                <a:solidFill>
                  <a:schemeClr val="bg2"/>
                </a:solidFill>
                <a:latin typeface="+mn-lt"/>
              </a:rPr>
              <a:t>credentials</a:t>
            </a:r>
            <a:endParaRPr lang="en-GB" sz="500" dirty="0">
              <a:solidFill>
                <a:schemeClr val="bg2"/>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CD6EF7FC-E6FB-4A44-8198-5F0843B010E1}"/>
              </a:ext>
            </a:extLst>
          </p:cNvPr>
          <p:cNvSpPr txBox="1"/>
          <p:nvPr/>
        </p:nvSpPr>
        <p:spPr>
          <a:xfrm>
            <a:off x="6643758" y="2841649"/>
            <a:ext cx="2062476" cy="738664"/>
          </a:xfrm>
          <a:prstGeom prst="rect">
            <a:avLst/>
          </a:prstGeom>
          <a:solidFill>
            <a:schemeClr val="accent6"/>
          </a:solidFill>
          <a:ln>
            <a:solidFill>
              <a:schemeClr val="accent6"/>
            </a:solidFill>
          </a:ln>
        </p:spPr>
        <p:txBody>
          <a:bodyPr wrap="square" rtlCol="0">
            <a:spAutoFit/>
          </a:bodyPr>
          <a:lstStyle/>
          <a:p>
            <a:r>
              <a:rPr lang="it-IT" sz="700" dirty="0">
                <a:solidFill>
                  <a:schemeClr val="bg2"/>
                </a:solidFill>
                <a:latin typeface="+mn-lt"/>
              </a:rPr>
              <a:t>In </a:t>
            </a:r>
            <a:r>
              <a:rPr lang="it-IT" sz="700" dirty="0" err="1">
                <a:solidFill>
                  <a:schemeClr val="bg2"/>
                </a:solidFill>
                <a:latin typeface="+mn-lt"/>
              </a:rPr>
              <a:t>this</a:t>
            </a:r>
            <a:r>
              <a:rPr lang="it-IT" sz="700" dirty="0">
                <a:solidFill>
                  <a:schemeClr val="bg2"/>
                </a:solidFill>
                <a:latin typeface="+mn-lt"/>
              </a:rPr>
              <a:t> case, </a:t>
            </a:r>
            <a:r>
              <a:rPr lang="it-IT" sz="700" dirty="0" err="1">
                <a:solidFill>
                  <a:schemeClr val="bg2"/>
                </a:solidFill>
                <a:latin typeface="+mn-lt"/>
              </a:rPr>
              <a:t>we</a:t>
            </a:r>
            <a:r>
              <a:rPr lang="it-IT" sz="700" dirty="0">
                <a:solidFill>
                  <a:schemeClr val="bg2"/>
                </a:solidFill>
                <a:latin typeface="+mn-lt"/>
              </a:rPr>
              <a:t> use the </a:t>
            </a:r>
            <a:r>
              <a:rPr lang="it-IT" sz="700" dirty="0" err="1">
                <a:solidFill>
                  <a:schemeClr val="bg2"/>
                </a:solidFill>
                <a:latin typeface="+mn-lt"/>
              </a:rPr>
              <a:t>get_workflow_task_definition_by_moid</a:t>
            </a:r>
            <a:r>
              <a:rPr lang="it-IT" sz="700" dirty="0">
                <a:solidFill>
                  <a:schemeClr val="bg2"/>
                </a:solidFill>
                <a:latin typeface="+mn-lt"/>
              </a:rPr>
              <a:t> </a:t>
            </a:r>
            <a:r>
              <a:rPr lang="it-IT" sz="700" dirty="0" err="1">
                <a:solidFill>
                  <a:schemeClr val="bg2"/>
                </a:solidFill>
                <a:latin typeface="+mn-lt"/>
              </a:rPr>
              <a:t>class</a:t>
            </a:r>
            <a:r>
              <a:rPr lang="it-IT" sz="700" dirty="0">
                <a:solidFill>
                  <a:schemeClr val="bg2"/>
                </a:solidFill>
                <a:latin typeface="+mn-lt"/>
              </a:rPr>
              <a:t> </a:t>
            </a:r>
            <a:r>
              <a:rPr lang="it-IT" sz="700" dirty="0" err="1">
                <a:solidFill>
                  <a:schemeClr val="bg2"/>
                </a:solidFill>
                <a:latin typeface="+mn-lt"/>
              </a:rPr>
              <a:t>as</a:t>
            </a:r>
            <a:r>
              <a:rPr lang="it-IT" sz="700" dirty="0">
                <a:solidFill>
                  <a:schemeClr val="bg2"/>
                </a:solidFill>
                <a:latin typeface="+mn-lt"/>
              </a:rPr>
              <a:t> </a:t>
            </a:r>
            <a:r>
              <a:rPr lang="it-IT" sz="700" dirty="0" err="1">
                <a:solidFill>
                  <a:schemeClr val="bg2"/>
                </a:solidFill>
                <a:latin typeface="+mn-lt"/>
              </a:rPr>
              <a:t>we</a:t>
            </a:r>
            <a:r>
              <a:rPr lang="it-IT" sz="700" dirty="0">
                <a:solidFill>
                  <a:schemeClr val="bg2"/>
                </a:solidFill>
                <a:latin typeface="+mn-lt"/>
              </a:rPr>
              <a:t> </a:t>
            </a:r>
            <a:r>
              <a:rPr lang="it-IT" sz="700" dirty="0" err="1">
                <a:solidFill>
                  <a:schemeClr val="bg2"/>
                </a:solidFill>
                <a:latin typeface="+mn-lt"/>
              </a:rPr>
              <a:t>want</a:t>
            </a:r>
            <a:r>
              <a:rPr lang="it-IT" sz="700" dirty="0">
                <a:solidFill>
                  <a:schemeClr val="bg2"/>
                </a:solidFill>
                <a:latin typeface="+mn-lt"/>
              </a:rPr>
              <a:t> to </a:t>
            </a:r>
            <a:r>
              <a:rPr lang="it-IT" sz="700" dirty="0" err="1">
                <a:solidFill>
                  <a:schemeClr val="bg2"/>
                </a:solidFill>
                <a:latin typeface="+mn-lt"/>
              </a:rPr>
              <a:t>get</a:t>
            </a:r>
            <a:r>
              <a:rPr lang="it-IT" sz="700" dirty="0">
                <a:solidFill>
                  <a:schemeClr val="bg2"/>
                </a:solidFill>
                <a:latin typeface="+mn-lt"/>
              </a:rPr>
              <a:t> the task </a:t>
            </a:r>
            <a:r>
              <a:rPr lang="it-IT" sz="700" dirty="0" err="1">
                <a:solidFill>
                  <a:schemeClr val="bg2"/>
                </a:solidFill>
                <a:latin typeface="+mn-lt"/>
              </a:rPr>
              <a:t>definition</a:t>
            </a:r>
            <a:r>
              <a:rPr lang="it-IT" sz="700" dirty="0">
                <a:solidFill>
                  <a:schemeClr val="bg2"/>
                </a:solidFill>
                <a:latin typeface="+mn-lt"/>
              </a:rPr>
              <a:t> for a </a:t>
            </a:r>
            <a:r>
              <a:rPr lang="it-IT" sz="700" dirty="0" err="1">
                <a:solidFill>
                  <a:schemeClr val="bg2"/>
                </a:solidFill>
                <a:latin typeface="+mn-lt"/>
              </a:rPr>
              <a:t>specific</a:t>
            </a:r>
            <a:r>
              <a:rPr lang="it-IT" sz="700" dirty="0">
                <a:solidFill>
                  <a:schemeClr val="bg2"/>
                </a:solidFill>
                <a:latin typeface="+mn-lt"/>
              </a:rPr>
              <a:t> </a:t>
            </a:r>
            <a:r>
              <a:rPr lang="it-IT" sz="700" dirty="0" err="1">
                <a:solidFill>
                  <a:schemeClr val="bg2"/>
                </a:solidFill>
                <a:latin typeface="+mn-lt"/>
              </a:rPr>
              <a:t>moid</a:t>
            </a:r>
            <a:r>
              <a:rPr lang="it-IT" sz="700" dirty="0">
                <a:solidFill>
                  <a:schemeClr val="bg2"/>
                </a:solidFill>
                <a:latin typeface="+mn-lt"/>
              </a:rPr>
              <a:t>. </a:t>
            </a:r>
            <a:r>
              <a:rPr lang="it-IT" sz="700" dirty="0" err="1">
                <a:solidFill>
                  <a:schemeClr val="bg2"/>
                </a:solidFill>
                <a:latin typeface="+mn-lt"/>
              </a:rPr>
              <a:t>We</a:t>
            </a:r>
            <a:r>
              <a:rPr lang="it-IT" sz="700" dirty="0">
                <a:solidFill>
                  <a:schemeClr val="bg2"/>
                </a:solidFill>
                <a:latin typeface="+mn-lt"/>
              </a:rPr>
              <a:t> pass </a:t>
            </a:r>
            <a:r>
              <a:rPr lang="it-IT" sz="700" dirty="0" err="1">
                <a:solidFill>
                  <a:schemeClr val="bg2"/>
                </a:solidFill>
                <a:latin typeface="+mn-lt"/>
              </a:rPr>
              <a:t>as</a:t>
            </a:r>
            <a:r>
              <a:rPr lang="it-IT" sz="700" dirty="0">
                <a:solidFill>
                  <a:schemeClr val="bg2"/>
                </a:solidFill>
                <a:latin typeface="+mn-lt"/>
              </a:rPr>
              <a:t> </a:t>
            </a:r>
            <a:r>
              <a:rPr lang="it-IT" sz="700" dirty="0" err="1">
                <a:solidFill>
                  <a:schemeClr val="bg2"/>
                </a:solidFill>
                <a:latin typeface="+mn-lt"/>
              </a:rPr>
              <a:t>arguments</a:t>
            </a:r>
            <a:r>
              <a:rPr lang="it-IT" sz="700" dirty="0">
                <a:solidFill>
                  <a:schemeClr val="bg2"/>
                </a:solidFill>
                <a:latin typeface="+mn-lt"/>
              </a:rPr>
              <a:t> the </a:t>
            </a:r>
            <a:r>
              <a:rPr lang="it-IT" sz="700" dirty="0" err="1">
                <a:solidFill>
                  <a:schemeClr val="bg2"/>
                </a:solidFill>
                <a:latin typeface="+mn-lt"/>
              </a:rPr>
              <a:t>moid</a:t>
            </a:r>
            <a:r>
              <a:rPr lang="it-IT" sz="700" dirty="0">
                <a:solidFill>
                  <a:schemeClr val="bg2"/>
                </a:solidFill>
                <a:latin typeface="+mn-lt"/>
              </a:rPr>
              <a:t> </a:t>
            </a:r>
            <a:r>
              <a:rPr lang="it-IT" sz="700" dirty="0" err="1">
                <a:solidFill>
                  <a:schemeClr val="bg2"/>
                </a:solidFill>
                <a:latin typeface="+mn-lt"/>
              </a:rPr>
              <a:t>as</a:t>
            </a:r>
            <a:r>
              <a:rPr lang="it-IT" sz="700" dirty="0">
                <a:solidFill>
                  <a:schemeClr val="bg2"/>
                </a:solidFill>
                <a:latin typeface="+mn-lt"/>
              </a:rPr>
              <a:t> </a:t>
            </a:r>
            <a:r>
              <a:rPr lang="it-IT" sz="700" dirty="0" err="1">
                <a:solidFill>
                  <a:schemeClr val="bg2"/>
                </a:solidFill>
                <a:latin typeface="+mn-lt"/>
              </a:rPr>
              <a:t>well</a:t>
            </a:r>
            <a:r>
              <a:rPr lang="it-IT" sz="700" dirty="0">
                <a:solidFill>
                  <a:schemeClr val="bg2"/>
                </a:solidFill>
                <a:latin typeface="+mn-lt"/>
              </a:rPr>
              <a:t> </a:t>
            </a:r>
            <a:r>
              <a:rPr lang="it-IT" sz="700" dirty="0" err="1">
                <a:solidFill>
                  <a:schemeClr val="bg2"/>
                </a:solidFill>
                <a:latin typeface="+mn-lt"/>
              </a:rPr>
              <a:t>as</a:t>
            </a:r>
            <a:r>
              <a:rPr lang="it-IT" sz="700" dirty="0">
                <a:solidFill>
                  <a:schemeClr val="bg2"/>
                </a:solidFill>
                <a:latin typeface="+mn-lt"/>
              </a:rPr>
              <a:t> the optional _</a:t>
            </a:r>
            <a:r>
              <a:rPr lang="it-IT" sz="700" dirty="0" err="1">
                <a:solidFill>
                  <a:schemeClr val="bg2"/>
                </a:solidFill>
                <a:latin typeface="+mn-lt"/>
              </a:rPr>
              <a:t>check_return_type</a:t>
            </a:r>
            <a:r>
              <a:rPr lang="it-IT" sz="700" dirty="0">
                <a:solidFill>
                  <a:schemeClr val="bg2"/>
                </a:solidFill>
                <a:latin typeface="+mn-lt"/>
              </a:rPr>
              <a:t> set to False to </a:t>
            </a:r>
            <a:r>
              <a:rPr lang="it-IT" sz="700" dirty="0" err="1">
                <a:solidFill>
                  <a:schemeClr val="bg2"/>
                </a:solidFill>
                <a:latin typeface="+mn-lt"/>
              </a:rPr>
              <a:t>get</a:t>
            </a:r>
            <a:r>
              <a:rPr lang="it-IT" sz="700" dirty="0">
                <a:solidFill>
                  <a:schemeClr val="bg2"/>
                </a:solidFill>
                <a:latin typeface="+mn-lt"/>
              </a:rPr>
              <a:t> output in JSON format</a:t>
            </a:r>
            <a:endParaRPr lang="en-GB" sz="500" dirty="0">
              <a:solidFill>
                <a:schemeClr val="bg2"/>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9825BF2B-7DCF-C042-962B-4B6164A5F111}"/>
              </a:ext>
            </a:extLst>
          </p:cNvPr>
          <p:cNvSpPr txBox="1"/>
          <p:nvPr/>
        </p:nvSpPr>
        <p:spPr>
          <a:xfrm>
            <a:off x="6643758" y="3659370"/>
            <a:ext cx="2062476" cy="415498"/>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We</a:t>
            </a:r>
            <a:r>
              <a:rPr lang="it-IT" sz="700" dirty="0">
                <a:solidFill>
                  <a:schemeClr val="bg2"/>
                </a:solidFill>
                <a:latin typeface="+mn-lt"/>
              </a:rPr>
              <a:t> set </a:t>
            </a:r>
            <a:r>
              <a:rPr lang="it-IT" sz="700" dirty="0" err="1">
                <a:solidFill>
                  <a:schemeClr val="bg2"/>
                </a:solidFill>
                <a:latin typeface="+mn-lt"/>
              </a:rPr>
              <a:t>api_client</a:t>
            </a:r>
            <a:r>
              <a:rPr lang="it-IT" sz="700" dirty="0">
                <a:solidFill>
                  <a:schemeClr val="bg2"/>
                </a:solidFill>
                <a:latin typeface="+mn-lt"/>
              </a:rPr>
              <a:t> </a:t>
            </a:r>
            <a:r>
              <a:rPr lang="it-IT" sz="700" dirty="0" err="1">
                <a:solidFill>
                  <a:schemeClr val="bg2"/>
                </a:solidFill>
                <a:latin typeface="+mn-lt"/>
              </a:rPr>
              <a:t>which</a:t>
            </a:r>
            <a:r>
              <a:rPr lang="it-IT" sz="700" dirty="0">
                <a:solidFill>
                  <a:schemeClr val="bg2"/>
                </a:solidFill>
                <a:latin typeface="+mn-lt"/>
              </a:rPr>
              <a:t> </a:t>
            </a:r>
            <a:r>
              <a:rPr lang="it-IT" sz="700" dirty="0" err="1">
                <a:solidFill>
                  <a:schemeClr val="bg2"/>
                </a:solidFill>
                <a:latin typeface="+mn-lt"/>
              </a:rPr>
              <a:t>will</a:t>
            </a:r>
            <a:r>
              <a:rPr lang="it-IT" sz="700" dirty="0">
                <a:solidFill>
                  <a:schemeClr val="bg2"/>
                </a:solidFill>
                <a:latin typeface="+mn-lt"/>
              </a:rPr>
              <a:t> be </a:t>
            </a:r>
            <a:r>
              <a:rPr lang="it-IT" sz="700" dirty="0" err="1">
                <a:solidFill>
                  <a:schemeClr val="bg2"/>
                </a:solidFill>
                <a:latin typeface="+mn-lt"/>
              </a:rPr>
              <a:t>passed</a:t>
            </a:r>
            <a:r>
              <a:rPr lang="it-IT" sz="700" dirty="0">
                <a:solidFill>
                  <a:schemeClr val="bg2"/>
                </a:solidFill>
                <a:latin typeface="+mn-lt"/>
              </a:rPr>
              <a:t> to the </a:t>
            </a:r>
            <a:r>
              <a:rPr lang="it-IT" sz="700" dirty="0" err="1">
                <a:solidFill>
                  <a:schemeClr val="bg2"/>
                </a:solidFill>
                <a:latin typeface="+mn-lt"/>
              </a:rPr>
              <a:t>get_tasks_definitions</a:t>
            </a:r>
            <a:r>
              <a:rPr lang="it-IT" sz="700" dirty="0">
                <a:solidFill>
                  <a:schemeClr val="bg2"/>
                </a:solidFill>
                <a:latin typeface="+mn-lt"/>
              </a:rPr>
              <a:t> </a:t>
            </a:r>
            <a:r>
              <a:rPr lang="it-IT" sz="700" dirty="0" err="1">
                <a:solidFill>
                  <a:schemeClr val="bg2"/>
                </a:solidFill>
                <a:latin typeface="+mn-lt"/>
              </a:rPr>
              <a:t>function</a:t>
            </a:r>
            <a:r>
              <a:rPr lang="it-IT" sz="700" dirty="0">
                <a:solidFill>
                  <a:schemeClr val="bg2"/>
                </a:solidFill>
                <a:latin typeface="+mn-lt"/>
              </a:rPr>
              <a:t> in </a:t>
            </a:r>
            <a:r>
              <a:rPr lang="it-IT" sz="700" dirty="0" err="1">
                <a:solidFill>
                  <a:schemeClr val="bg2"/>
                </a:solidFill>
                <a:latin typeface="+mn-lt"/>
              </a:rPr>
              <a:t>order</a:t>
            </a:r>
            <a:r>
              <a:rPr lang="it-IT" sz="700" dirty="0">
                <a:solidFill>
                  <a:schemeClr val="bg2"/>
                </a:solidFill>
                <a:latin typeface="+mn-lt"/>
              </a:rPr>
              <a:t> to </a:t>
            </a:r>
            <a:r>
              <a:rPr lang="it-IT" sz="700" dirty="0" err="1">
                <a:solidFill>
                  <a:schemeClr val="bg2"/>
                </a:solidFill>
                <a:latin typeface="+mn-lt"/>
              </a:rPr>
              <a:t>authenticate</a:t>
            </a:r>
            <a:r>
              <a:rPr lang="it-IT" sz="700" dirty="0">
                <a:solidFill>
                  <a:schemeClr val="bg2"/>
                </a:solidFill>
                <a:latin typeface="+mn-lt"/>
              </a:rPr>
              <a:t> </a:t>
            </a:r>
            <a:endParaRPr lang="en-GB" sz="500" dirty="0">
              <a:solidFill>
                <a:schemeClr val="bg2"/>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CF0D1076-CA2E-7A4C-8066-09EF8AB55DCA}"/>
              </a:ext>
            </a:extLst>
          </p:cNvPr>
          <p:cNvSpPr txBox="1"/>
          <p:nvPr/>
        </p:nvSpPr>
        <p:spPr>
          <a:xfrm>
            <a:off x="6643758" y="4112081"/>
            <a:ext cx="2062476" cy="307777"/>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We</a:t>
            </a:r>
            <a:r>
              <a:rPr lang="it-IT" sz="700" dirty="0">
                <a:solidFill>
                  <a:schemeClr val="bg2"/>
                </a:solidFill>
                <a:latin typeface="+mn-lt"/>
              </a:rPr>
              <a:t> call the </a:t>
            </a:r>
            <a:r>
              <a:rPr lang="it-IT" sz="700" dirty="0" err="1">
                <a:solidFill>
                  <a:schemeClr val="bg2"/>
                </a:solidFill>
                <a:latin typeface="+mn-lt"/>
              </a:rPr>
              <a:t>get_tasks_definitions</a:t>
            </a:r>
            <a:r>
              <a:rPr lang="it-IT" sz="700" dirty="0">
                <a:solidFill>
                  <a:schemeClr val="bg2"/>
                </a:solidFill>
                <a:latin typeface="+mn-lt"/>
              </a:rPr>
              <a:t> </a:t>
            </a:r>
            <a:r>
              <a:rPr lang="it-IT" sz="700" dirty="0" err="1">
                <a:solidFill>
                  <a:schemeClr val="bg2"/>
                </a:solidFill>
                <a:latin typeface="+mn-lt"/>
              </a:rPr>
              <a:t>function</a:t>
            </a:r>
            <a:r>
              <a:rPr lang="it-IT" sz="700" dirty="0">
                <a:solidFill>
                  <a:schemeClr val="bg2"/>
                </a:solidFill>
                <a:latin typeface="+mn-lt"/>
              </a:rPr>
              <a:t> </a:t>
            </a:r>
            <a:r>
              <a:rPr lang="it-IT" sz="700" dirty="0" err="1">
                <a:solidFill>
                  <a:schemeClr val="bg2"/>
                </a:solidFill>
                <a:latin typeface="+mn-lt"/>
              </a:rPr>
              <a:t>which</a:t>
            </a:r>
            <a:r>
              <a:rPr lang="it-IT" sz="700" dirty="0">
                <a:solidFill>
                  <a:schemeClr val="bg2"/>
                </a:solidFill>
                <a:latin typeface="+mn-lt"/>
              </a:rPr>
              <a:t> </a:t>
            </a:r>
            <a:r>
              <a:rPr lang="it-IT" sz="700" dirty="0" err="1">
                <a:solidFill>
                  <a:schemeClr val="bg2"/>
                </a:solidFill>
                <a:latin typeface="+mn-lt"/>
              </a:rPr>
              <a:t>will</a:t>
            </a:r>
            <a:r>
              <a:rPr lang="it-IT" sz="700" dirty="0">
                <a:solidFill>
                  <a:schemeClr val="bg2"/>
                </a:solidFill>
                <a:latin typeface="+mn-lt"/>
              </a:rPr>
              <a:t> </a:t>
            </a:r>
            <a:r>
              <a:rPr lang="it-IT" sz="700" dirty="0" err="1">
                <a:solidFill>
                  <a:schemeClr val="bg2"/>
                </a:solidFill>
                <a:latin typeface="+mn-lt"/>
              </a:rPr>
              <a:t>return</a:t>
            </a:r>
            <a:r>
              <a:rPr lang="it-IT" sz="700" dirty="0">
                <a:solidFill>
                  <a:schemeClr val="bg2"/>
                </a:solidFill>
                <a:latin typeface="+mn-lt"/>
              </a:rPr>
              <a:t> the task </a:t>
            </a:r>
            <a:r>
              <a:rPr lang="it-IT" sz="700" dirty="0" err="1">
                <a:solidFill>
                  <a:schemeClr val="bg2"/>
                </a:solidFill>
                <a:latin typeface="+mn-lt"/>
              </a:rPr>
              <a:t>definition</a:t>
            </a:r>
            <a:r>
              <a:rPr lang="it-IT" sz="700" dirty="0">
                <a:solidFill>
                  <a:schemeClr val="bg2"/>
                </a:solidFill>
                <a:latin typeface="+mn-lt"/>
              </a:rPr>
              <a:t> in JSON format</a:t>
            </a:r>
            <a:endParaRPr lang="en-GB" sz="5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9524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Create a Custom Task using the Web API Executor 3/9</a:t>
            </a:r>
          </a:p>
        </p:txBody>
      </p:sp>
      <p:sp>
        <p:nvSpPr>
          <p:cNvPr id="4" name="TextBox 3">
            <a:extLst>
              <a:ext uri="{FF2B5EF4-FFF2-40B4-BE49-F238E27FC236}">
                <a16:creationId xmlns:a16="http://schemas.microsoft.com/office/drawing/2014/main" id="{D438C723-2CDC-DB44-85C1-F3B4AC7A6AF1}"/>
              </a:ext>
            </a:extLst>
          </p:cNvPr>
          <p:cNvSpPr txBox="1"/>
          <p:nvPr/>
        </p:nvSpPr>
        <p:spPr>
          <a:xfrm>
            <a:off x="322546" y="2657647"/>
            <a:ext cx="5087197" cy="1938992"/>
          </a:xfrm>
          <a:prstGeom prst="rect">
            <a:avLst/>
          </a:prstGeom>
          <a:noFill/>
        </p:spPr>
        <p:txBody>
          <a:bodyPr wrap="square" rtlCol="0">
            <a:spAutoFit/>
          </a:bodyPr>
          <a:lstStyle/>
          <a:p>
            <a:r>
              <a:rPr lang="en-IT" sz="1200">
                <a:latin typeface="+mn-lt"/>
              </a:rPr>
              <a:t>Click on the executor task, then click on ‘Properties’. Give the executor a name (</a:t>
            </a:r>
            <a:r>
              <a:rPr lang="en-IT" sz="1200" b="1">
                <a:latin typeface="+mn-lt"/>
              </a:rPr>
              <a:t>Get Weather from OpenWeather</a:t>
            </a:r>
            <a:r>
              <a:rPr lang="en-IT" sz="1200">
                <a:latin typeface="+mn-lt"/>
              </a:rPr>
              <a:t>) and set the external target. This option will allow to execute API calls against external endpoints as by default those calls will hit the Intersight API.</a:t>
            </a:r>
          </a:p>
          <a:p>
            <a:endParaRPr lang="en-IT" sz="1200">
              <a:latin typeface="+mn-lt"/>
            </a:endParaRPr>
          </a:p>
          <a:p>
            <a:r>
              <a:rPr lang="en-IT" sz="1200">
                <a:latin typeface="+mn-lt"/>
              </a:rPr>
              <a:t>Click </a:t>
            </a:r>
            <a:r>
              <a:rPr lang="en-IT" sz="1200" b="1">
                <a:latin typeface="+mn-lt"/>
              </a:rPr>
              <a:t>Add</a:t>
            </a:r>
            <a:r>
              <a:rPr lang="en-IT" sz="1200">
                <a:latin typeface="+mn-lt"/>
              </a:rPr>
              <a:t> to confirm the default Target Types, this will include all valid targets you can run API calls against.</a:t>
            </a:r>
          </a:p>
          <a:p>
            <a:endParaRPr lang="en-IT" sz="1200">
              <a:latin typeface="+mn-lt"/>
            </a:endParaRPr>
          </a:p>
          <a:p>
            <a:r>
              <a:rPr lang="en-IT" sz="1200">
                <a:latin typeface="+mn-lt"/>
              </a:rPr>
              <a:t>These are currently: HTTP endpoint, Pure Storage, NetApp, Hitachi, Terraform Cloud, vCenter, MDS, Nexus and Cisco APIC</a:t>
            </a:r>
          </a:p>
        </p:txBody>
      </p:sp>
      <p:pic>
        <p:nvPicPr>
          <p:cNvPr id="3" name="Picture 2">
            <a:extLst>
              <a:ext uri="{FF2B5EF4-FFF2-40B4-BE49-F238E27FC236}">
                <a16:creationId xmlns:a16="http://schemas.microsoft.com/office/drawing/2014/main" id="{F14BA754-C8E8-DC42-8711-11A6B84C3683}"/>
              </a:ext>
            </a:extLst>
          </p:cNvPr>
          <p:cNvPicPr>
            <a:picLocks noChangeAspect="1"/>
          </p:cNvPicPr>
          <p:nvPr/>
        </p:nvPicPr>
        <p:blipFill>
          <a:blip r:embed="rId3"/>
          <a:stretch>
            <a:fillRect/>
          </a:stretch>
        </p:blipFill>
        <p:spPr>
          <a:xfrm>
            <a:off x="322547" y="1174486"/>
            <a:ext cx="5087197" cy="1348041"/>
          </a:xfrm>
          <a:prstGeom prst="rect">
            <a:avLst/>
          </a:prstGeom>
        </p:spPr>
      </p:pic>
      <p:pic>
        <p:nvPicPr>
          <p:cNvPr id="6" name="Picture 5">
            <a:extLst>
              <a:ext uri="{FF2B5EF4-FFF2-40B4-BE49-F238E27FC236}">
                <a16:creationId xmlns:a16="http://schemas.microsoft.com/office/drawing/2014/main" id="{697E7CFF-74D2-684D-A45F-FC1D88C642F4}"/>
              </a:ext>
            </a:extLst>
          </p:cNvPr>
          <p:cNvPicPr>
            <a:picLocks noChangeAspect="1"/>
          </p:cNvPicPr>
          <p:nvPr/>
        </p:nvPicPr>
        <p:blipFill>
          <a:blip r:embed="rId4"/>
          <a:stretch>
            <a:fillRect/>
          </a:stretch>
        </p:blipFill>
        <p:spPr>
          <a:xfrm>
            <a:off x="5978881" y="1174486"/>
            <a:ext cx="2322433" cy="3747260"/>
          </a:xfrm>
          <a:prstGeom prst="rect">
            <a:avLst/>
          </a:prstGeom>
        </p:spPr>
      </p:pic>
    </p:spTree>
    <p:extLst>
      <p:ext uri="{BB962C8B-B14F-4D97-AF65-F5344CB8AC3E}">
        <p14:creationId xmlns:p14="http://schemas.microsoft.com/office/powerpoint/2010/main" val="296638383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DAF52C-863B-4443-803B-AE242942F65D}"/>
              </a:ext>
            </a:extLst>
          </p:cNvPr>
          <p:cNvPicPr>
            <a:picLocks noChangeAspect="1"/>
          </p:cNvPicPr>
          <p:nvPr/>
        </p:nvPicPr>
        <p:blipFill>
          <a:blip r:embed="rId3"/>
          <a:stretch>
            <a:fillRect/>
          </a:stretch>
        </p:blipFill>
        <p:spPr>
          <a:xfrm>
            <a:off x="4278558" y="1200145"/>
            <a:ext cx="4504696" cy="2735981"/>
          </a:xfrm>
          <a:prstGeom prst="rect">
            <a:avLst/>
          </a:prstGeom>
        </p:spPr>
      </p:pic>
      <p:sp>
        <p:nvSpPr>
          <p:cNvPr id="2" name="Title 1">
            <a:extLst>
              <a:ext uri="{FF2B5EF4-FFF2-40B4-BE49-F238E27FC236}">
                <a16:creationId xmlns:a16="http://schemas.microsoft.com/office/drawing/2014/main" id="{F3DFCA71-AFAC-7646-BC4D-1BD5016E4B57}"/>
              </a:ext>
            </a:extLst>
          </p:cNvPr>
          <p:cNvSpPr>
            <a:spLocks noGrp="1"/>
          </p:cNvSpPr>
          <p:nvPr>
            <p:ph type="title"/>
          </p:nvPr>
        </p:nvSpPr>
        <p:spPr/>
        <p:txBody>
          <a:bodyPr/>
          <a:lstStyle/>
          <a:p>
            <a:r>
              <a:rPr lang="en-IT" dirty="0"/>
              <a:t>Example 1: Execute a Workflow</a:t>
            </a:r>
          </a:p>
        </p:txBody>
      </p:sp>
      <p:sp>
        <p:nvSpPr>
          <p:cNvPr id="3" name="TextBox 2">
            <a:extLst>
              <a:ext uri="{FF2B5EF4-FFF2-40B4-BE49-F238E27FC236}">
                <a16:creationId xmlns:a16="http://schemas.microsoft.com/office/drawing/2014/main" id="{524A589A-BEB7-494E-9577-D1207B2B99A3}"/>
              </a:ext>
            </a:extLst>
          </p:cNvPr>
          <p:cNvSpPr txBox="1"/>
          <p:nvPr/>
        </p:nvSpPr>
        <p:spPr>
          <a:xfrm>
            <a:off x="495300" y="1200150"/>
            <a:ext cx="7486650" cy="2585323"/>
          </a:xfrm>
          <a:prstGeom prst="rect">
            <a:avLst/>
          </a:prstGeom>
          <a:noFill/>
        </p:spPr>
        <p:txBody>
          <a:bodyPr wrap="square" rtlCol="0">
            <a:spAutoFit/>
          </a:bodyPr>
          <a:lstStyle/>
          <a:p>
            <a:r>
              <a:rPr lang="en-GB" sz="900" dirty="0">
                <a:latin typeface="Courier New" panose="02070309020205020404" pitchFamily="49" charset="0"/>
                <a:cs typeface="Courier New" panose="02070309020205020404" pitchFamily="49" charset="0"/>
              </a:rPr>
              <a:t>% source </a:t>
            </a:r>
            <a:r>
              <a:rPr lang="en-GB" sz="900" dirty="0" err="1">
                <a:latin typeface="Courier New" panose="02070309020205020404" pitchFamily="49" charset="0"/>
                <a:cs typeface="Courier New" panose="02070309020205020404" pitchFamily="49" charset="0"/>
              </a:rPr>
              <a:t>source.sh</a:t>
            </a:r>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 env | grep INTERSIGHT</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INTERSIGHT_API_PRIVATE_KEY=/Path/To/</a:t>
            </a:r>
            <a:r>
              <a:rPr lang="en-GB" sz="900" dirty="0" err="1">
                <a:latin typeface="Courier New" panose="02070309020205020404" pitchFamily="49" charset="0"/>
                <a:cs typeface="Courier New" panose="02070309020205020404" pitchFamily="49" charset="0"/>
              </a:rPr>
              <a:t>secret.txt</a:t>
            </a:r>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INTERSIGHT_API_KEY_ID=</a:t>
            </a:r>
            <a:r>
              <a:rPr lang="en-GB" sz="900" dirty="0" err="1">
                <a:latin typeface="Courier New" panose="02070309020205020404" pitchFamily="49" charset="0"/>
                <a:cs typeface="Courier New" panose="02070309020205020404" pitchFamily="49" charset="0"/>
              </a:rPr>
              <a:t>xxxxxxxxxxxxxxxxxxxxxxxxx</a:t>
            </a:r>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 python </a:t>
            </a:r>
            <a:r>
              <a:rPr lang="en-GB" sz="900" dirty="0" err="1">
                <a:latin typeface="Courier New" panose="02070309020205020404" pitchFamily="49" charset="0"/>
                <a:cs typeface="Courier New" panose="02070309020205020404" pitchFamily="49" charset="0"/>
              </a:rPr>
              <a:t>ico_wf_execute_by_name.py</a:t>
            </a:r>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{'account': None,</a:t>
            </a:r>
          </a:p>
          <a:p>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account_moid</a:t>
            </a:r>
            <a:r>
              <a:rPr lang="en-GB" sz="900" dirty="0">
                <a:latin typeface="Courier New" panose="02070309020205020404" pitchFamily="49" charset="0"/>
                <a:cs typeface="Courier New" panose="02070309020205020404" pitchFamily="49" charset="0"/>
              </a:rPr>
              <a:t>': '5f871f403361396c6a3154ae',</a:t>
            </a:r>
          </a:p>
          <a:p>
            <a:r>
              <a:rPr lang="en-GB" sz="900" dirty="0">
                <a:latin typeface="Courier New" panose="02070309020205020404" pitchFamily="49" charset="0"/>
                <a:cs typeface="Courier New" panose="02070309020205020404" pitchFamily="49" charset="0"/>
              </a:rPr>
              <a:t> 'action': 'None',</a:t>
            </a:r>
          </a:p>
          <a:p>
            <a:r>
              <a:rPr lang="en-GB" sz="900" dirty="0">
                <a:latin typeface="Courier New" panose="02070309020205020404" pitchFamily="49" charset="0"/>
                <a:cs typeface="Courier New" panose="02070309020205020404" pitchFamily="49" charset="0"/>
              </a:rPr>
              <a:t> 'ancestors': None,</a:t>
            </a:r>
          </a:p>
          <a:p>
            <a:r>
              <a:rPr lang="en-GB" sz="900" dirty="0">
                <a:latin typeface="Courier New" panose="02070309020205020404" pitchFamily="49" charset="0"/>
                <a:cs typeface="Courier New" panose="02070309020205020404" pitchFamily="49" charset="0"/>
              </a:rPr>
              <a:t>[…]</a:t>
            </a:r>
          </a:p>
          <a:p>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workflow_task_count</a:t>
            </a:r>
            <a:r>
              <a:rPr lang="en-GB" sz="900" dirty="0">
                <a:latin typeface="Courier New" panose="02070309020205020404" pitchFamily="49" charset="0"/>
                <a:cs typeface="Courier New" panose="02070309020205020404" pitchFamily="49" charset="0"/>
              </a:rPr>
              <a:t>': 3,</a:t>
            </a:r>
          </a:p>
          <a:p>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workflow_worker_task_count</a:t>
            </a:r>
            <a:r>
              <a:rPr lang="en-GB" sz="900" dirty="0">
                <a:latin typeface="Courier New" panose="02070309020205020404" pitchFamily="49" charset="0"/>
                <a:cs typeface="Courier New" panose="02070309020205020404" pitchFamily="49" charset="0"/>
              </a:rPr>
              <a:t>': 2}</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Execution </a:t>
            </a:r>
            <a:r>
              <a:rPr lang="en-GB" sz="900" dirty="0" err="1">
                <a:latin typeface="Courier New" panose="02070309020205020404" pitchFamily="49" charset="0"/>
                <a:cs typeface="Courier New" panose="02070309020205020404" pitchFamily="49" charset="0"/>
              </a:rPr>
              <a:t>Moid</a:t>
            </a:r>
            <a:r>
              <a:rPr lang="en-GB" sz="900" dirty="0">
                <a:latin typeface="Courier New" panose="02070309020205020404" pitchFamily="49" charset="0"/>
                <a:cs typeface="Courier New" panose="02070309020205020404" pitchFamily="49" charset="0"/>
              </a:rPr>
              <a:t>: 6254166b696f6e2d31db1e93</a:t>
            </a:r>
          </a:p>
          <a:p>
            <a:r>
              <a:rPr lang="en-GB" sz="900" dirty="0">
                <a:latin typeface="Courier New" panose="02070309020205020404" pitchFamily="49" charset="0"/>
                <a:cs typeface="Courier New" panose="02070309020205020404" pitchFamily="49" charset="0"/>
              </a:rPr>
              <a:t>Executed by: </a:t>
            </a:r>
            <a:r>
              <a:rPr lang="en-GB" sz="900" dirty="0" err="1">
                <a:latin typeface="Courier New" panose="02070309020205020404" pitchFamily="49" charset="0"/>
                <a:cs typeface="Courier New" panose="02070309020205020404" pitchFamily="49" charset="0"/>
              </a:rPr>
              <a:t>rtortori@cisco.com</a:t>
            </a:r>
            <a:endParaRPr lang="en-IT" sz="900"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06DA7F0A-953E-9E48-AB42-28810A650101}"/>
              </a:ext>
            </a:extLst>
          </p:cNvPr>
          <p:cNvSpPr/>
          <p:nvPr/>
        </p:nvSpPr>
        <p:spPr>
          <a:xfrm>
            <a:off x="1638300" y="3403597"/>
            <a:ext cx="1752600" cy="17780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Rectangle 10">
            <a:extLst>
              <a:ext uri="{FF2B5EF4-FFF2-40B4-BE49-F238E27FC236}">
                <a16:creationId xmlns:a16="http://schemas.microsoft.com/office/drawing/2014/main" id="{26508593-8AE0-6941-98AE-6FF7840E125C}"/>
              </a:ext>
            </a:extLst>
          </p:cNvPr>
          <p:cNvSpPr/>
          <p:nvPr/>
        </p:nvSpPr>
        <p:spPr>
          <a:xfrm>
            <a:off x="5137150" y="2364931"/>
            <a:ext cx="1022350" cy="17780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4" name="Straight Connector 13">
            <a:extLst>
              <a:ext uri="{FF2B5EF4-FFF2-40B4-BE49-F238E27FC236}">
                <a16:creationId xmlns:a16="http://schemas.microsoft.com/office/drawing/2014/main" id="{44A550ED-682D-0347-8DDE-13C4A29F1435}"/>
              </a:ext>
            </a:extLst>
          </p:cNvPr>
          <p:cNvCxnSpPr>
            <a:stCxn id="9" idx="3"/>
            <a:endCxn id="11" idx="1"/>
          </p:cNvCxnSpPr>
          <p:nvPr/>
        </p:nvCxnSpPr>
        <p:spPr>
          <a:xfrm flipV="1">
            <a:off x="3390900" y="2453833"/>
            <a:ext cx="1746250" cy="103866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1711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1D05B6-0890-B145-8F32-215F2F1BD026}"/>
              </a:ext>
            </a:extLst>
          </p:cNvPr>
          <p:cNvPicPr>
            <a:picLocks noChangeAspect="1"/>
          </p:cNvPicPr>
          <p:nvPr/>
        </p:nvPicPr>
        <p:blipFill>
          <a:blip r:embed="rId3"/>
          <a:stretch>
            <a:fillRect/>
          </a:stretch>
        </p:blipFill>
        <p:spPr>
          <a:xfrm>
            <a:off x="5476474" y="1416445"/>
            <a:ext cx="3414136" cy="2666277"/>
          </a:xfrm>
          <a:prstGeom prst="rect">
            <a:avLst/>
          </a:prstGeom>
        </p:spPr>
      </p:pic>
      <p:sp>
        <p:nvSpPr>
          <p:cNvPr id="2" name="Title 1">
            <a:extLst>
              <a:ext uri="{FF2B5EF4-FFF2-40B4-BE49-F238E27FC236}">
                <a16:creationId xmlns:a16="http://schemas.microsoft.com/office/drawing/2014/main" id="{F3DFCA71-AFAC-7646-BC4D-1BD5016E4B57}"/>
              </a:ext>
            </a:extLst>
          </p:cNvPr>
          <p:cNvSpPr>
            <a:spLocks noGrp="1"/>
          </p:cNvSpPr>
          <p:nvPr>
            <p:ph type="title"/>
          </p:nvPr>
        </p:nvSpPr>
        <p:spPr/>
        <p:txBody>
          <a:bodyPr/>
          <a:lstStyle/>
          <a:p>
            <a:r>
              <a:rPr lang="en-IT" dirty="0"/>
              <a:t>Example 2: Inspect Workflow Execution Outputs</a:t>
            </a:r>
          </a:p>
        </p:txBody>
      </p:sp>
      <p:sp>
        <p:nvSpPr>
          <p:cNvPr id="3" name="TextBox 2">
            <a:extLst>
              <a:ext uri="{FF2B5EF4-FFF2-40B4-BE49-F238E27FC236}">
                <a16:creationId xmlns:a16="http://schemas.microsoft.com/office/drawing/2014/main" id="{524A589A-BEB7-494E-9577-D1207B2B99A3}"/>
              </a:ext>
            </a:extLst>
          </p:cNvPr>
          <p:cNvSpPr txBox="1"/>
          <p:nvPr/>
        </p:nvSpPr>
        <p:spPr>
          <a:xfrm>
            <a:off x="437766" y="1358900"/>
            <a:ext cx="4851400" cy="2723823"/>
          </a:xfrm>
          <a:prstGeom prst="rect">
            <a:avLst/>
          </a:prstGeom>
          <a:noFill/>
        </p:spPr>
        <p:txBody>
          <a:bodyPr wrap="square" rtlCol="0">
            <a:spAutoFit/>
          </a:bodyPr>
          <a:lstStyle/>
          <a:p>
            <a:r>
              <a:rPr lang="en-GB" sz="900" dirty="0">
                <a:latin typeface="Courier New" panose="02070309020205020404" pitchFamily="49" charset="0"/>
                <a:cs typeface="Courier New" panose="02070309020205020404" pitchFamily="49" charset="0"/>
              </a:rPr>
              <a:t>% python </a:t>
            </a:r>
            <a:r>
              <a:rPr lang="en-GB" sz="900" dirty="0" err="1">
                <a:latin typeface="Courier New" panose="02070309020205020404" pitchFamily="49" charset="0"/>
                <a:cs typeface="Courier New" panose="02070309020205020404" pitchFamily="49" charset="0"/>
              </a:rPr>
              <a:t>ico_wf_get_request_tasks_outputs_by_moid.py</a:t>
            </a:r>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 Task New Virtual Machine from Template or Clone from Virtual Machine Output ###</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ConfigResults</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ConfigResCtx</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EntityData</a:t>
            </a:r>
            <a:r>
              <a:rPr lang="en-GB" sz="900" dirty="0">
                <a:latin typeface="Courier New" panose="02070309020205020404" pitchFamily="49" charset="0"/>
                <a:cs typeface="Courier New" panose="02070309020205020404" pitchFamily="49" charset="0"/>
              </a:rPr>
              <a:t>': {'task': '</a:t>
            </a:r>
            <a:r>
              <a:rPr lang="en-GB" sz="900" dirty="0" err="1">
                <a:latin typeface="Courier New" panose="02070309020205020404" pitchFamily="49" charset="0"/>
                <a:cs typeface="Courier New" panose="02070309020205020404" pitchFamily="49" charset="0"/>
              </a:rPr>
              <a:t>workflow.ApiTask</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EntityMoid</a:t>
            </a:r>
            <a:r>
              <a:rPr lang="en-GB" sz="900" dirty="0">
                <a:latin typeface="Courier New" panose="02070309020205020404" pitchFamily="49" charset="0"/>
                <a:cs typeface="Courier New" panose="02070309020205020404" pitchFamily="49" charset="0"/>
              </a:rPr>
              <a:t>': '', '</a:t>
            </a:r>
            <a:r>
              <a:rPr lang="en-GB" sz="900" dirty="0" err="1">
                <a:latin typeface="Courier New" panose="02070309020205020404" pitchFamily="49" charset="0"/>
                <a:cs typeface="Courier New" panose="02070309020205020404" pitchFamily="49" charset="0"/>
              </a:rPr>
              <a:t>EntityName</a:t>
            </a:r>
            <a:r>
              <a:rPr lang="en-GB" sz="900" dirty="0">
                <a:latin typeface="Courier New" panose="02070309020205020404" pitchFamily="49" charset="0"/>
                <a:cs typeface="Courier New" panose="02070309020205020404" pitchFamily="49" charset="0"/>
              </a:rPr>
              <a:t>': '', '</a:t>
            </a:r>
            <a:r>
              <a:rPr lang="en-GB" sz="900" dirty="0" err="1">
                <a:latin typeface="Courier New" panose="02070309020205020404" pitchFamily="49" charset="0"/>
                <a:cs typeface="Courier New" panose="02070309020205020404" pitchFamily="49" charset="0"/>
              </a:rPr>
              <a:t>EntityType</a:t>
            </a:r>
            <a:r>
              <a:rPr lang="en-GB" sz="900" dirty="0">
                <a:latin typeface="Courier New" panose="02070309020205020404" pitchFamily="49" charset="0"/>
                <a:cs typeface="Courier New" panose="02070309020205020404" pitchFamily="49" charset="0"/>
              </a:rPr>
              <a:t>': ''}, 'Message': "Virtual Machine 'test-</a:t>
            </a:r>
            <a:r>
              <a:rPr lang="en-GB" sz="900" dirty="0" err="1">
                <a:latin typeface="Courier New" panose="02070309020205020404" pitchFamily="49" charset="0"/>
                <a:cs typeface="Courier New" panose="02070309020205020404" pitchFamily="49" charset="0"/>
              </a:rPr>
              <a:t>ico</a:t>
            </a:r>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pythonsdk</a:t>
            </a:r>
            <a:r>
              <a:rPr lang="en-GB" sz="900" dirty="0">
                <a:latin typeface="Courier New" panose="02070309020205020404" pitchFamily="49" charset="0"/>
                <a:cs typeface="Courier New" panose="02070309020205020404" pitchFamily="49" charset="0"/>
              </a:rPr>
              <a:t>' created successfully.", '</a:t>
            </a:r>
            <a:r>
              <a:rPr lang="en-GB" sz="900" dirty="0" err="1">
                <a:latin typeface="Courier New" panose="02070309020205020404" pitchFamily="49" charset="0"/>
                <a:cs typeface="Courier New" panose="02070309020205020404" pitchFamily="49" charset="0"/>
              </a:rPr>
              <a:t>MessageParams</a:t>
            </a:r>
            <a:r>
              <a:rPr lang="en-GB" sz="900" dirty="0">
                <a:latin typeface="Courier New" panose="02070309020205020404" pitchFamily="49" charset="0"/>
                <a:cs typeface="Courier New" panose="02070309020205020404" pitchFamily="49" charset="0"/>
              </a:rPr>
              <a:t>': None, '</a:t>
            </a:r>
            <a:r>
              <a:rPr lang="en-GB" sz="900" dirty="0" err="1">
                <a:latin typeface="Courier New" panose="02070309020205020404" pitchFamily="49" charset="0"/>
                <a:cs typeface="Courier New" panose="02070309020205020404" pitchFamily="49" charset="0"/>
              </a:rPr>
              <a:t>OwnerId</a:t>
            </a:r>
            <a:r>
              <a:rPr lang="en-GB" sz="900" dirty="0">
                <a:latin typeface="Courier New" panose="02070309020205020404" pitchFamily="49" charset="0"/>
                <a:cs typeface="Courier New" panose="02070309020205020404" pitchFamily="49" charset="0"/>
              </a:rPr>
              <a:t>': '', 'State': 'Ok', 'Type': 'Config'}], 'Folder': '/RMLAB/</a:t>
            </a:r>
            <a:r>
              <a:rPr lang="en-GB" sz="900" dirty="0" err="1">
                <a:latin typeface="Courier New" panose="02070309020205020404" pitchFamily="49" charset="0"/>
                <a:cs typeface="Courier New" panose="02070309020205020404" pitchFamily="49" charset="0"/>
              </a:rPr>
              <a:t>vm</a:t>
            </a:r>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rtortori</a:t>
            </a:r>
            <a:r>
              <a:rPr lang="en-GB" sz="900" dirty="0">
                <a:latin typeface="Courier New" panose="02070309020205020404" pitchFamily="49" charset="0"/>
                <a:cs typeface="Courier New" panose="02070309020205020404" pitchFamily="49" charset="0"/>
              </a:rPr>
              <a:t>', 'Name': '/RMLAB/</a:t>
            </a:r>
            <a:r>
              <a:rPr lang="en-GB" sz="900" dirty="0" err="1">
                <a:latin typeface="Courier New" panose="02070309020205020404" pitchFamily="49" charset="0"/>
                <a:cs typeface="Courier New" panose="02070309020205020404" pitchFamily="49" charset="0"/>
              </a:rPr>
              <a:t>vm</a:t>
            </a:r>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rtortori</a:t>
            </a:r>
            <a:r>
              <a:rPr lang="en-GB" sz="900" dirty="0">
                <a:latin typeface="Courier New" panose="02070309020205020404" pitchFamily="49" charset="0"/>
                <a:cs typeface="Courier New" panose="02070309020205020404" pitchFamily="49" charset="0"/>
              </a:rPr>
              <a:t>/test-</a:t>
            </a:r>
            <a:r>
              <a:rPr lang="en-GB" sz="900" dirty="0" err="1">
                <a:latin typeface="Courier New" panose="02070309020205020404" pitchFamily="49" charset="0"/>
                <a:cs typeface="Courier New" panose="02070309020205020404" pitchFamily="49" charset="0"/>
              </a:rPr>
              <a:t>ico</a:t>
            </a:r>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pythonsdk</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TaskId</a:t>
            </a:r>
            <a:r>
              <a:rPr lang="en-GB" sz="900" dirty="0">
                <a:latin typeface="Courier New" panose="02070309020205020404" pitchFamily="49" charset="0"/>
                <a:cs typeface="Courier New" panose="02070309020205020404" pitchFamily="49" charset="0"/>
              </a:rPr>
              <a:t>': 'task-318756', 'Template': '/RMLAB/</a:t>
            </a:r>
            <a:r>
              <a:rPr lang="en-GB" sz="900" dirty="0" err="1">
                <a:latin typeface="Courier New" panose="02070309020205020404" pitchFamily="49" charset="0"/>
                <a:cs typeface="Courier New" panose="02070309020205020404" pitchFamily="49" charset="0"/>
              </a:rPr>
              <a:t>vm</a:t>
            </a:r>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rtortori</a:t>
            </a:r>
            <a:r>
              <a:rPr lang="en-GB" sz="900" dirty="0">
                <a:latin typeface="Courier New" panose="02070309020205020404" pitchFamily="49" charset="0"/>
                <a:cs typeface="Courier New" panose="02070309020205020404" pitchFamily="49" charset="0"/>
              </a:rPr>
              <a:t>/ubuntu-template-hx'}</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 Task Get VMware Virtual Machine Guest IP Output ###</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ConfigResults</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ConfigResCtx</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EntityData</a:t>
            </a:r>
            <a:r>
              <a:rPr lang="en-GB" sz="900" dirty="0">
                <a:latin typeface="Courier New" panose="02070309020205020404" pitchFamily="49" charset="0"/>
                <a:cs typeface="Courier New" panose="02070309020205020404" pitchFamily="49" charset="0"/>
              </a:rPr>
              <a:t>': {'task': '</a:t>
            </a:r>
            <a:r>
              <a:rPr lang="en-GB" sz="900" dirty="0" err="1">
                <a:latin typeface="Courier New" panose="02070309020205020404" pitchFamily="49" charset="0"/>
                <a:cs typeface="Courier New" panose="02070309020205020404" pitchFamily="49" charset="0"/>
              </a:rPr>
              <a:t>workflow.ApiTask</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EntityMoid</a:t>
            </a:r>
            <a:r>
              <a:rPr lang="en-GB" sz="900" dirty="0">
                <a:latin typeface="Courier New" panose="02070309020205020404" pitchFamily="49" charset="0"/>
                <a:cs typeface="Courier New" panose="02070309020205020404" pitchFamily="49" charset="0"/>
              </a:rPr>
              <a:t>': '', '</a:t>
            </a:r>
            <a:r>
              <a:rPr lang="en-GB" sz="900" dirty="0" err="1">
                <a:latin typeface="Courier New" panose="02070309020205020404" pitchFamily="49" charset="0"/>
                <a:cs typeface="Courier New" panose="02070309020205020404" pitchFamily="49" charset="0"/>
              </a:rPr>
              <a:t>EntityName</a:t>
            </a:r>
            <a:r>
              <a:rPr lang="en-GB" sz="900" dirty="0">
                <a:latin typeface="Courier New" panose="02070309020205020404" pitchFamily="49" charset="0"/>
                <a:cs typeface="Courier New" panose="02070309020205020404" pitchFamily="49" charset="0"/>
              </a:rPr>
              <a:t>': '', '</a:t>
            </a:r>
            <a:r>
              <a:rPr lang="en-GB" sz="900" dirty="0" err="1">
                <a:latin typeface="Courier New" panose="02070309020205020404" pitchFamily="49" charset="0"/>
                <a:cs typeface="Courier New" panose="02070309020205020404" pitchFamily="49" charset="0"/>
              </a:rPr>
              <a:t>EntityType</a:t>
            </a:r>
            <a:r>
              <a:rPr lang="en-GB" sz="900" dirty="0">
                <a:latin typeface="Courier New" panose="02070309020205020404" pitchFamily="49" charset="0"/>
                <a:cs typeface="Courier New" panose="02070309020205020404" pitchFamily="49" charset="0"/>
              </a:rPr>
              <a:t>': ''}, 'Message': '', '</a:t>
            </a:r>
            <a:r>
              <a:rPr lang="en-GB" sz="900" dirty="0" err="1">
                <a:latin typeface="Courier New" panose="02070309020205020404" pitchFamily="49" charset="0"/>
                <a:cs typeface="Courier New" panose="02070309020205020404" pitchFamily="49" charset="0"/>
              </a:rPr>
              <a:t>MessageParams</a:t>
            </a:r>
            <a:r>
              <a:rPr lang="en-GB" sz="900" dirty="0">
                <a:latin typeface="Courier New" panose="02070309020205020404" pitchFamily="49" charset="0"/>
                <a:cs typeface="Courier New" panose="02070309020205020404" pitchFamily="49" charset="0"/>
              </a:rPr>
              <a:t>': None, '</a:t>
            </a:r>
            <a:r>
              <a:rPr lang="en-GB" sz="900" dirty="0" err="1">
                <a:latin typeface="Courier New" panose="02070309020205020404" pitchFamily="49" charset="0"/>
                <a:cs typeface="Courier New" panose="02070309020205020404" pitchFamily="49" charset="0"/>
              </a:rPr>
              <a:t>OwnerId</a:t>
            </a:r>
            <a:r>
              <a:rPr lang="en-GB" sz="900" dirty="0">
                <a:latin typeface="Courier New" panose="02070309020205020404" pitchFamily="49" charset="0"/>
                <a:cs typeface="Courier New" panose="02070309020205020404" pitchFamily="49" charset="0"/>
              </a:rPr>
              <a:t>': '', 'State': 'Ok', 'Type': 'Config'}], '</a:t>
            </a:r>
            <a:r>
              <a:rPr lang="en-GB" sz="900" dirty="0" err="1">
                <a:latin typeface="Courier New" panose="02070309020205020404" pitchFamily="49" charset="0"/>
                <a:cs typeface="Courier New" panose="02070309020205020404" pitchFamily="49" charset="0"/>
              </a:rPr>
              <a:t>vmip</a:t>
            </a:r>
            <a:r>
              <a:rPr lang="en-GB" sz="900" dirty="0">
                <a:latin typeface="Courier New" panose="02070309020205020404" pitchFamily="49" charset="0"/>
                <a:cs typeface="Courier New" panose="02070309020205020404" pitchFamily="49" charset="0"/>
              </a:rPr>
              <a:t>': '192.168.130.150'}</a:t>
            </a:r>
            <a:endParaRPr lang="en-IT" sz="900"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06DA7F0A-953E-9E48-AB42-28810A650101}"/>
              </a:ext>
            </a:extLst>
          </p:cNvPr>
          <p:cNvSpPr/>
          <p:nvPr/>
        </p:nvSpPr>
        <p:spPr>
          <a:xfrm>
            <a:off x="3168266" y="3849671"/>
            <a:ext cx="1790700" cy="17780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Rectangle 10">
            <a:extLst>
              <a:ext uri="{FF2B5EF4-FFF2-40B4-BE49-F238E27FC236}">
                <a16:creationId xmlns:a16="http://schemas.microsoft.com/office/drawing/2014/main" id="{26508593-8AE0-6941-98AE-6FF7840E125C}"/>
              </a:ext>
            </a:extLst>
          </p:cNvPr>
          <p:cNvSpPr/>
          <p:nvPr/>
        </p:nvSpPr>
        <p:spPr>
          <a:xfrm>
            <a:off x="6298816" y="3709969"/>
            <a:ext cx="2165350" cy="17780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4" name="Straight Connector 13">
            <a:extLst>
              <a:ext uri="{FF2B5EF4-FFF2-40B4-BE49-F238E27FC236}">
                <a16:creationId xmlns:a16="http://schemas.microsoft.com/office/drawing/2014/main" id="{44A550ED-682D-0347-8DDE-13C4A29F1435}"/>
              </a:ext>
            </a:extLst>
          </p:cNvPr>
          <p:cNvCxnSpPr>
            <a:cxnSpLocks/>
            <a:stCxn id="9" idx="3"/>
            <a:endCxn id="11" idx="1"/>
          </p:cNvCxnSpPr>
          <p:nvPr/>
        </p:nvCxnSpPr>
        <p:spPr>
          <a:xfrm flipV="1">
            <a:off x="4958966" y="3798871"/>
            <a:ext cx="1339850" cy="139702"/>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7174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07220-7576-F343-BA4A-03E81E28DC12}"/>
              </a:ext>
            </a:extLst>
          </p:cNvPr>
          <p:cNvSpPr>
            <a:spLocks noGrp="1"/>
          </p:cNvSpPr>
          <p:nvPr>
            <p:ph type="title"/>
          </p:nvPr>
        </p:nvSpPr>
        <p:spPr/>
        <p:txBody>
          <a:bodyPr/>
          <a:lstStyle/>
          <a:p>
            <a:r>
              <a:rPr lang="en-IT" dirty="0"/>
              <a:t>Example 3: Rollback a Workflow</a:t>
            </a:r>
          </a:p>
        </p:txBody>
      </p:sp>
      <p:sp>
        <p:nvSpPr>
          <p:cNvPr id="3" name="TextBox 2">
            <a:extLst>
              <a:ext uri="{FF2B5EF4-FFF2-40B4-BE49-F238E27FC236}">
                <a16:creationId xmlns:a16="http://schemas.microsoft.com/office/drawing/2014/main" id="{DEFE61BE-D5BA-234B-84DE-691785E738F3}"/>
              </a:ext>
            </a:extLst>
          </p:cNvPr>
          <p:cNvSpPr txBox="1"/>
          <p:nvPr/>
        </p:nvSpPr>
        <p:spPr>
          <a:xfrm>
            <a:off x="437766" y="1358900"/>
            <a:ext cx="4851400" cy="646331"/>
          </a:xfrm>
          <a:prstGeom prst="rect">
            <a:avLst/>
          </a:prstGeom>
          <a:noFill/>
        </p:spPr>
        <p:txBody>
          <a:bodyPr wrap="square" rtlCol="0">
            <a:spAutoFit/>
          </a:bodyPr>
          <a:lstStyle/>
          <a:p>
            <a:r>
              <a:rPr lang="en-GB" sz="900" dirty="0">
                <a:latin typeface="Courier New" panose="02070309020205020404" pitchFamily="49" charset="0"/>
                <a:cs typeface="Courier New" panose="02070309020205020404" pitchFamily="49" charset="0"/>
              </a:rPr>
              <a:t>% python </a:t>
            </a:r>
            <a:r>
              <a:rPr lang="en-GB" sz="900" dirty="0" err="1">
                <a:latin typeface="Courier New" panose="02070309020205020404" pitchFamily="49" charset="0"/>
                <a:cs typeface="Courier New" panose="02070309020205020404" pitchFamily="49" charset="0"/>
              </a:rPr>
              <a:t>ico_wf_rollback_by_moid.py</a:t>
            </a:r>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Rolling back Workflow with </a:t>
            </a:r>
            <a:r>
              <a:rPr lang="en-GB" sz="900" dirty="0" err="1">
                <a:latin typeface="Courier New" panose="02070309020205020404" pitchFamily="49" charset="0"/>
                <a:cs typeface="Courier New" panose="02070309020205020404" pitchFamily="49" charset="0"/>
              </a:rPr>
              <a:t>Moid</a:t>
            </a:r>
            <a:r>
              <a:rPr lang="en-GB" sz="900" dirty="0">
                <a:latin typeface="Courier New" panose="02070309020205020404" pitchFamily="49" charset="0"/>
                <a:cs typeface="Courier New" panose="02070309020205020404" pitchFamily="49" charset="0"/>
              </a:rPr>
              <a:t> 62544889696f6e2d31dbb80e</a:t>
            </a:r>
          </a:p>
          <a:p>
            <a:r>
              <a:rPr lang="en-GB" sz="900" dirty="0">
                <a:latin typeface="Courier New" panose="02070309020205020404" pitchFamily="49" charset="0"/>
                <a:cs typeface="Courier New" panose="02070309020205020404" pitchFamily="49" charset="0"/>
              </a:rPr>
              <a:t>Rollback execution </a:t>
            </a:r>
            <a:r>
              <a:rPr lang="en-GB" sz="900" dirty="0" err="1">
                <a:latin typeface="Courier New" panose="02070309020205020404" pitchFamily="49" charset="0"/>
                <a:cs typeface="Courier New" panose="02070309020205020404" pitchFamily="49" charset="0"/>
              </a:rPr>
              <a:t>Moid</a:t>
            </a:r>
            <a:r>
              <a:rPr lang="en-GB" sz="900" dirty="0">
                <a:latin typeface="Courier New" panose="02070309020205020404" pitchFamily="49" charset="0"/>
                <a:cs typeface="Courier New" panose="02070309020205020404" pitchFamily="49" charset="0"/>
              </a:rPr>
              <a:t>: is 62544a86696f6e2d31dbba8c</a:t>
            </a:r>
          </a:p>
          <a:p>
            <a:r>
              <a:rPr lang="en-GB" sz="900" dirty="0">
                <a:latin typeface="Courier New" panose="02070309020205020404" pitchFamily="49" charset="0"/>
                <a:cs typeface="Courier New" panose="02070309020205020404" pitchFamily="49" charset="0"/>
              </a:rPr>
              <a:t>Status: Running</a:t>
            </a:r>
            <a:endParaRPr lang="en-IT" sz="9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4E7F19BE-AEFF-A04F-9E14-ABD150B49038}"/>
              </a:ext>
            </a:extLst>
          </p:cNvPr>
          <p:cNvPicPr>
            <a:picLocks noChangeAspect="1"/>
          </p:cNvPicPr>
          <p:nvPr/>
        </p:nvPicPr>
        <p:blipFill>
          <a:blip r:embed="rId3"/>
          <a:stretch>
            <a:fillRect/>
          </a:stretch>
        </p:blipFill>
        <p:spPr>
          <a:xfrm>
            <a:off x="3482468" y="2005231"/>
            <a:ext cx="5477381" cy="2650724"/>
          </a:xfrm>
          <a:prstGeom prst="rect">
            <a:avLst/>
          </a:prstGeom>
        </p:spPr>
      </p:pic>
      <p:sp>
        <p:nvSpPr>
          <p:cNvPr id="5" name="Rectangle 4">
            <a:extLst>
              <a:ext uri="{FF2B5EF4-FFF2-40B4-BE49-F238E27FC236}">
                <a16:creationId xmlns:a16="http://schemas.microsoft.com/office/drawing/2014/main" id="{AB01ADED-F3E4-354F-95F5-C38D1A1A4863}"/>
              </a:ext>
            </a:extLst>
          </p:cNvPr>
          <p:cNvSpPr/>
          <p:nvPr/>
        </p:nvSpPr>
        <p:spPr>
          <a:xfrm>
            <a:off x="2387216" y="1663699"/>
            <a:ext cx="1790700" cy="157383"/>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ectangle 5">
            <a:extLst>
              <a:ext uri="{FF2B5EF4-FFF2-40B4-BE49-F238E27FC236}">
                <a16:creationId xmlns:a16="http://schemas.microsoft.com/office/drawing/2014/main" id="{40B98CFB-EF47-D447-9509-F8FFCD21120C}"/>
              </a:ext>
            </a:extLst>
          </p:cNvPr>
          <p:cNvSpPr/>
          <p:nvPr/>
        </p:nvSpPr>
        <p:spPr>
          <a:xfrm>
            <a:off x="4285866" y="2937312"/>
            <a:ext cx="1130684" cy="17780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7" name="Straight Connector 6">
            <a:extLst>
              <a:ext uri="{FF2B5EF4-FFF2-40B4-BE49-F238E27FC236}">
                <a16:creationId xmlns:a16="http://schemas.microsoft.com/office/drawing/2014/main" id="{59C3D0A1-038C-7844-AF1B-F67A1CCC6424}"/>
              </a:ext>
            </a:extLst>
          </p:cNvPr>
          <p:cNvCxnSpPr>
            <a:cxnSpLocks/>
            <a:stCxn id="5" idx="3"/>
            <a:endCxn id="6" idx="1"/>
          </p:cNvCxnSpPr>
          <p:nvPr/>
        </p:nvCxnSpPr>
        <p:spPr>
          <a:xfrm>
            <a:off x="4177916" y="1742391"/>
            <a:ext cx="107950" cy="1283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1597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F5A6-8A7D-DE4B-B169-A53210387011}"/>
              </a:ext>
            </a:extLst>
          </p:cNvPr>
          <p:cNvSpPr>
            <a:spLocks noGrp="1"/>
          </p:cNvSpPr>
          <p:nvPr>
            <p:ph type="title"/>
          </p:nvPr>
        </p:nvSpPr>
        <p:spPr/>
        <p:txBody>
          <a:bodyPr/>
          <a:lstStyle/>
          <a:p>
            <a:r>
              <a:rPr lang="en-IT" dirty="0"/>
              <a:t>Example 4: Get ICO Statistics</a:t>
            </a:r>
          </a:p>
        </p:txBody>
      </p:sp>
      <p:sp>
        <p:nvSpPr>
          <p:cNvPr id="3" name="TextBox 2">
            <a:extLst>
              <a:ext uri="{FF2B5EF4-FFF2-40B4-BE49-F238E27FC236}">
                <a16:creationId xmlns:a16="http://schemas.microsoft.com/office/drawing/2014/main" id="{43207F6D-264B-EF46-B990-094A2620CF51}"/>
              </a:ext>
            </a:extLst>
          </p:cNvPr>
          <p:cNvSpPr txBox="1"/>
          <p:nvPr/>
        </p:nvSpPr>
        <p:spPr>
          <a:xfrm>
            <a:off x="482216" y="920750"/>
            <a:ext cx="4851400" cy="3831818"/>
          </a:xfrm>
          <a:prstGeom prst="rect">
            <a:avLst/>
          </a:prstGeom>
          <a:noFill/>
        </p:spPr>
        <p:txBody>
          <a:bodyPr wrap="square" rtlCol="0">
            <a:spAutoFit/>
          </a:bodyPr>
          <a:lstStyle/>
          <a:p>
            <a:r>
              <a:rPr lang="en-GB" sz="900" dirty="0">
                <a:latin typeface="Courier New" panose="02070309020205020404" pitchFamily="49" charset="0"/>
                <a:cs typeface="Courier New" panose="02070309020205020404" pitchFamily="49" charset="0"/>
              </a:rPr>
              <a:t>% python </a:t>
            </a:r>
            <a:r>
              <a:rPr lang="en-GB" sz="900" dirty="0" err="1">
                <a:latin typeface="Courier New" panose="02070309020205020404" pitchFamily="49" charset="0"/>
                <a:cs typeface="Courier New" panose="02070309020205020404" pitchFamily="49" charset="0"/>
              </a:rPr>
              <a:t>ico_statistics_get.py</a:t>
            </a:r>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 Workflow Designer Statistics ###</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Total Workflows: 162</a:t>
            </a:r>
          </a:p>
          <a:p>
            <a:r>
              <a:rPr lang="en-GB" sz="900" dirty="0">
                <a:latin typeface="Courier New" panose="02070309020205020404" pitchFamily="49" charset="0"/>
                <a:cs typeface="Courier New" panose="02070309020205020404" pitchFamily="49" charset="0"/>
              </a:rPr>
              <a:t>System Workflows: 29</a:t>
            </a:r>
          </a:p>
          <a:p>
            <a:r>
              <a:rPr lang="en-GB" sz="900" dirty="0">
                <a:latin typeface="Courier New" panose="02070309020205020404" pitchFamily="49" charset="0"/>
                <a:cs typeface="Courier New" panose="02070309020205020404" pitchFamily="49" charset="0"/>
              </a:rPr>
              <a:t>User Workflows: 133</a:t>
            </a:r>
          </a:p>
          <a:p>
            <a:r>
              <a:rPr lang="en-GB" sz="900" dirty="0">
                <a:latin typeface="Courier New" panose="02070309020205020404" pitchFamily="49" charset="0"/>
                <a:cs typeface="Courier New" panose="02070309020205020404" pitchFamily="49" charset="0"/>
              </a:rPr>
              <a:t>Valid/Invalid Workflows: 149/13</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 Executions Statistics ###</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Total Executions: 695</a:t>
            </a:r>
          </a:p>
          <a:p>
            <a:r>
              <a:rPr lang="en-GB" sz="900" dirty="0">
                <a:latin typeface="Courier New" panose="02070309020205020404" pitchFamily="49" charset="0"/>
                <a:cs typeface="Courier New" panose="02070309020205020404" pitchFamily="49" charset="0"/>
              </a:rPr>
              <a:t>Success/Failed Executions: 434/261</a:t>
            </a:r>
          </a:p>
          <a:p>
            <a:r>
              <a:rPr lang="en-GB" sz="900" dirty="0">
                <a:latin typeface="Courier New" panose="02070309020205020404" pitchFamily="49" charset="0"/>
                <a:cs typeface="Courier New" panose="02070309020205020404" pitchFamily="49" charset="0"/>
              </a:rPr>
              <a:t>Last Request: "Rollback Deploy a Virtual Machine", by user </a:t>
            </a:r>
            <a:r>
              <a:rPr lang="en-GB" sz="900" dirty="0" err="1">
                <a:latin typeface="Courier New" panose="02070309020205020404" pitchFamily="49" charset="0"/>
                <a:cs typeface="Courier New" panose="02070309020205020404" pitchFamily="49" charset="0"/>
              </a:rPr>
              <a:t>rtortori@cisco.com</a:t>
            </a:r>
            <a:r>
              <a:rPr lang="en-GB" sz="900" dirty="0">
                <a:latin typeface="Courier New" panose="02070309020205020404" pitchFamily="49" charset="0"/>
                <a:cs typeface="Courier New" panose="02070309020205020404" pitchFamily="49" charset="0"/>
              </a:rPr>
              <a:t>, with </a:t>
            </a:r>
            <a:r>
              <a:rPr lang="en-GB" sz="900" dirty="0" err="1">
                <a:latin typeface="Courier New" panose="02070309020205020404" pitchFamily="49" charset="0"/>
                <a:cs typeface="Courier New" panose="02070309020205020404" pitchFamily="49" charset="0"/>
              </a:rPr>
              <a:t>Moid</a:t>
            </a:r>
            <a:r>
              <a:rPr lang="en-GB" sz="900" dirty="0">
                <a:latin typeface="Courier New" panose="02070309020205020404" pitchFamily="49" charset="0"/>
                <a:cs typeface="Courier New" panose="02070309020205020404" pitchFamily="49" charset="0"/>
              </a:rPr>
              <a:t> 62544a86696f6e2d31dbba8c</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 Task Designer Statistics ###</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Total Tasks: 229</a:t>
            </a:r>
          </a:p>
          <a:p>
            <a:r>
              <a:rPr lang="en-GB" sz="900" dirty="0">
                <a:latin typeface="Courier New" panose="02070309020205020404" pitchFamily="49" charset="0"/>
                <a:cs typeface="Courier New" panose="02070309020205020404" pitchFamily="49" charset="0"/>
              </a:rPr>
              <a:t>System Tasks: 152</a:t>
            </a:r>
          </a:p>
          <a:p>
            <a:r>
              <a:rPr lang="en-GB" sz="900" dirty="0">
                <a:latin typeface="Courier New" panose="02070309020205020404" pitchFamily="49" charset="0"/>
                <a:cs typeface="Courier New" panose="02070309020205020404" pitchFamily="49" charset="0"/>
              </a:rPr>
              <a:t>Custom Tasks: 77</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 Data Types Statistics ###</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Total Data Types: 228</a:t>
            </a:r>
          </a:p>
          <a:p>
            <a:r>
              <a:rPr lang="en-GB" sz="900" dirty="0">
                <a:latin typeface="Courier New" panose="02070309020205020404" pitchFamily="49" charset="0"/>
                <a:cs typeface="Courier New" panose="02070309020205020404" pitchFamily="49" charset="0"/>
              </a:rPr>
              <a:t>System Data Types: 213</a:t>
            </a:r>
          </a:p>
          <a:p>
            <a:r>
              <a:rPr lang="en-GB" sz="900" dirty="0">
                <a:latin typeface="Courier New" panose="02070309020205020404" pitchFamily="49" charset="0"/>
                <a:cs typeface="Courier New" panose="02070309020205020404" pitchFamily="49" charset="0"/>
              </a:rPr>
              <a:t>Custom Data Types: 15</a:t>
            </a:r>
            <a:endParaRPr lang="en-IT"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577774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BD73-EB94-6246-B27B-E9A446E501A0}"/>
              </a:ext>
            </a:extLst>
          </p:cNvPr>
          <p:cNvSpPr>
            <a:spLocks noGrp="1"/>
          </p:cNvSpPr>
          <p:nvPr>
            <p:ph type="ctrTitle"/>
          </p:nvPr>
        </p:nvSpPr>
        <p:spPr/>
        <p:txBody>
          <a:bodyPr/>
          <a:lstStyle/>
          <a:p>
            <a:r>
              <a:rPr lang="en-IT" dirty="0"/>
              <a:t>Execute an ICO Workflow with Powershell SDK</a:t>
            </a:r>
          </a:p>
        </p:txBody>
      </p:sp>
    </p:spTree>
    <p:extLst>
      <p:ext uri="{BB962C8B-B14F-4D97-AF65-F5344CB8AC3E}">
        <p14:creationId xmlns:p14="http://schemas.microsoft.com/office/powerpoint/2010/main" val="11229969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6B05-CB3C-0745-8813-93EB6FFE1AE2}"/>
              </a:ext>
            </a:extLst>
          </p:cNvPr>
          <p:cNvSpPr>
            <a:spLocks noGrp="1"/>
          </p:cNvSpPr>
          <p:nvPr>
            <p:ph type="title"/>
          </p:nvPr>
        </p:nvSpPr>
        <p:spPr/>
        <p:txBody>
          <a:bodyPr/>
          <a:lstStyle/>
          <a:p>
            <a:r>
              <a:rPr lang="en-IT" dirty="0"/>
              <a:t>Requirements</a:t>
            </a:r>
          </a:p>
        </p:txBody>
      </p:sp>
      <p:sp>
        <p:nvSpPr>
          <p:cNvPr id="4" name="TextBox 3">
            <a:extLst>
              <a:ext uri="{FF2B5EF4-FFF2-40B4-BE49-F238E27FC236}">
                <a16:creationId xmlns:a16="http://schemas.microsoft.com/office/drawing/2014/main" id="{FA01855D-E2EB-9040-BC2D-264EE1B3A92A}"/>
              </a:ext>
            </a:extLst>
          </p:cNvPr>
          <p:cNvSpPr txBox="1"/>
          <p:nvPr/>
        </p:nvSpPr>
        <p:spPr>
          <a:xfrm>
            <a:off x="437766" y="1274676"/>
            <a:ext cx="8022866" cy="2308324"/>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mn-lt"/>
              </a:rPr>
              <a:t>Knowledge of </a:t>
            </a:r>
            <a:r>
              <a:rPr lang="en-GB" sz="1600" dirty="0" err="1">
                <a:latin typeface="+mn-lt"/>
              </a:rPr>
              <a:t>Powershell</a:t>
            </a:r>
            <a:r>
              <a:rPr lang="en-GB" sz="1600" dirty="0">
                <a:latin typeface="+mn-lt"/>
              </a:rPr>
              <a:t> and </a:t>
            </a:r>
            <a:r>
              <a:rPr lang="en-GB" sz="1600" dirty="0" err="1">
                <a:latin typeface="+mn-lt"/>
              </a:rPr>
              <a:t>Intersight</a:t>
            </a:r>
            <a:endParaRPr lang="en-GB" sz="1600" dirty="0">
              <a:latin typeface="+mn-lt"/>
            </a:endParaRPr>
          </a:p>
          <a:p>
            <a:pPr marL="285750" indent="-285750">
              <a:buFont typeface="Arial" panose="020B0604020202020204" pitchFamily="34" charset="0"/>
              <a:buChar char="•"/>
            </a:pPr>
            <a:r>
              <a:rPr lang="en-GB" sz="1600" dirty="0" err="1">
                <a:latin typeface="+mn-lt"/>
              </a:rPr>
              <a:t>Powershell</a:t>
            </a:r>
            <a:r>
              <a:rPr lang="en-GB" sz="1600" dirty="0">
                <a:latin typeface="+mn-lt"/>
              </a:rPr>
              <a:t> 7.1 or later</a:t>
            </a:r>
          </a:p>
          <a:p>
            <a:pPr marL="285750" indent="-285750">
              <a:buFont typeface="Arial" panose="020B0604020202020204" pitchFamily="34" charset="0"/>
              <a:buChar char="•"/>
            </a:pPr>
            <a:r>
              <a:rPr lang="en-GB" sz="1600" dirty="0">
                <a:latin typeface="+mn-lt"/>
              </a:rPr>
              <a:t>Dotnet SDK 3.1 or later</a:t>
            </a:r>
          </a:p>
          <a:p>
            <a:pPr marL="285750" indent="-285750">
              <a:buFont typeface="Arial" panose="020B0604020202020204" pitchFamily="34" charset="0"/>
              <a:buChar char="•"/>
            </a:pPr>
            <a:r>
              <a:rPr lang="en-GB" sz="1600" dirty="0">
                <a:latin typeface="+mn-lt"/>
              </a:rPr>
              <a:t>An </a:t>
            </a:r>
            <a:r>
              <a:rPr lang="en-GB" sz="1600" dirty="0" err="1">
                <a:latin typeface="+mn-lt"/>
              </a:rPr>
              <a:t>Intersight</a:t>
            </a:r>
            <a:r>
              <a:rPr lang="en-GB" sz="1600" dirty="0">
                <a:latin typeface="+mn-lt"/>
              </a:rPr>
              <a:t> API Key and Secret</a:t>
            </a:r>
          </a:p>
          <a:p>
            <a:pPr marL="285750" indent="-285750">
              <a:buFont typeface="Arial" panose="020B0604020202020204" pitchFamily="34" charset="0"/>
              <a:buChar char="•"/>
            </a:pPr>
            <a:r>
              <a:rPr lang="en-GB" sz="1600" dirty="0">
                <a:latin typeface="+mn-lt"/>
              </a:rPr>
              <a:t>Connectivity to </a:t>
            </a:r>
            <a:r>
              <a:rPr lang="en-GB" sz="1600" dirty="0" err="1">
                <a:latin typeface="+mn-lt"/>
              </a:rPr>
              <a:t>intersight.com</a:t>
            </a:r>
            <a:r>
              <a:rPr lang="en-GB" sz="1600" dirty="0">
                <a:latin typeface="+mn-lt"/>
              </a:rPr>
              <a:t> (or your CVA/PVAPP if you are running on-prem)</a:t>
            </a:r>
          </a:p>
          <a:p>
            <a:pPr marL="285750" indent="-285750">
              <a:buFont typeface="Arial" panose="020B0604020202020204" pitchFamily="34" charset="0"/>
              <a:buChar char="•"/>
            </a:pPr>
            <a:endParaRPr lang="en-GB" sz="1600" dirty="0">
              <a:latin typeface="+mn-lt"/>
            </a:endParaRPr>
          </a:p>
          <a:p>
            <a:pPr marL="285750" indent="-285750">
              <a:buFont typeface="Arial" panose="020B0604020202020204" pitchFamily="34" charset="0"/>
              <a:buChar char="•"/>
            </a:pPr>
            <a:endParaRPr lang="en-GB" sz="1600" dirty="0">
              <a:latin typeface="+mn-lt"/>
            </a:endParaRPr>
          </a:p>
          <a:p>
            <a:r>
              <a:rPr lang="en-GB" sz="1600" dirty="0" err="1">
                <a:latin typeface="+mn-lt"/>
              </a:rPr>
              <a:t>Powershell</a:t>
            </a:r>
            <a:r>
              <a:rPr lang="en-GB" sz="1600" dirty="0">
                <a:latin typeface="+mn-lt"/>
              </a:rPr>
              <a:t> Examples described in this document:</a:t>
            </a:r>
          </a:p>
          <a:p>
            <a:r>
              <a:rPr lang="en-GB" sz="1600" dirty="0">
                <a:latin typeface="+mn-lt"/>
                <a:hlinkClick r:id="rId3"/>
              </a:rPr>
              <a:t>https://github.com/rtortori/ico-powershell-examples</a:t>
            </a:r>
            <a:endParaRPr lang="en-GB" sz="1600" dirty="0">
              <a:latin typeface="+mn-lt"/>
            </a:endParaRPr>
          </a:p>
        </p:txBody>
      </p:sp>
    </p:spTree>
    <p:extLst>
      <p:ext uri="{BB962C8B-B14F-4D97-AF65-F5344CB8AC3E}">
        <p14:creationId xmlns:p14="http://schemas.microsoft.com/office/powerpoint/2010/main" val="41001463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E909-2D26-F341-AB06-96ABEBEB3F3A}"/>
              </a:ext>
            </a:extLst>
          </p:cNvPr>
          <p:cNvSpPr>
            <a:spLocks noGrp="1"/>
          </p:cNvSpPr>
          <p:nvPr>
            <p:ph type="title"/>
          </p:nvPr>
        </p:nvSpPr>
        <p:spPr/>
        <p:txBody>
          <a:bodyPr/>
          <a:lstStyle/>
          <a:p>
            <a:r>
              <a:rPr lang="en-IT" dirty="0"/>
              <a:t>Install and Configure Intersight Powershell Module</a:t>
            </a:r>
          </a:p>
        </p:txBody>
      </p:sp>
      <p:sp>
        <p:nvSpPr>
          <p:cNvPr id="3" name="TextBox 2">
            <a:extLst>
              <a:ext uri="{FF2B5EF4-FFF2-40B4-BE49-F238E27FC236}">
                <a16:creationId xmlns:a16="http://schemas.microsoft.com/office/drawing/2014/main" id="{599E8319-52CB-154F-A135-1D6485CFBE3A}"/>
              </a:ext>
            </a:extLst>
          </p:cNvPr>
          <p:cNvSpPr txBox="1"/>
          <p:nvPr/>
        </p:nvSpPr>
        <p:spPr>
          <a:xfrm>
            <a:off x="549667" y="1366463"/>
            <a:ext cx="8034391" cy="2169825"/>
          </a:xfrm>
          <a:prstGeom prst="rect">
            <a:avLst/>
          </a:prstGeom>
          <a:noFill/>
        </p:spPr>
        <p:txBody>
          <a:bodyPr wrap="square" rtlCol="0">
            <a:spAutoFit/>
          </a:bodyPr>
          <a:lstStyle/>
          <a:p>
            <a:r>
              <a:rPr lang="en-GB" sz="900" dirty="0" err="1">
                <a:latin typeface="Courier New" panose="02070309020205020404" pitchFamily="49" charset="0"/>
                <a:cs typeface="Courier New" panose="02070309020205020404" pitchFamily="49" charset="0"/>
              </a:rPr>
              <a:t>rtortori@laptop</a:t>
            </a:r>
            <a:r>
              <a:rPr lang="en-GB" sz="900" dirty="0">
                <a:latin typeface="Courier New" panose="02070309020205020404" pitchFamily="49" charset="0"/>
                <a:cs typeface="Courier New" panose="02070309020205020404" pitchFamily="49" charset="0"/>
              </a:rPr>
              <a:t> ~ % </a:t>
            </a:r>
            <a:r>
              <a:rPr lang="en-GB" sz="900" b="1" dirty="0" err="1">
                <a:latin typeface="Courier New" panose="02070309020205020404" pitchFamily="49" charset="0"/>
                <a:cs typeface="Courier New" panose="02070309020205020404" pitchFamily="49" charset="0"/>
              </a:rPr>
              <a:t>pwsh</a:t>
            </a:r>
            <a:endParaRPr lang="en-GB" sz="900" b="1"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PowerShell 7.2.2</a:t>
            </a:r>
          </a:p>
          <a:p>
            <a:r>
              <a:rPr lang="en-GB" sz="900" dirty="0">
                <a:latin typeface="Courier New" panose="02070309020205020404" pitchFamily="49" charset="0"/>
                <a:cs typeface="Courier New" panose="02070309020205020404" pitchFamily="49" charset="0"/>
              </a:rPr>
              <a:t>Copyright (c) Microsoft Corporation.</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https://</a:t>
            </a:r>
            <a:r>
              <a:rPr lang="en-GB" sz="900" dirty="0" err="1">
                <a:latin typeface="Courier New" panose="02070309020205020404" pitchFamily="49" charset="0"/>
                <a:cs typeface="Courier New" panose="02070309020205020404" pitchFamily="49" charset="0"/>
              </a:rPr>
              <a:t>aka.ms</a:t>
            </a:r>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powershell</a:t>
            </a:r>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Type 'help' to get help.</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PS /Users/</a:t>
            </a:r>
            <a:r>
              <a:rPr lang="en-GB" sz="900" dirty="0" err="1">
                <a:latin typeface="Courier New" panose="02070309020205020404" pitchFamily="49" charset="0"/>
                <a:cs typeface="Courier New" panose="02070309020205020404" pitchFamily="49" charset="0"/>
              </a:rPr>
              <a:t>rtortori</a:t>
            </a:r>
            <a:r>
              <a:rPr lang="en-GB" sz="900" dirty="0">
                <a:latin typeface="Courier New" panose="02070309020205020404" pitchFamily="49" charset="0"/>
                <a:cs typeface="Courier New" panose="02070309020205020404" pitchFamily="49" charset="0"/>
              </a:rPr>
              <a:t>&gt; </a:t>
            </a:r>
            <a:r>
              <a:rPr lang="en-GB" sz="900" b="1" dirty="0">
                <a:latin typeface="Courier New" panose="02070309020205020404" pitchFamily="49" charset="0"/>
                <a:cs typeface="Courier New" panose="02070309020205020404" pitchFamily="49" charset="0"/>
              </a:rPr>
              <a:t>Install-Module -Name </a:t>
            </a:r>
            <a:r>
              <a:rPr lang="en-GB" sz="900" b="1" dirty="0" err="1">
                <a:latin typeface="Courier New" panose="02070309020205020404" pitchFamily="49" charset="0"/>
                <a:cs typeface="Courier New" panose="02070309020205020404" pitchFamily="49" charset="0"/>
              </a:rPr>
              <a:t>Intersight.PowerShell</a:t>
            </a:r>
            <a:endParaRPr lang="en-GB" sz="900" b="1"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Untrusted repository</a:t>
            </a:r>
          </a:p>
          <a:p>
            <a:r>
              <a:rPr lang="en-GB" sz="900" dirty="0">
                <a:latin typeface="Courier New" panose="02070309020205020404" pitchFamily="49" charset="0"/>
                <a:cs typeface="Courier New" panose="02070309020205020404" pitchFamily="49" charset="0"/>
              </a:rPr>
              <a:t>You are installing the modules from an untrusted repository. If you trust this repository, change its </a:t>
            </a:r>
            <a:r>
              <a:rPr lang="en-GB" sz="900" dirty="0" err="1">
                <a:latin typeface="Courier New" panose="02070309020205020404" pitchFamily="49" charset="0"/>
                <a:cs typeface="Courier New" panose="02070309020205020404" pitchFamily="49" charset="0"/>
              </a:rPr>
              <a:t>InstallationPolicy</a:t>
            </a:r>
            <a:r>
              <a:rPr lang="en-GB" sz="900" dirty="0">
                <a:latin typeface="Courier New" panose="02070309020205020404" pitchFamily="49" charset="0"/>
                <a:cs typeface="Courier New" panose="02070309020205020404" pitchFamily="49" charset="0"/>
              </a:rPr>
              <a:t> value by</a:t>
            </a:r>
          </a:p>
          <a:p>
            <a:r>
              <a:rPr lang="en-GB" sz="900" dirty="0">
                <a:latin typeface="Courier New" panose="02070309020205020404" pitchFamily="49" charset="0"/>
                <a:cs typeface="Courier New" panose="02070309020205020404" pitchFamily="49" charset="0"/>
              </a:rPr>
              <a:t>running the Set-</a:t>
            </a:r>
            <a:r>
              <a:rPr lang="en-GB" sz="900" dirty="0" err="1">
                <a:latin typeface="Courier New" panose="02070309020205020404" pitchFamily="49" charset="0"/>
                <a:cs typeface="Courier New" panose="02070309020205020404" pitchFamily="49" charset="0"/>
              </a:rPr>
              <a:t>PSRepository</a:t>
            </a:r>
            <a:r>
              <a:rPr lang="en-GB" sz="900" dirty="0">
                <a:latin typeface="Courier New" panose="02070309020205020404" pitchFamily="49" charset="0"/>
                <a:cs typeface="Courier New" panose="02070309020205020404" pitchFamily="49" charset="0"/>
              </a:rPr>
              <a:t> cmdlet. Are you sure you want to install the modules from '</a:t>
            </a:r>
            <a:r>
              <a:rPr lang="en-GB" sz="900" dirty="0" err="1">
                <a:latin typeface="Courier New" panose="02070309020205020404" pitchFamily="49" charset="0"/>
                <a:cs typeface="Courier New" panose="02070309020205020404" pitchFamily="49" charset="0"/>
              </a:rPr>
              <a:t>PSGallery</a:t>
            </a:r>
            <a:r>
              <a:rPr lang="en-GB" sz="900" dirty="0">
                <a:latin typeface="Courier New" panose="02070309020205020404" pitchFamily="49" charset="0"/>
                <a:cs typeface="Courier New" panose="02070309020205020404" pitchFamily="49" charset="0"/>
              </a:rPr>
              <a:t>'?</a:t>
            </a:r>
          </a:p>
          <a:p>
            <a:r>
              <a:rPr lang="en-GB" sz="900" dirty="0">
                <a:latin typeface="Courier New" panose="02070309020205020404" pitchFamily="49" charset="0"/>
                <a:cs typeface="Courier New" panose="02070309020205020404" pitchFamily="49" charset="0"/>
              </a:rPr>
              <a:t>[Y] Yes  [A] Yes to All  [N] No  [L] No to All  [S] Suspend  [?] Help (default is "N"): Y</a:t>
            </a:r>
          </a:p>
          <a:p>
            <a:r>
              <a:rPr lang="en-GB" sz="900" dirty="0">
                <a:latin typeface="Courier New" panose="02070309020205020404" pitchFamily="49" charset="0"/>
                <a:cs typeface="Courier New" panose="02070309020205020404" pitchFamily="49" charset="0"/>
              </a:rPr>
              <a:t>PS /Users/</a:t>
            </a:r>
            <a:r>
              <a:rPr lang="en-GB" sz="900" dirty="0" err="1">
                <a:latin typeface="Courier New" panose="02070309020205020404" pitchFamily="49" charset="0"/>
                <a:cs typeface="Courier New" panose="02070309020205020404" pitchFamily="49" charset="0"/>
              </a:rPr>
              <a:t>rtortori</a:t>
            </a:r>
            <a:r>
              <a:rPr lang="en-GB" sz="900" dirty="0">
                <a:latin typeface="Courier New" panose="02070309020205020404" pitchFamily="49" charset="0"/>
                <a:cs typeface="Courier New" panose="02070309020205020404" pitchFamily="49" charset="0"/>
              </a:rPr>
              <a:t>&gt;</a:t>
            </a:r>
            <a:endParaRPr lang="en-IT"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183370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6B05-CB3C-0745-8813-93EB6FFE1AE2}"/>
              </a:ext>
            </a:extLst>
          </p:cNvPr>
          <p:cNvSpPr>
            <a:spLocks noGrp="1"/>
          </p:cNvSpPr>
          <p:nvPr>
            <p:ph type="title"/>
          </p:nvPr>
        </p:nvSpPr>
        <p:spPr/>
        <p:txBody>
          <a:bodyPr/>
          <a:lstStyle/>
          <a:p>
            <a:r>
              <a:rPr lang="en-IT" dirty="0"/>
              <a:t>Working with ICO and the Powershell SDK</a:t>
            </a:r>
          </a:p>
        </p:txBody>
      </p:sp>
      <p:sp>
        <p:nvSpPr>
          <p:cNvPr id="4" name="TextBox 3">
            <a:extLst>
              <a:ext uri="{FF2B5EF4-FFF2-40B4-BE49-F238E27FC236}">
                <a16:creationId xmlns:a16="http://schemas.microsoft.com/office/drawing/2014/main" id="{7B39729F-93F7-BE4C-96ED-BABA61B5A67E}"/>
              </a:ext>
            </a:extLst>
          </p:cNvPr>
          <p:cNvSpPr txBox="1"/>
          <p:nvPr/>
        </p:nvSpPr>
        <p:spPr>
          <a:xfrm>
            <a:off x="482600" y="1073150"/>
            <a:ext cx="7988300" cy="2893100"/>
          </a:xfrm>
          <a:prstGeom prst="rect">
            <a:avLst/>
          </a:prstGeom>
          <a:noFill/>
        </p:spPr>
        <p:txBody>
          <a:bodyPr wrap="square" rtlCol="0">
            <a:spAutoFit/>
          </a:bodyPr>
          <a:lstStyle/>
          <a:p>
            <a:r>
              <a:rPr lang="en-IT" sz="1400" dirty="0">
                <a:latin typeface="+mn-lt"/>
              </a:rPr>
              <a:t>Refer to the repo: </a:t>
            </a:r>
            <a:r>
              <a:rPr lang="en-GB" sz="1400" dirty="0">
                <a:latin typeface="+mn-lt"/>
                <a:hlinkClick r:id="rId3"/>
              </a:rPr>
              <a:t>https://github.com/rtortori/ico-powershell-examples</a:t>
            </a:r>
            <a:endParaRPr lang="en-GB" sz="1400" dirty="0">
              <a:latin typeface="+mn-lt"/>
            </a:endParaRPr>
          </a:p>
          <a:p>
            <a:r>
              <a:rPr lang="en-GB" sz="1400" dirty="0">
                <a:latin typeface="+mn-lt"/>
              </a:rPr>
              <a:t>This repo includes code that can be used and reworked to address a number of use cases.</a:t>
            </a:r>
          </a:p>
          <a:p>
            <a:endParaRPr lang="en-GB" sz="1400" dirty="0">
              <a:latin typeface="+mn-lt"/>
            </a:endParaRPr>
          </a:p>
          <a:p>
            <a:r>
              <a:rPr lang="en-GB" sz="1400" dirty="0">
                <a:latin typeface="+mn-lt"/>
              </a:rPr>
              <a:t>This document describes just a few of them, refer to the repository for additional info and instructions.</a:t>
            </a:r>
          </a:p>
          <a:p>
            <a:endParaRPr lang="en-GB" sz="1400" dirty="0">
              <a:latin typeface="+mn-lt"/>
            </a:endParaRPr>
          </a:p>
          <a:p>
            <a:r>
              <a:rPr lang="en-GB" sz="1400" dirty="0">
                <a:latin typeface="+mn-lt"/>
              </a:rPr>
              <a:t>In order to authenticate to the </a:t>
            </a:r>
            <a:r>
              <a:rPr lang="en-GB" sz="1400" dirty="0" err="1">
                <a:latin typeface="+mn-lt"/>
              </a:rPr>
              <a:t>Intersight</a:t>
            </a:r>
            <a:r>
              <a:rPr lang="en-GB" sz="1400" dirty="0">
                <a:latin typeface="+mn-lt"/>
              </a:rPr>
              <a:t> API, in the repo is present a file called </a:t>
            </a:r>
            <a:r>
              <a:rPr lang="en-GB" sz="1400" dirty="0">
                <a:latin typeface="Courier New" panose="02070309020205020404" pitchFamily="49" charset="0"/>
                <a:cs typeface="Courier New" panose="02070309020205020404" pitchFamily="49" charset="0"/>
              </a:rPr>
              <a:t>sample_configuration.ps1</a:t>
            </a:r>
          </a:p>
          <a:p>
            <a:r>
              <a:rPr lang="en-IT" sz="1400" dirty="0">
                <a:latin typeface="+mn-lt"/>
                <a:cs typeface="Courier New" panose="02070309020205020404" pitchFamily="49" charset="0"/>
              </a:rPr>
              <a:t>This powershell script contains the necessary code to authenticate to Intersight, provided you have generated an API Key and Secret: </a:t>
            </a:r>
            <a:r>
              <a:rPr lang="en-GB" sz="1400" dirty="0">
                <a:latin typeface="+mn-lt"/>
                <a:cs typeface="Courier New" panose="02070309020205020404" pitchFamily="49" charset="0"/>
                <a:hlinkClick r:id="rId4"/>
              </a:rPr>
              <a:t>https://intersight.com/apidocs/introduction/security/%23generating-api-keys&amp;sa=D&amp;ust=1612024909729000&amp;usg=AOvVaw362rkbFxqhX_Mo8w0xkDJG/</a:t>
            </a:r>
            <a:endParaRPr lang="en-GB" sz="1400" dirty="0">
              <a:latin typeface="+mn-lt"/>
              <a:cs typeface="Courier New" panose="02070309020205020404" pitchFamily="49" charset="0"/>
            </a:endParaRPr>
          </a:p>
          <a:p>
            <a:endParaRPr lang="en-GB" sz="1400" dirty="0">
              <a:latin typeface="+mn-lt"/>
              <a:cs typeface="Courier New" panose="02070309020205020404" pitchFamily="49" charset="0"/>
            </a:endParaRPr>
          </a:p>
          <a:p>
            <a:r>
              <a:rPr lang="en-IT" sz="1400" dirty="0">
                <a:latin typeface="+mn-lt"/>
                <a:cs typeface="Courier New" panose="02070309020205020404" pitchFamily="49" charset="0"/>
              </a:rPr>
              <a:t>You will need to either execute that script in your session or embed it in your powershell scripts in order to authenticate to the Intersight API.</a:t>
            </a:r>
          </a:p>
        </p:txBody>
      </p:sp>
    </p:spTree>
    <p:extLst>
      <p:ext uri="{BB962C8B-B14F-4D97-AF65-F5344CB8AC3E}">
        <p14:creationId xmlns:p14="http://schemas.microsoft.com/office/powerpoint/2010/main" val="6098787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4271-DC66-2C4F-A7C6-6B978B5D6B17}"/>
              </a:ext>
            </a:extLst>
          </p:cNvPr>
          <p:cNvSpPr>
            <a:spLocks noGrp="1"/>
          </p:cNvSpPr>
          <p:nvPr>
            <p:ph type="title"/>
          </p:nvPr>
        </p:nvSpPr>
        <p:spPr/>
        <p:txBody>
          <a:bodyPr/>
          <a:lstStyle/>
          <a:p>
            <a:r>
              <a:rPr lang="en-IT" dirty="0"/>
              <a:t>Example 1: Execute and Rollback a Workflow</a:t>
            </a:r>
          </a:p>
        </p:txBody>
      </p:sp>
      <p:sp>
        <p:nvSpPr>
          <p:cNvPr id="3" name="TextBox 2">
            <a:extLst>
              <a:ext uri="{FF2B5EF4-FFF2-40B4-BE49-F238E27FC236}">
                <a16:creationId xmlns:a16="http://schemas.microsoft.com/office/drawing/2014/main" id="{3D732388-1A07-C34B-862F-6B6B5C70CE46}"/>
              </a:ext>
            </a:extLst>
          </p:cNvPr>
          <p:cNvSpPr txBox="1"/>
          <p:nvPr/>
        </p:nvSpPr>
        <p:spPr>
          <a:xfrm>
            <a:off x="507616" y="1212850"/>
            <a:ext cx="4851400" cy="3000821"/>
          </a:xfrm>
          <a:prstGeom prst="rect">
            <a:avLst/>
          </a:prstGeom>
          <a:noFill/>
        </p:spPr>
        <p:txBody>
          <a:bodyPr wrap="square" rtlCol="0">
            <a:spAutoFit/>
          </a:bodyPr>
          <a:lstStyle/>
          <a:p>
            <a:r>
              <a:rPr lang="en-GB" sz="900" b="1" dirty="0">
                <a:latin typeface="Courier New" panose="02070309020205020404" pitchFamily="49" charset="0"/>
                <a:cs typeface="Courier New" panose="02070309020205020404" pitchFamily="49" charset="0"/>
              </a:rPr>
              <a:t>Invoke Execution</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ICO &gt; ./ico_wf_execution_by_name.ps1</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Name                     </a:t>
            </a:r>
            <a:r>
              <a:rPr lang="en-GB" sz="900" dirty="0" err="1">
                <a:latin typeface="Courier New" panose="02070309020205020404" pitchFamily="49" charset="0"/>
                <a:cs typeface="Courier New" panose="02070309020205020404" pitchFamily="49" charset="0"/>
              </a:rPr>
              <a:t>Moid</a:t>
            </a:r>
            <a:r>
              <a:rPr lang="en-GB" sz="900" dirty="0">
                <a:latin typeface="Courier New" panose="02070309020205020404" pitchFamily="49" charset="0"/>
                <a:cs typeface="Courier New" panose="02070309020205020404" pitchFamily="49" charset="0"/>
              </a:rPr>
              <a:t>                     Email</a:t>
            </a:r>
          </a:p>
          <a:p>
            <a:r>
              <a:rPr lang="en-GB" sz="900" dirty="0">
                <a:latin typeface="Courier New" panose="02070309020205020404" pitchFamily="49" charset="0"/>
                <a:cs typeface="Courier New" panose="02070309020205020404" pitchFamily="49" charset="0"/>
              </a:rPr>
              <a:t>----                     ----                     -----</a:t>
            </a:r>
          </a:p>
          <a:p>
            <a:r>
              <a:rPr lang="en-GB" sz="900" dirty="0">
                <a:latin typeface="Courier New" panose="02070309020205020404" pitchFamily="49" charset="0"/>
                <a:cs typeface="Courier New" panose="02070309020205020404" pitchFamily="49" charset="0"/>
              </a:rPr>
              <a:t>Deploy a virtual machine 6254166b696f6e2d31db1e93 </a:t>
            </a:r>
            <a:r>
              <a:rPr lang="en-GB" sz="900" dirty="0">
                <a:latin typeface="Courier New" panose="02070309020205020404" pitchFamily="49" charset="0"/>
                <a:cs typeface="Courier New" panose="02070309020205020404" pitchFamily="49" charset="0"/>
                <a:hlinkClick r:id="rId3"/>
              </a:rPr>
              <a:t>user@cisco.com</a:t>
            </a:r>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r>
              <a:rPr lang="en-GB" sz="900" b="1" dirty="0">
                <a:latin typeface="Courier New" panose="02070309020205020404" pitchFamily="49" charset="0"/>
                <a:cs typeface="Courier New" panose="02070309020205020404" pitchFamily="49" charset="0"/>
              </a:rPr>
              <a:t>Rollback</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ICO &gt; ./ico_wf_rollback_by_moid.ps1 6254166b696f6e2d31db1e93</a:t>
            </a:r>
          </a:p>
          <a:p>
            <a:endParaRPr lang="en-GB" sz="900" dirty="0">
              <a:latin typeface="Courier New" panose="02070309020205020404" pitchFamily="49" charset="0"/>
              <a:cs typeface="Courier New" panose="02070309020205020404" pitchFamily="49" charset="0"/>
            </a:endParaRPr>
          </a:p>
          <a:p>
            <a:r>
              <a:rPr lang="en-GB" sz="900" dirty="0" err="1">
                <a:latin typeface="Courier New" panose="02070309020205020404" pitchFamily="49" charset="0"/>
                <a:cs typeface="Courier New" panose="02070309020205020404" pitchFamily="49" charset="0"/>
              </a:rPr>
              <a:t>Moid</a:t>
            </a:r>
            <a:r>
              <a:rPr lang="en-GB" sz="900" dirty="0">
                <a:latin typeface="Courier New" panose="02070309020205020404" pitchFamily="49" charset="0"/>
                <a:cs typeface="Courier New" panose="02070309020205020404" pitchFamily="49" charset="0"/>
              </a:rPr>
              <a:t>                      Status</a:t>
            </a:r>
          </a:p>
          <a:p>
            <a:r>
              <a:rPr lang="en-GB" sz="900" dirty="0">
                <a:latin typeface="Courier New" panose="02070309020205020404" pitchFamily="49" charset="0"/>
                <a:cs typeface="Courier New" panose="02070309020205020404" pitchFamily="49" charset="0"/>
              </a:rPr>
              <a:t>----                      ------</a:t>
            </a:r>
          </a:p>
          <a:p>
            <a:r>
              <a:rPr lang="en-GB" sz="900" dirty="0">
                <a:latin typeface="Courier New" panose="02070309020205020404" pitchFamily="49" charset="0"/>
                <a:cs typeface="Courier New" panose="02070309020205020404" pitchFamily="49" charset="0"/>
              </a:rPr>
              <a:t>625416ec726f6e2d312e72ea Created</a:t>
            </a:r>
          </a:p>
          <a:p>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r>
              <a:rPr lang="en-GB" sz="900" dirty="0" err="1">
                <a:latin typeface="Courier New" panose="02070309020205020404" pitchFamily="49" charset="0"/>
                <a:cs typeface="Courier New" panose="02070309020205020404" pitchFamily="49" charset="0"/>
              </a:rPr>
              <a:t>Moid</a:t>
            </a:r>
            <a:r>
              <a:rPr lang="en-GB" sz="900" dirty="0">
                <a:latin typeface="Courier New" panose="02070309020205020404" pitchFamily="49" charset="0"/>
                <a:cs typeface="Courier New" panose="02070309020205020404" pitchFamily="49" charset="0"/>
              </a:rPr>
              <a:t>                      Status</a:t>
            </a:r>
          </a:p>
          <a:p>
            <a:r>
              <a:rPr lang="en-GB" sz="900" dirty="0">
                <a:latin typeface="Courier New" panose="02070309020205020404" pitchFamily="49" charset="0"/>
                <a:cs typeface="Courier New" panose="02070309020205020404" pitchFamily="49" charset="0"/>
              </a:rPr>
              <a:t>----                      ------</a:t>
            </a:r>
          </a:p>
          <a:p>
            <a:r>
              <a:rPr lang="en-GB" sz="900" dirty="0">
                <a:latin typeface="Courier New" panose="02070309020205020404" pitchFamily="49" charset="0"/>
                <a:cs typeface="Courier New" panose="02070309020205020404" pitchFamily="49" charset="0"/>
              </a:rPr>
              <a:t>625416ec726f6e2d312e72ea Running</a:t>
            </a:r>
            <a:endParaRPr lang="en-IT"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02924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4271-DC66-2C4F-A7C6-6B978B5D6B17}"/>
              </a:ext>
            </a:extLst>
          </p:cNvPr>
          <p:cNvSpPr>
            <a:spLocks noGrp="1"/>
          </p:cNvSpPr>
          <p:nvPr>
            <p:ph type="title"/>
          </p:nvPr>
        </p:nvSpPr>
        <p:spPr/>
        <p:txBody>
          <a:bodyPr/>
          <a:lstStyle/>
          <a:p>
            <a:r>
              <a:rPr lang="en-IT" dirty="0"/>
              <a:t>Example 2a: Get all Workflows Definitions</a:t>
            </a:r>
          </a:p>
        </p:txBody>
      </p:sp>
      <p:sp>
        <p:nvSpPr>
          <p:cNvPr id="3" name="TextBox 2">
            <a:extLst>
              <a:ext uri="{FF2B5EF4-FFF2-40B4-BE49-F238E27FC236}">
                <a16:creationId xmlns:a16="http://schemas.microsoft.com/office/drawing/2014/main" id="{3D732388-1A07-C34B-862F-6B6B5C70CE46}"/>
              </a:ext>
            </a:extLst>
          </p:cNvPr>
          <p:cNvSpPr txBox="1"/>
          <p:nvPr/>
        </p:nvSpPr>
        <p:spPr>
          <a:xfrm>
            <a:off x="437766" y="970369"/>
            <a:ext cx="8566534" cy="3416320"/>
          </a:xfrm>
          <a:prstGeom prst="rect">
            <a:avLst/>
          </a:prstGeom>
          <a:noFill/>
        </p:spPr>
        <p:txBody>
          <a:bodyPr wrap="square" rtlCol="0">
            <a:spAutoFit/>
          </a:bodyPr>
          <a:lstStyle/>
          <a:p>
            <a:r>
              <a:rPr lang="en-GB" sz="900" dirty="0">
                <a:latin typeface="Courier New" panose="02070309020205020404" pitchFamily="49" charset="0"/>
                <a:cs typeface="Courier New" panose="02070309020205020404" pitchFamily="49" charset="0"/>
              </a:rPr>
              <a:t>ICO &gt; $filter="(</a:t>
            </a:r>
            <a:r>
              <a:rPr lang="en-GB" sz="900" dirty="0" err="1">
                <a:latin typeface="Courier New" panose="02070309020205020404" pitchFamily="49" charset="0"/>
                <a:cs typeface="Courier New" panose="02070309020205020404" pitchFamily="49" charset="0"/>
              </a:rPr>
              <a:t>Properties.ExternalMeta</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eq</a:t>
            </a:r>
            <a:r>
              <a:rPr lang="en-GB" sz="900" dirty="0">
                <a:latin typeface="Courier New" panose="02070309020205020404" pitchFamily="49" charset="0"/>
                <a:cs typeface="Courier New" panose="02070309020205020404" pitchFamily="49" charset="0"/>
              </a:rPr>
              <a:t> true) and (Name ne '</a:t>
            </a:r>
            <a:r>
              <a:rPr lang="en-GB" sz="900" dirty="0" err="1">
                <a:latin typeface="Courier New" panose="02070309020205020404" pitchFamily="49" charset="0"/>
                <a:cs typeface="Courier New" panose="02070309020205020404" pitchFamily="49" charset="0"/>
              </a:rPr>
              <a:t>DeployHyperFlexSDWAN</a:t>
            </a:r>
            <a:r>
              <a:rPr lang="en-GB" sz="900" dirty="0">
                <a:latin typeface="Courier New" panose="02070309020205020404" pitchFamily="49" charset="0"/>
                <a:cs typeface="Courier New" panose="02070309020205020404" pitchFamily="49" charset="0"/>
              </a:rPr>
              <a:t>') and (</a:t>
            </a:r>
            <a:r>
              <a:rPr lang="en-GB" sz="900" dirty="0" err="1">
                <a:latin typeface="Courier New" panose="02070309020205020404" pitchFamily="49" charset="0"/>
                <a:cs typeface="Courier New" panose="02070309020205020404" pitchFamily="49" charset="0"/>
              </a:rPr>
              <a:t>DefaultVersion</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eq</a:t>
            </a:r>
            <a:r>
              <a:rPr lang="en-GB" sz="900" dirty="0">
                <a:latin typeface="Courier New" panose="02070309020205020404" pitchFamily="49" charset="0"/>
                <a:cs typeface="Courier New" panose="02070309020205020404" pitchFamily="49" charset="0"/>
              </a:rPr>
              <a:t> true)"</a:t>
            </a:r>
          </a:p>
          <a:p>
            <a:r>
              <a:rPr lang="en-GB" sz="900" dirty="0">
                <a:latin typeface="Courier New" panose="02070309020205020404" pitchFamily="49" charset="0"/>
                <a:cs typeface="Courier New" panose="02070309020205020404" pitchFamily="49" charset="0"/>
              </a:rPr>
              <a:t>ICO &gt; $</a:t>
            </a:r>
            <a:r>
              <a:rPr lang="en-GB" sz="900" dirty="0" err="1">
                <a:latin typeface="Courier New" panose="02070309020205020404" pitchFamily="49" charset="0"/>
                <a:cs typeface="Courier New" panose="02070309020205020404" pitchFamily="49" charset="0"/>
              </a:rPr>
              <a:t>wf</a:t>
            </a:r>
            <a:r>
              <a:rPr lang="en-GB" sz="900" dirty="0">
                <a:latin typeface="Courier New" panose="02070309020205020404" pitchFamily="49" charset="0"/>
                <a:cs typeface="Courier New" panose="02070309020205020404" pitchFamily="49" charset="0"/>
              </a:rPr>
              <a:t> = Get-</a:t>
            </a:r>
            <a:r>
              <a:rPr lang="en-GB" sz="900" dirty="0" err="1">
                <a:latin typeface="Courier New" panose="02070309020205020404" pitchFamily="49" charset="0"/>
                <a:cs typeface="Courier New" panose="02070309020205020404" pitchFamily="49" charset="0"/>
              </a:rPr>
              <a:t>IntersightWorkflowWorkflowDefinition</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InlineCount</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allpages</a:t>
            </a:r>
            <a:r>
              <a:rPr lang="en-GB" sz="900" dirty="0">
                <a:latin typeface="Courier New" panose="02070309020205020404" pitchFamily="49" charset="0"/>
                <a:cs typeface="Courier New" panose="02070309020205020404" pitchFamily="49" charset="0"/>
              </a:rPr>
              <a:t> -Top 0 -Filter $filter</a:t>
            </a:r>
          </a:p>
          <a:p>
            <a:r>
              <a:rPr lang="en-GB" sz="900" dirty="0">
                <a:latin typeface="Courier New" panose="02070309020205020404" pitchFamily="49" charset="0"/>
                <a:cs typeface="Courier New" panose="02070309020205020404" pitchFamily="49" charset="0"/>
              </a:rPr>
              <a:t>ICO &gt; $</a:t>
            </a:r>
            <a:r>
              <a:rPr lang="en-GB" sz="900" dirty="0" err="1">
                <a:latin typeface="Courier New" panose="02070309020205020404" pitchFamily="49" charset="0"/>
                <a:cs typeface="Courier New" panose="02070309020205020404" pitchFamily="49" charset="0"/>
              </a:rPr>
              <a:t>wf</a:t>
            </a:r>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Count Results</a:t>
            </a:r>
          </a:p>
          <a:p>
            <a:r>
              <a:rPr lang="en-GB" sz="900" dirty="0">
                <a:latin typeface="Courier New" panose="02070309020205020404" pitchFamily="49" charset="0"/>
                <a:cs typeface="Courier New" panose="02070309020205020404" pitchFamily="49" charset="0"/>
              </a:rPr>
              <a:t>----- -------                                                                                                                                                                                             </a:t>
            </a:r>
          </a:p>
          <a:p>
            <a:r>
              <a:rPr lang="en-GB" sz="900" dirty="0">
                <a:latin typeface="Courier New" panose="02070309020205020404" pitchFamily="49" charset="0"/>
                <a:cs typeface="Courier New" panose="02070309020205020404" pitchFamily="49" charset="0"/>
              </a:rPr>
              <a:t>  522 {class </a:t>
            </a:r>
            <a:r>
              <a:rPr lang="en-GB" sz="900" dirty="0" err="1">
                <a:latin typeface="Courier New" panose="02070309020205020404" pitchFamily="49" charset="0"/>
                <a:cs typeface="Courier New" panose="02070309020205020404" pitchFamily="49" charset="0"/>
              </a:rPr>
              <a:t>WorkflowWorkflowDefinition</a:t>
            </a:r>
            <a:r>
              <a:rPr lang="en-GB" sz="900" dirty="0">
                <a:latin typeface="Courier New" panose="02070309020205020404" pitchFamily="49" charset="0"/>
                <a:cs typeface="Courier New" panose="02070309020205020404" pitchFamily="49" charset="0"/>
              </a:rPr>
              <a:t> {…                                                                                                                                                                </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ICO &gt; $</a:t>
            </a:r>
            <a:r>
              <a:rPr lang="en-GB" sz="900" dirty="0" err="1">
                <a:latin typeface="Courier New" panose="02070309020205020404" pitchFamily="49" charset="0"/>
                <a:cs typeface="Courier New" panose="02070309020205020404" pitchFamily="49" charset="0"/>
              </a:rPr>
              <a:t>wf.Results.Count</a:t>
            </a:r>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522</a:t>
            </a: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ICO &gt; $</a:t>
            </a:r>
            <a:r>
              <a:rPr lang="en-GB" sz="900" dirty="0" err="1">
                <a:latin typeface="Courier New" panose="02070309020205020404" pitchFamily="49" charset="0"/>
                <a:cs typeface="Courier New" panose="02070309020205020404" pitchFamily="49" charset="0"/>
              </a:rPr>
              <a:t>wf.Results</a:t>
            </a:r>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r>
              <a:rPr lang="en-GB" sz="900" dirty="0" err="1">
                <a:latin typeface="Courier New" panose="02070309020205020404" pitchFamily="49" charset="0"/>
                <a:cs typeface="Courier New" panose="02070309020205020404" pitchFamily="49" charset="0"/>
              </a:rPr>
              <a:t>ClassId</a:t>
            </a:r>
            <a:r>
              <a:rPr lang="en-GB" sz="900" dirty="0">
                <a:latin typeface="Courier New" panose="02070309020205020404" pitchFamily="49" charset="0"/>
                <a:cs typeface="Courier New" panose="02070309020205020404" pitchFamily="49" charset="0"/>
              </a:rPr>
              <a:t>               : </a:t>
            </a:r>
            <a:r>
              <a:rPr lang="en-GB" sz="900" dirty="0" err="1">
                <a:latin typeface="Courier New" panose="02070309020205020404" pitchFamily="49" charset="0"/>
                <a:cs typeface="Courier New" panose="02070309020205020404" pitchFamily="49" charset="0"/>
              </a:rPr>
              <a:t>WorkflowWorkflowDefinition</a:t>
            </a:r>
            <a:endParaRPr lang="en-GB" sz="900" dirty="0">
              <a:latin typeface="Courier New" panose="02070309020205020404" pitchFamily="49" charset="0"/>
              <a:cs typeface="Courier New" panose="02070309020205020404" pitchFamily="49" charset="0"/>
            </a:endParaRPr>
          </a:p>
          <a:p>
            <a:r>
              <a:rPr lang="en-GB" sz="900" dirty="0" err="1">
                <a:latin typeface="Courier New" panose="02070309020205020404" pitchFamily="49" charset="0"/>
                <a:cs typeface="Courier New" panose="02070309020205020404" pitchFamily="49" charset="0"/>
              </a:rPr>
              <a:t>ObjectType</a:t>
            </a:r>
            <a:r>
              <a:rPr lang="en-GB" sz="900" dirty="0">
                <a:latin typeface="Courier New" panose="02070309020205020404" pitchFamily="49" charset="0"/>
                <a:cs typeface="Courier New" panose="02070309020205020404" pitchFamily="49" charset="0"/>
              </a:rPr>
              <a:t>            : </a:t>
            </a:r>
            <a:r>
              <a:rPr lang="en-GB" sz="900" dirty="0" err="1">
                <a:latin typeface="Courier New" panose="02070309020205020404" pitchFamily="49" charset="0"/>
                <a:cs typeface="Courier New" panose="02070309020205020404" pitchFamily="49" charset="0"/>
              </a:rPr>
              <a:t>WorkflowWorkflowDefinition</a:t>
            </a:r>
            <a:endParaRPr lang="en-GB" sz="900" dirty="0">
              <a:latin typeface="Courier New" panose="02070309020205020404" pitchFamily="49" charset="0"/>
              <a:cs typeface="Courier New" panose="02070309020205020404" pitchFamily="49" charset="0"/>
            </a:endParaRPr>
          </a:p>
          <a:p>
            <a:r>
              <a:rPr lang="en-GB" sz="900" dirty="0" err="1">
                <a:latin typeface="Courier New" panose="02070309020205020404" pitchFamily="49" charset="0"/>
                <a:cs typeface="Courier New" panose="02070309020205020404" pitchFamily="49" charset="0"/>
              </a:rPr>
              <a:t>LicenseEntitlement</a:t>
            </a:r>
            <a:r>
              <a:rPr lang="en-GB" sz="900" dirty="0">
                <a:latin typeface="Courier New" panose="02070309020205020404" pitchFamily="49" charset="0"/>
                <a:cs typeface="Courier New" panose="02070309020205020404" pitchFamily="49" charset="0"/>
              </a:rPr>
              <a:t>    : Premier</a:t>
            </a:r>
          </a:p>
          <a:p>
            <a:r>
              <a:rPr lang="en-GB" sz="900" dirty="0" err="1">
                <a:latin typeface="Courier New" panose="02070309020205020404" pitchFamily="49" charset="0"/>
                <a:cs typeface="Courier New" panose="02070309020205020404" pitchFamily="49" charset="0"/>
              </a:rPr>
              <a:t>DefaultVersion</a:t>
            </a:r>
            <a:r>
              <a:rPr lang="en-GB" sz="900" dirty="0">
                <a:latin typeface="Courier New" panose="02070309020205020404" pitchFamily="49" charset="0"/>
                <a:cs typeface="Courier New" panose="02070309020205020404" pitchFamily="49" charset="0"/>
              </a:rPr>
              <a:t>        : True</a:t>
            </a:r>
          </a:p>
          <a:p>
            <a:r>
              <a:rPr lang="en-GB" sz="900" dirty="0">
                <a:latin typeface="Courier New" panose="02070309020205020404" pitchFamily="49" charset="0"/>
                <a:cs typeface="Courier New" panose="02070309020205020404" pitchFamily="49" charset="0"/>
              </a:rPr>
              <a:t>Description           : a test workflow to experiment with custom integrations</a:t>
            </a:r>
          </a:p>
          <a:p>
            <a:r>
              <a:rPr lang="en-GB" sz="900" dirty="0" err="1">
                <a:latin typeface="Courier New" panose="02070309020205020404" pitchFamily="49" charset="0"/>
                <a:cs typeface="Courier New" panose="02070309020205020404" pitchFamily="49" charset="0"/>
              </a:rPr>
              <a:t>InputDefinition</a:t>
            </a:r>
            <a:r>
              <a:rPr lang="en-GB" sz="900" dirty="0">
                <a:latin typeface="Courier New" panose="02070309020205020404" pitchFamily="49" charset="0"/>
                <a:cs typeface="Courier New" panose="02070309020205020404" pitchFamily="49" charset="0"/>
              </a:rPr>
              <a:t>       : {class </a:t>
            </a:r>
            <a:r>
              <a:rPr lang="en-GB" sz="900" dirty="0" err="1">
                <a:latin typeface="Courier New" panose="02070309020205020404" pitchFamily="49" charset="0"/>
                <a:cs typeface="Courier New" panose="02070309020205020404" pitchFamily="49" charset="0"/>
              </a:rPr>
              <a:t>WorkflowBaseDataType</a:t>
            </a:r>
            <a:r>
              <a:rPr lang="en-GB" sz="900" dirty="0">
                <a:latin typeface="Courier New" panose="02070309020205020404" pitchFamily="49" charset="0"/>
                <a:cs typeface="Courier New" panose="02070309020205020404" pitchFamily="49" charset="0"/>
              </a:rPr>
              <a:t> {</a:t>
            </a:r>
          </a:p>
          <a:p>
            <a:r>
              <a:rPr lang="en-GB" sz="900" dirty="0">
                <a:latin typeface="Courier New" panose="02070309020205020404" pitchFamily="49" charset="0"/>
                <a:cs typeface="Courier New" panose="02070309020205020404" pitchFamily="49" charset="0"/>
              </a:rPr>
              <a:t>                          class </a:t>
            </a:r>
            <a:r>
              <a:rPr lang="en-GB" sz="900" dirty="0" err="1">
                <a:latin typeface="Courier New" panose="02070309020205020404" pitchFamily="49" charset="0"/>
                <a:cs typeface="Courier New" panose="02070309020205020404" pitchFamily="49" charset="0"/>
              </a:rPr>
              <a:t>MoBaseComplexType</a:t>
            </a:r>
            <a:r>
              <a:rPr lang="en-GB" sz="900" dirty="0">
                <a:latin typeface="Courier New" panose="02070309020205020404" pitchFamily="49" charset="0"/>
                <a:cs typeface="Courier New" panose="02070309020205020404" pitchFamily="49" charset="0"/>
              </a:rPr>
              <a:t> {</a:t>
            </a:r>
          </a:p>
          <a:p>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ClassId</a:t>
            </a:r>
            <a:r>
              <a:rPr lang="en-GB" sz="900" dirty="0">
                <a:latin typeface="Courier New" panose="02070309020205020404" pitchFamily="49" charset="0"/>
                <a:cs typeface="Courier New" panose="02070309020205020404" pitchFamily="49" charset="0"/>
              </a:rPr>
              <a:t>: 0</a:t>
            </a:r>
          </a:p>
          <a:p>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ObjectType</a:t>
            </a:r>
            <a:r>
              <a:rPr lang="en-GB" sz="900" dirty="0">
                <a:latin typeface="Courier New" panose="02070309020205020404" pitchFamily="49" charset="0"/>
                <a:cs typeface="Courier New" panose="02070309020205020404" pitchFamily="49" charset="0"/>
              </a:rPr>
              <a:t>: 0</a:t>
            </a:r>
          </a:p>
          <a:p>
            <a:r>
              <a:rPr lang="en-GB" sz="900" dirty="0">
                <a:latin typeface="Courier New" panose="02070309020205020404" pitchFamily="49" charset="0"/>
                <a:cs typeface="Courier New" panose="02070309020205020404" pitchFamily="49" charset="0"/>
              </a:rPr>
              <a:t>[...]</a:t>
            </a:r>
            <a:endParaRPr lang="en-IT" sz="900" dirty="0">
              <a:latin typeface="Courier New" panose="02070309020205020404" pitchFamily="49" charset="0"/>
              <a:cs typeface="Courier New" panose="02070309020205020404" pitchFamily="49" charset="0"/>
            </a:endParaRPr>
          </a:p>
        </p:txBody>
      </p:sp>
      <p:sp>
        <p:nvSpPr>
          <p:cNvPr id="4" name="Snip Single Corner of Rectangle 3">
            <a:extLst>
              <a:ext uri="{FF2B5EF4-FFF2-40B4-BE49-F238E27FC236}">
                <a16:creationId xmlns:a16="http://schemas.microsoft.com/office/drawing/2014/main" id="{C83501D0-6A04-9948-8B65-EB678BF19681}"/>
              </a:ext>
            </a:extLst>
          </p:cNvPr>
          <p:cNvSpPr/>
          <p:nvPr/>
        </p:nvSpPr>
        <p:spPr>
          <a:xfrm>
            <a:off x="6159500" y="1568450"/>
            <a:ext cx="2349500" cy="3041650"/>
          </a:xfrm>
          <a:prstGeom prst="snip1Rect">
            <a:avLst/>
          </a:prstGeom>
          <a:solidFill>
            <a:schemeClr val="bg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T" sz="1400" dirty="0">
                <a:solidFill>
                  <a:schemeClr val="bg2"/>
                </a:solidFill>
              </a:rPr>
              <a:t>I</a:t>
            </a:r>
            <a:r>
              <a:rPr lang="en-GB" sz="1400" dirty="0" err="1">
                <a:solidFill>
                  <a:schemeClr val="bg2"/>
                </a:solidFill>
              </a:rPr>
              <a:t>ntersight</a:t>
            </a:r>
            <a:r>
              <a:rPr lang="en-GB" sz="1400" dirty="0">
                <a:solidFill>
                  <a:schemeClr val="bg2"/>
                </a:solidFill>
              </a:rPr>
              <a:t> </a:t>
            </a:r>
            <a:r>
              <a:rPr lang="en-GB" sz="1400" dirty="0" err="1">
                <a:solidFill>
                  <a:schemeClr val="bg2"/>
                </a:solidFill>
              </a:rPr>
              <a:t>Powershell</a:t>
            </a:r>
            <a:r>
              <a:rPr lang="en-GB" sz="1400" dirty="0">
                <a:solidFill>
                  <a:schemeClr val="bg2"/>
                </a:solidFill>
              </a:rPr>
              <a:t> SDK  cmdlets accept the parameter </a:t>
            </a:r>
            <a:r>
              <a:rPr lang="en-GB" sz="1400" dirty="0">
                <a:solidFill>
                  <a:schemeClr val="bg2"/>
                </a:solidFill>
                <a:latin typeface="Courier New" panose="02070309020205020404" pitchFamily="49" charset="0"/>
                <a:cs typeface="Courier New" panose="02070309020205020404" pitchFamily="49" charset="0"/>
              </a:rPr>
              <a:t>–Filter</a:t>
            </a:r>
          </a:p>
          <a:p>
            <a:endParaRPr lang="en-GB" sz="1400" dirty="0">
              <a:solidFill>
                <a:schemeClr val="bg2"/>
              </a:solidFill>
              <a:latin typeface="Courier New" panose="02070309020205020404" pitchFamily="49" charset="0"/>
              <a:cs typeface="Courier New" panose="02070309020205020404" pitchFamily="49" charset="0"/>
            </a:endParaRPr>
          </a:p>
          <a:p>
            <a:r>
              <a:rPr lang="en-GB" sz="1400" dirty="0">
                <a:solidFill>
                  <a:schemeClr val="bg2"/>
                </a:solidFill>
              </a:rPr>
              <a:t>This parameter accepts a filter query that can be used to reduce the scope of the search as shown in the example</a:t>
            </a:r>
            <a:endParaRPr lang="en-IT" sz="1400" dirty="0">
              <a:solidFill>
                <a:schemeClr val="bg2"/>
              </a:solidFill>
            </a:endParaRPr>
          </a:p>
        </p:txBody>
      </p:sp>
    </p:spTree>
    <p:extLst>
      <p:ext uri="{BB962C8B-B14F-4D97-AF65-F5344CB8AC3E}">
        <p14:creationId xmlns:p14="http://schemas.microsoft.com/office/powerpoint/2010/main" val="2557949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Create a Custom Task using the Web API Executor 4/9</a:t>
            </a:r>
          </a:p>
        </p:txBody>
      </p:sp>
      <p:sp>
        <p:nvSpPr>
          <p:cNvPr id="4" name="TextBox 3">
            <a:extLst>
              <a:ext uri="{FF2B5EF4-FFF2-40B4-BE49-F238E27FC236}">
                <a16:creationId xmlns:a16="http://schemas.microsoft.com/office/drawing/2014/main" id="{D438C723-2CDC-DB44-85C1-F3B4AC7A6AF1}"/>
              </a:ext>
            </a:extLst>
          </p:cNvPr>
          <p:cNvSpPr txBox="1"/>
          <p:nvPr/>
        </p:nvSpPr>
        <p:spPr>
          <a:xfrm>
            <a:off x="2488323" y="1011273"/>
            <a:ext cx="2864940" cy="2677656"/>
          </a:xfrm>
          <a:prstGeom prst="rect">
            <a:avLst/>
          </a:prstGeom>
          <a:noFill/>
        </p:spPr>
        <p:txBody>
          <a:bodyPr wrap="square" rtlCol="0">
            <a:spAutoFit/>
          </a:bodyPr>
          <a:lstStyle/>
          <a:p>
            <a:r>
              <a:rPr lang="en-IT" sz="1400" b="1" dirty="0">
                <a:latin typeface="+mn-lt"/>
              </a:rPr>
              <a:t>Inputs Tab</a:t>
            </a:r>
          </a:p>
          <a:p>
            <a:endParaRPr lang="en-IT" sz="1400" b="1" dirty="0">
              <a:latin typeface="+mn-lt"/>
            </a:endParaRPr>
          </a:p>
          <a:p>
            <a:r>
              <a:rPr lang="en-IT" sz="1400" dirty="0">
                <a:latin typeface="+mn-lt"/>
              </a:rPr>
              <a:t>Click on ‘edit’ to set a value for each input of this task. The ‘i’ icon will provide detailed information of each input as well as the default value.</a:t>
            </a:r>
          </a:p>
          <a:p>
            <a:endParaRPr lang="en-IT" sz="1400" dirty="0">
              <a:latin typeface="+mn-lt"/>
            </a:endParaRPr>
          </a:p>
          <a:p>
            <a:r>
              <a:rPr lang="en-IT" sz="1400" dirty="0">
                <a:latin typeface="+mn-lt"/>
              </a:rPr>
              <a:t>When you click on ‘edit’, you can either map an existing task input, create a new one or set a custom value</a:t>
            </a:r>
          </a:p>
        </p:txBody>
      </p:sp>
      <p:pic>
        <p:nvPicPr>
          <p:cNvPr id="3" name="Picture 2">
            <a:extLst>
              <a:ext uri="{FF2B5EF4-FFF2-40B4-BE49-F238E27FC236}">
                <a16:creationId xmlns:a16="http://schemas.microsoft.com/office/drawing/2014/main" id="{D63E3E9E-7720-A746-95FD-E2266C66EBFB}"/>
              </a:ext>
            </a:extLst>
          </p:cNvPr>
          <p:cNvPicPr>
            <a:picLocks noChangeAspect="1"/>
          </p:cNvPicPr>
          <p:nvPr/>
        </p:nvPicPr>
        <p:blipFill>
          <a:blip r:embed="rId3"/>
          <a:stretch>
            <a:fillRect/>
          </a:stretch>
        </p:blipFill>
        <p:spPr>
          <a:xfrm>
            <a:off x="699194" y="963095"/>
            <a:ext cx="1589511" cy="3532651"/>
          </a:xfrm>
          <a:prstGeom prst="rect">
            <a:avLst/>
          </a:prstGeom>
        </p:spPr>
      </p:pic>
      <p:pic>
        <p:nvPicPr>
          <p:cNvPr id="5" name="Picture 4">
            <a:extLst>
              <a:ext uri="{FF2B5EF4-FFF2-40B4-BE49-F238E27FC236}">
                <a16:creationId xmlns:a16="http://schemas.microsoft.com/office/drawing/2014/main" id="{DA68B113-E975-D24D-A63A-76B7A862185A}"/>
              </a:ext>
            </a:extLst>
          </p:cNvPr>
          <p:cNvPicPr>
            <a:picLocks noChangeAspect="1"/>
          </p:cNvPicPr>
          <p:nvPr/>
        </p:nvPicPr>
        <p:blipFill>
          <a:blip r:embed="rId4"/>
          <a:stretch>
            <a:fillRect/>
          </a:stretch>
        </p:blipFill>
        <p:spPr>
          <a:xfrm>
            <a:off x="5552882" y="1073150"/>
            <a:ext cx="3426306" cy="1998341"/>
          </a:xfrm>
          <a:prstGeom prst="rect">
            <a:avLst/>
          </a:prstGeom>
        </p:spPr>
      </p:pic>
      <p:pic>
        <p:nvPicPr>
          <p:cNvPr id="9" name="Picture 8">
            <a:extLst>
              <a:ext uri="{FF2B5EF4-FFF2-40B4-BE49-F238E27FC236}">
                <a16:creationId xmlns:a16="http://schemas.microsoft.com/office/drawing/2014/main" id="{4C2B0122-E520-444E-A30F-747C9A2BEB05}"/>
              </a:ext>
            </a:extLst>
          </p:cNvPr>
          <p:cNvPicPr>
            <a:picLocks noChangeAspect="1"/>
          </p:cNvPicPr>
          <p:nvPr/>
        </p:nvPicPr>
        <p:blipFill>
          <a:blip r:embed="rId5"/>
          <a:stretch>
            <a:fillRect/>
          </a:stretch>
        </p:blipFill>
        <p:spPr>
          <a:xfrm>
            <a:off x="5160913" y="3227035"/>
            <a:ext cx="3818276" cy="1575152"/>
          </a:xfrm>
          <a:prstGeom prst="rect">
            <a:avLst/>
          </a:prstGeom>
        </p:spPr>
      </p:pic>
    </p:spTree>
    <p:extLst>
      <p:ext uri="{BB962C8B-B14F-4D97-AF65-F5344CB8AC3E}">
        <p14:creationId xmlns:p14="http://schemas.microsoft.com/office/powerpoint/2010/main" val="322559124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B9E1-5650-0641-95C7-9284307A7BB1}"/>
              </a:ext>
            </a:extLst>
          </p:cNvPr>
          <p:cNvSpPr>
            <a:spLocks noGrp="1"/>
          </p:cNvSpPr>
          <p:nvPr>
            <p:ph type="title"/>
          </p:nvPr>
        </p:nvSpPr>
        <p:spPr/>
        <p:txBody>
          <a:bodyPr/>
          <a:lstStyle/>
          <a:p>
            <a:r>
              <a:rPr lang="en-IT" dirty="0"/>
              <a:t>Example 2b: Get all Workflows Definitions (Table View) </a:t>
            </a:r>
          </a:p>
        </p:txBody>
      </p:sp>
      <p:sp>
        <p:nvSpPr>
          <p:cNvPr id="3" name="TextBox 2">
            <a:extLst>
              <a:ext uri="{FF2B5EF4-FFF2-40B4-BE49-F238E27FC236}">
                <a16:creationId xmlns:a16="http://schemas.microsoft.com/office/drawing/2014/main" id="{9DE88BBB-CEDA-2647-99E2-EB817F34E4CE}"/>
              </a:ext>
            </a:extLst>
          </p:cNvPr>
          <p:cNvSpPr txBox="1"/>
          <p:nvPr/>
        </p:nvSpPr>
        <p:spPr>
          <a:xfrm>
            <a:off x="533016" y="1700619"/>
            <a:ext cx="8566534" cy="2862322"/>
          </a:xfrm>
          <a:prstGeom prst="rect">
            <a:avLst/>
          </a:prstGeom>
          <a:noFill/>
        </p:spPr>
        <p:txBody>
          <a:bodyPr wrap="square" rtlCol="0">
            <a:spAutoFit/>
          </a:bodyPr>
          <a:lstStyle/>
          <a:p>
            <a:r>
              <a:rPr lang="en-GB" sz="900" dirty="0">
                <a:latin typeface="Courier New" panose="02070309020205020404" pitchFamily="49" charset="0"/>
                <a:cs typeface="Courier New" panose="02070309020205020404" pitchFamily="49" charset="0"/>
              </a:rPr>
              <a:t>ICO &gt; $</a:t>
            </a:r>
            <a:r>
              <a:rPr lang="en-GB" sz="900" dirty="0" err="1">
                <a:latin typeface="Courier New" panose="02070309020205020404" pitchFamily="49" charset="0"/>
                <a:cs typeface="Courier New" panose="02070309020205020404" pitchFamily="49" charset="0"/>
              </a:rPr>
              <a:t>wf.Results</a:t>
            </a:r>
            <a:r>
              <a:rPr lang="en-GB" sz="900" dirty="0">
                <a:latin typeface="Courier New" panose="02070309020205020404" pitchFamily="49" charset="0"/>
                <a:cs typeface="Courier New" panose="02070309020205020404" pitchFamily="49" charset="0"/>
              </a:rPr>
              <a:t> | Sort-Object </a:t>
            </a:r>
            <a:r>
              <a:rPr lang="en-GB" sz="900" dirty="0" err="1">
                <a:latin typeface="Courier New" panose="02070309020205020404" pitchFamily="49" charset="0"/>
                <a:cs typeface="Courier New" panose="02070309020205020404" pitchFamily="49" charset="0"/>
              </a:rPr>
              <a:t>CreateTime</a:t>
            </a:r>
            <a:r>
              <a:rPr lang="en-GB" sz="900" dirty="0">
                <a:latin typeface="Courier New" panose="02070309020205020404" pitchFamily="49" charset="0"/>
                <a:cs typeface="Courier New" panose="02070309020205020404" pitchFamily="49" charset="0"/>
              </a:rPr>
              <a:t> -Descending | Format-Table -Property </a:t>
            </a:r>
            <a:r>
              <a:rPr lang="en-GB" sz="900" dirty="0" err="1">
                <a:latin typeface="Courier New" panose="02070309020205020404" pitchFamily="49" charset="0"/>
                <a:cs typeface="Courier New" panose="02070309020205020404" pitchFamily="49" charset="0"/>
              </a:rPr>
              <a:t>Label,Moid,CreateTime</a:t>
            </a:r>
            <a:endParaRPr lang="en-GB" sz="900" dirty="0">
              <a:latin typeface="Courier New" panose="02070309020205020404" pitchFamily="49" charset="0"/>
              <a:cs typeface="Courier New" panose="02070309020205020404" pitchFamily="49" charset="0"/>
            </a:endParaRPr>
          </a:p>
          <a:p>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Label                                              </a:t>
            </a:r>
            <a:r>
              <a:rPr lang="en-GB" sz="900" dirty="0" err="1">
                <a:latin typeface="Courier New" panose="02070309020205020404" pitchFamily="49" charset="0"/>
                <a:cs typeface="Courier New" panose="02070309020205020404" pitchFamily="49" charset="0"/>
              </a:rPr>
              <a:t>Moid</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CreateTime</a:t>
            </a:r>
            <a:endParaRPr lang="en-GB" sz="900" dirty="0">
              <a:latin typeface="Courier New" panose="02070309020205020404" pitchFamily="49" charset="0"/>
              <a:cs typeface="Courier New" panose="02070309020205020404" pitchFamily="49" charset="0"/>
            </a:endParaRPr>
          </a:p>
          <a:p>
            <a:r>
              <a:rPr lang="en-GB" sz="900" dirty="0">
                <a:latin typeface="Courier New" panose="02070309020205020404" pitchFamily="49" charset="0"/>
                <a:cs typeface="Courier New" panose="02070309020205020404" pitchFamily="49" charset="0"/>
              </a:rPr>
              <a:t>-----                                              ----                     ----------</a:t>
            </a:r>
          </a:p>
          <a:p>
            <a:r>
              <a:rPr lang="en-GB" sz="900" dirty="0">
                <a:latin typeface="Courier New" panose="02070309020205020404" pitchFamily="49" charset="0"/>
                <a:cs typeface="Courier New" panose="02070309020205020404" pitchFamily="49" charset="0"/>
              </a:rPr>
              <a:t>testwf12                                           624f59c2696f6e2d316e9464 04/07/2022 21:38:11</a:t>
            </a:r>
          </a:p>
          <a:p>
            <a:r>
              <a:rPr lang="en-GB" sz="900" dirty="0">
                <a:latin typeface="Courier New" panose="02070309020205020404" pitchFamily="49" charset="0"/>
                <a:cs typeface="Courier New" panose="02070309020205020404" pitchFamily="49" charset="0"/>
              </a:rPr>
              <a:t>testwfe01233                                       624ed76e696f6e2d316bc7b1 04/07/2022 12:22:06</a:t>
            </a:r>
          </a:p>
          <a:p>
            <a:r>
              <a:rPr lang="en-GB" sz="900" dirty="0">
                <a:latin typeface="Courier New" panose="02070309020205020404" pitchFamily="49" charset="0"/>
                <a:cs typeface="Courier New" panose="02070309020205020404" pitchFamily="49" charset="0"/>
              </a:rPr>
              <a:t>Test </a:t>
            </a:r>
            <a:r>
              <a:rPr lang="en-GB" sz="900" dirty="0" err="1">
                <a:latin typeface="Courier New" panose="02070309020205020404" pitchFamily="49" charset="0"/>
                <a:cs typeface="Courier New" panose="02070309020205020404" pitchFamily="49" charset="0"/>
              </a:rPr>
              <a:t>Powershell</a:t>
            </a:r>
            <a:r>
              <a:rPr lang="en-GB" sz="900" dirty="0">
                <a:latin typeface="Courier New" panose="02070309020205020404" pitchFamily="49" charset="0"/>
                <a:cs typeface="Courier New" panose="02070309020205020404" pitchFamily="49" charset="0"/>
              </a:rPr>
              <a:t> Inspector                          624ec3b8696f6e2d316b95a0 04/07/2022 10:58:00</a:t>
            </a:r>
          </a:p>
          <a:p>
            <a:r>
              <a:rPr lang="en-GB" sz="900" dirty="0" err="1">
                <a:latin typeface="Courier New" panose="02070309020205020404" pitchFamily="49" charset="0"/>
                <a:cs typeface="Courier New" panose="02070309020205020404" pitchFamily="49" charset="0"/>
              </a:rPr>
              <a:t>Powershell</a:t>
            </a:r>
            <a:r>
              <a:rPr lang="en-GB" sz="900" dirty="0">
                <a:latin typeface="Courier New" panose="02070309020205020404" pitchFamily="49" charset="0"/>
                <a:cs typeface="Courier New" panose="02070309020205020404" pitchFamily="49" charset="0"/>
              </a:rPr>
              <a:t> - MS Services                           624cb5ef696f6e2d31643927 04/05/2022 21:34:39</a:t>
            </a:r>
          </a:p>
          <a:p>
            <a:r>
              <a:rPr lang="en-GB" sz="900" dirty="0">
                <a:latin typeface="Courier New" panose="02070309020205020404" pitchFamily="49" charset="0"/>
                <a:cs typeface="Courier New" panose="02070309020205020404" pitchFamily="49" charset="0"/>
              </a:rPr>
              <a:t>Configure on-premises </a:t>
            </a:r>
            <a:r>
              <a:rPr lang="en-GB" sz="900" dirty="0" err="1">
                <a:latin typeface="Courier New" panose="02070309020205020404" pitchFamily="49" charset="0"/>
                <a:cs typeface="Courier New" panose="02070309020205020404" pitchFamily="49" charset="0"/>
              </a:rPr>
              <a:t>FlexPod</a:t>
            </a:r>
            <a:r>
              <a:rPr lang="en-GB" sz="900" dirty="0">
                <a:latin typeface="Courier New" panose="02070309020205020404" pitchFamily="49" charset="0"/>
                <a:cs typeface="Courier New" panose="02070309020205020404" pitchFamily="49" charset="0"/>
              </a:rPr>
              <a:t> storage              624b4bbe696f6e2d3161fe0a 04/04/2022 19:49:18</a:t>
            </a:r>
          </a:p>
          <a:p>
            <a:r>
              <a:rPr lang="en-GB" sz="900" dirty="0">
                <a:latin typeface="Courier New" panose="02070309020205020404" pitchFamily="49" charset="0"/>
                <a:cs typeface="Courier New" panose="02070309020205020404" pitchFamily="49" charset="0"/>
              </a:rPr>
              <a:t>Create Workspace                                   6244201a696f6e2d314bd343 03/30/2022 09:17:14</a:t>
            </a:r>
          </a:p>
          <a:p>
            <a:r>
              <a:rPr lang="en-GB" sz="900" dirty="0">
                <a:latin typeface="Courier New" panose="02070309020205020404" pitchFamily="49" charset="0"/>
                <a:cs typeface="Courier New" panose="02070309020205020404" pitchFamily="49" charset="0"/>
              </a:rPr>
              <a:t>Deploy a </a:t>
            </a:r>
            <a:r>
              <a:rPr lang="en-GB" sz="900" dirty="0" err="1">
                <a:latin typeface="Courier New" panose="02070309020205020404" pitchFamily="49" charset="0"/>
                <a:cs typeface="Courier New" panose="02070309020205020404" pitchFamily="49" charset="0"/>
              </a:rPr>
              <a:t>Baremetal</a:t>
            </a:r>
            <a:r>
              <a:rPr lang="en-GB" sz="900" dirty="0">
                <a:latin typeface="Courier New" panose="02070309020205020404" pitchFamily="49" charset="0"/>
                <a:cs typeface="Courier New" panose="02070309020205020404" pitchFamily="49" charset="0"/>
              </a:rPr>
              <a:t> server                          623d2245696f6e2d30384732 03/25/2022 02:00:37</a:t>
            </a:r>
          </a:p>
          <a:p>
            <a:r>
              <a:rPr lang="en-GB" sz="900" dirty="0">
                <a:latin typeface="Courier New" panose="02070309020205020404" pitchFamily="49" charset="0"/>
                <a:cs typeface="Courier New" panose="02070309020205020404" pitchFamily="49" charset="0"/>
              </a:rPr>
              <a:t>Demo - Detach a workspace from a Policy Set        623a0f8c696f6e2d3119fdc4 03/22/2022 18:03:56</a:t>
            </a:r>
          </a:p>
          <a:p>
            <a:r>
              <a:rPr lang="en-GB" sz="900" dirty="0">
                <a:latin typeface="Courier New" panose="02070309020205020404" pitchFamily="49" charset="0"/>
                <a:cs typeface="Courier New" panose="02070309020205020404" pitchFamily="49" charset="0"/>
              </a:rPr>
              <a:t>Test - Loop in template                            6239cb92696f6e2d3119624c 03/22/2022 13:13:54</a:t>
            </a:r>
          </a:p>
          <a:p>
            <a:r>
              <a:rPr lang="en-GB" sz="900" dirty="0">
                <a:latin typeface="Courier New" panose="02070309020205020404" pitchFamily="49" charset="0"/>
                <a:cs typeface="Courier New" panose="02070309020205020404" pitchFamily="49" charset="0"/>
              </a:rPr>
              <a:t>Demo - Create a Policy Set and add a workspace     6239b7c7696f6e2d3118ec22 03/22/2022 11:49:27</a:t>
            </a:r>
          </a:p>
          <a:p>
            <a:r>
              <a:rPr lang="en-GB" sz="900" dirty="0">
                <a:latin typeface="Courier New" panose="02070309020205020404" pitchFamily="49" charset="0"/>
                <a:cs typeface="Courier New" panose="02070309020205020404" pitchFamily="49" charset="0"/>
              </a:rPr>
              <a:t>Demo - SSH Executor - Custom Tasks                 6239adbe696f6e2d311886b0 03/22/2022 11:06:39</a:t>
            </a:r>
          </a:p>
          <a:p>
            <a:r>
              <a:rPr lang="en-GB" sz="900" dirty="0">
                <a:latin typeface="Courier New" panose="02070309020205020404" pitchFamily="49" charset="0"/>
                <a:cs typeface="Courier New" panose="02070309020205020404" pitchFamily="49" charset="0"/>
              </a:rPr>
              <a:t>Create a new Policy Set                            6239abf6696f6e2d3118798f 03/22/2022 10:59:02</a:t>
            </a:r>
          </a:p>
          <a:p>
            <a:r>
              <a:rPr lang="en-GB" sz="900" dirty="0">
                <a:latin typeface="Courier New" panose="02070309020205020404" pitchFamily="49" charset="0"/>
                <a:cs typeface="Courier New" panose="02070309020205020404" pitchFamily="49" charset="0"/>
              </a:rPr>
              <a:t>Variables Demo - Math                              6234a4d3696f6e2d310dabd4 03/18/2022 15:27:15</a:t>
            </a:r>
          </a:p>
          <a:p>
            <a:r>
              <a:rPr lang="en-GB" sz="900" dirty="0">
                <a:latin typeface="Courier New" panose="02070309020205020404" pitchFamily="49" charset="0"/>
                <a:cs typeface="Courier New" panose="02070309020205020404" pitchFamily="49" charset="0"/>
              </a:rPr>
              <a:t>New Virtual Machine Network on Multiple Hosts      62345857696f6e2d310c47d7 03/18/2022 10:00:55</a:t>
            </a:r>
          </a:p>
          <a:p>
            <a:r>
              <a:rPr lang="en-GB" sz="900" dirty="0">
                <a:latin typeface="Courier New" panose="02070309020205020404" pitchFamily="49" charset="0"/>
                <a:cs typeface="Courier New" panose="02070309020205020404" pitchFamily="49" charset="0"/>
              </a:rPr>
              <a:t>Workflow Variables Demo - With Vars                62320c11696f6e2d31cb5611 03/16/2022 16:10:57</a:t>
            </a:r>
          </a:p>
          <a:p>
            <a:r>
              <a:rPr lang="en-GB" sz="900" dirty="0">
                <a:latin typeface="Courier New" panose="02070309020205020404" pitchFamily="49" charset="0"/>
                <a:cs typeface="Courier New" panose="02070309020205020404" pitchFamily="49" charset="0"/>
              </a:rPr>
              <a:t>HTTP Dump                                          622b4a0d696f6e2d31c0b44d 03/11/2022 13:09:34</a:t>
            </a:r>
            <a:endParaRPr lang="en-IT" sz="900" dirty="0">
              <a:latin typeface="Courier New" panose="02070309020205020404" pitchFamily="49" charset="0"/>
              <a:cs typeface="Courier New" panose="02070309020205020404" pitchFamily="49" charset="0"/>
            </a:endParaRPr>
          </a:p>
        </p:txBody>
      </p:sp>
      <p:cxnSp>
        <p:nvCxnSpPr>
          <p:cNvPr id="4" name="Straight Arrow Connector 3">
            <a:extLst>
              <a:ext uri="{FF2B5EF4-FFF2-40B4-BE49-F238E27FC236}">
                <a16:creationId xmlns:a16="http://schemas.microsoft.com/office/drawing/2014/main" id="{A8CBD91C-6321-FC44-A44B-39ACCDAFFE2D}"/>
              </a:ext>
            </a:extLst>
          </p:cNvPr>
          <p:cNvCxnSpPr>
            <a:cxnSpLocks/>
          </p:cNvCxnSpPr>
          <p:nvPr/>
        </p:nvCxnSpPr>
        <p:spPr>
          <a:xfrm>
            <a:off x="3187700" y="1423412"/>
            <a:ext cx="0" cy="24632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63037C-E83E-4948-99CF-E252F92B0504}"/>
              </a:ext>
            </a:extLst>
          </p:cNvPr>
          <p:cNvSpPr txBox="1"/>
          <p:nvPr/>
        </p:nvSpPr>
        <p:spPr>
          <a:xfrm>
            <a:off x="1206684" y="1223357"/>
            <a:ext cx="2062476" cy="200055"/>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Sort</a:t>
            </a:r>
            <a:r>
              <a:rPr lang="it-IT" sz="700" dirty="0">
                <a:solidFill>
                  <a:schemeClr val="bg2"/>
                </a:solidFill>
                <a:latin typeface="+mn-lt"/>
              </a:rPr>
              <a:t> in </a:t>
            </a:r>
            <a:r>
              <a:rPr lang="it-IT" sz="700" dirty="0" err="1">
                <a:solidFill>
                  <a:schemeClr val="bg2"/>
                </a:solidFill>
                <a:latin typeface="+mn-lt"/>
              </a:rPr>
              <a:t>descending</a:t>
            </a:r>
            <a:r>
              <a:rPr lang="it-IT" sz="700" dirty="0">
                <a:solidFill>
                  <a:schemeClr val="bg2"/>
                </a:solidFill>
                <a:latin typeface="+mn-lt"/>
              </a:rPr>
              <a:t> </a:t>
            </a:r>
            <a:r>
              <a:rPr lang="it-IT" sz="700" dirty="0" err="1">
                <a:solidFill>
                  <a:schemeClr val="bg2"/>
                </a:solidFill>
                <a:latin typeface="+mn-lt"/>
              </a:rPr>
              <a:t>order</a:t>
            </a:r>
            <a:r>
              <a:rPr lang="it-IT" sz="700" dirty="0">
                <a:solidFill>
                  <a:schemeClr val="bg2"/>
                </a:solidFill>
                <a:latin typeface="+mn-lt"/>
              </a:rPr>
              <a:t> by </a:t>
            </a:r>
            <a:r>
              <a:rPr lang="it-IT" sz="700" dirty="0" err="1">
                <a:solidFill>
                  <a:schemeClr val="bg2"/>
                </a:solidFill>
                <a:latin typeface="+mn-lt"/>
              </a:rPr>
              <a:t>CreateTime</a:t>
            </a:r>
            <a:endParaRPr lang="en-GB" sz="500" dirty="0">
              <a:solidFill>
                <a:schemeClr val="bg2"/>
              </a:solidFill>
              <a:latin typeface="Courier New" panose="02070309020205020404" pitchFamily="49" charset="0"/>
              <a:cs typeface="Courier New" panose="02070309020205020404" pitchFamily="49" charset="0"/>
            </a:endParaRPr>
          </a:p>
        </p:txBody>
      </p:sp>
      <p:cxnSp>
        <p:nvCxnSpPr>
          <p:cNvPr id="11" name="Straight Arrow Connector 10">
            <a:extLst>
              <a:ext uri="{FF2B5EF4-FFF2-40B4-BE49-F238E27FC236}">
                <a16:creationId xmlns:a16="http://schemas.microsoft.com/office/drawing/2014/main" id="{259A0B3E-B6BC-0C4E-BA3E-F2F9E7BE12BC}"/>
              </a:ext>
            </a:extLst>
          </p:cNvPr>
          <p:cNvCxnSpPr>
            <a:cxnSpLocks/>
          </p:cNvCxnSpPr>
          <p:nvPr/>
        </p:nvCxnSpPr>
        <p:spPr>
          <a:xfrm>
            <a:off x="6807200" y="1423412"/>
            <a:ext cx="0" cy="24632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D2BDDE4-D56D-094E-922D-36026A880941}"/>
              </a:ext>
            </a:extLst>
          </p:cNvPr>
          <p:cNvSpPr txBox="1"/>
          <p:nvPr/>
        </p:nvSpPr>
        <p:spPr>
          <a:xfrm>
            <a:off x="4826184" y="1223357"/>
            <a:ext cx="2062476" cy="200055"/>
          </a:xfrm>
          <a:prstGeom prst="rect">
            <a:avLst/>
          </a:prstGeom>
          <a:solidFill>
            <a:schemeClr val="accent6"/>
          </a:solidFill>
          <a:ln>
            <a:solidFill>
              <a:schemeClr val="accent6"/>
            </a:solidFill>
          </a:ln>
        </p:spPr>
        <p:txBody>
          <a:bodyPr wrap="square" rtlCol="0">
            <a:spAutoFit/>
          </a:bodyPr>
          <a:lstStyle/>
          <a:p>
            <a:r>
              <a:rPr lang="it-IT" sz="700" dirty="0" err="1">
                <a:solidFill>
                  <a:schemeClr val="bg2"/>
                </a:solidFill>
                <a:latin typeface="+mn-lt"/>
              </a:rPr>
              <a:t>Only</a:t>
            </a:r>
            <a:r>
              <a:rPr lang="it-IT" sz="700" dirty="0">
                <a:solidFill>
                  <a:schemeClr val="bg2"/>
                </a:solidFill>
                <a:latin typeface="+mn-lt"/>
              </a:rPr>
              <a:t> display </a:t>
            </a:r>
            <a:r>
              <a:rPr lang="it-IT" sz="700" dirty="0" err="1">
                <a:solidFill>
                  <a:schemeClr val="bg2"/>
                </a:solidFill>
                <a:latin typeface="+mn-lt"/>
              </a:rPr>
              <a:t>Workflow</a:t>
            </a:r>
            <a:r>
              <a:rPr lang="it-IT" sz="700" dirty="0">
                <a:solidFill>
                  <a:schemeClr val="bg2"/>
                </a:solidFill>
                <a:latin typeface="+mn-lt"/>
              </a:rPr>
              <a:t> Label, </a:t>
            </a:r>
            <a:r>
              <a:rPr lang="it-IT" sz="700" dirty="0" err="1">
                <a:solidFill>
                  <a:schemeClr val="bg2"/>
                </a:solidFill>
                <a:latin typeface="+mn-lt"/>
              </a:rPr>
              <a:t>Moid</a:t>
            </a:r>
            <a:r>
              <a:rPr lang="it-IT" sz="700" dirty="0">
                <a:solidFill>
                  <a:schemeClr val="bg2"/>
                </a:solidFill>
                <a:latin typeface="+mn-lt"/>
              </a:rPr>
              <a:t> and </a:t>
            </a:r>
            <a:r>
              <a:rPr lang="it-IT" sz="700" dirty="0" err="1">
                <a:solidFill>
                  <a:schemeClr val="bg2"/>
                </a:solidFill>
                <a:latin typeface="+mn-lt"/>
              </a:rPr>
              <a:t>CreateTime</a:t>
            </a:r>
            <a:endParaRPr lang="en-GB" sz="5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93732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043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Create a Custom Task using the Web API Executor 5/9</a:t>
            </a:r>
          </a:p>
        </p:txBody>
      </p:sp>
      <p:sp>
        <p:nvSpPr>
          <p:cNvPr id="4" name="TextBox 3">
            <a:extLst>
              <a:ext uri="{FF2B5EF4-FFF2-40B4-BE49-F238E27FC236}">
                <a16:creationId xmlns:a16="http://schemas.microsoft.com/office/drawing/2014/main" id="{D438C723-2CDC-DB44-85C1-F3B4AC7A6AF1}"/>
              </a:ext>
            </a:extLst>
          </p:cNvPr>
          <p:cNvSpPr txBox="1"/>
          <p:nvPr/>
        </p:nvSpPr>
        <p:spPr>
          <a:xfrm>
            <a:off x="4104487" y="1191755"/>
            <a:ext cx="4597853" cy="1169551"/>
          </a:xfrm>
          <a:prstGeom prst="rect">
            <a:avLst/>
          </a:prstGeom>
          <a:noFill/>
        </p:spPr>
        <p:txBody>
          <a:bodyPr wrap="square" rtlCol="0">
            <a:spAutoFit/>
          </a:bodyPr>
          <a:lstStyle/>
          <a:p>
            <a:r>
              <a:rPr lang="en-IT" sz="1400" dirty="0">
                <a:latin typeface="+mn-lt"/>
              </a:rPr>
              <a:t>Edit the ‘URL’ input. This is a relative URL that gets appended to the target (in this case openwheather), not an FQDN.</a:t>
            </a:r>
          </a:p>
          <a:p>
            <a:endParaRPr lang="en-IT" sz="1400" dirty="0">
              <a:latin typeface="+mn-lt"/>
            </a:endParaRPr>
          </a:p>
          <a:p>
            <a:r>
              <a:rPr lang="en-IT" sz="1400" dirty="0">
                <a:latin typeface="+mn-lt"/>
              </a:rPr>
              <a:t>We set a</a:t>
            </a:r>
            <a:r>
              <a:rPr lang="en-IT" sz="1400" b="1" dirty="0">
                <a:latin typeface="+mn-lt"/>
              </a:rPr>
              <a:t> Static Value</a:t>
            </a:r>
            <a:r>
              <a:rPr lang="en-IT" sz="1400" dirty="0">
                <a:latin typeface="+mn-lt"/>
              </a:rPr>
              <a:t>.</a:t>
            </a:r>
          </a:p>
          <a:p>
            <a:r>
              <a:rPr lang="en-IT" sz="1400" dirty="0">
                <a:latin typeface="+mn-lt"/>
              </a:rPr>
              <a:t>We want to replicate exactly the same call we did with curl:</a:t>
            </a:r>
          </a:p>
        </p:txBody>
      </p:sp>
      <p:sp>
        <p:nvSpPr>
          <p:cNvPr id="9" name="TextBox 8">
            <a:extLst>
              <a:ext uri="{FF2B5EF4-FFF2-40B4-BE49-F238E27FC236}">
                <a16:creationId xmlns:a16="http://schemas.microsoft.com/office/drawing/2014/main" id="{CEADB2D0-D7BC-2044-AEF7-53D031E0A9FA}"/>
              </a:ext>
            </a:extLst>
          </p:cNvPr>
          <p:cNvSpPr txBox="1"/>
          <p:nvPr/>
        </p:nvSpPr>
        <p:spPr>
          <a:xfrm>
            <a:off x="437766" y="2588970"/>
            <a:ext cx="8462573" cy="261610"/>
          </a:xfrm>
          <a:prstGeom prst="rect">
            <a:avLst/>
          </a:prstGeom>
          <a:noFill/>
        </p:spPr>
        <p:txBody>
          <a:bodyPr wrap="none" rtlCol="0">
            <a:spAutoFit/>
          </a:bodyPr>
          <a:lstStyle/>
          <a:p>
            <a:r>
              <a:rPr lang="en-GB" sz="1100">
                <a:latin typeface="+mn-lt"/>
              </a:rPr>
              <a:t>$ curl 'https://</a:t>
            </a:r>
            <a:r>
              <a:rPr lang="en-GB" sz="1100" err="1">
                <a:latin typeface="+mn-lt"/>
              </a:rPr>
              <a:t>api.openweathermap.org</a:t>
            </a:r>
            <a:r>
              <a:rPr lang="en-GB" sz="1100">
                <a:latin typeface="+mn-lt"/>
              </a:rPr>
              <a:t>/data/2.5/</a:t>
            </a:r>
            <a:r>
              <a:rPr lang="en-GB" sz="1100" err="1">
                <a:latin typeface="+mn-lt"/>
              </a:rPr>
              <a:t>weather?q</a:t>
            </a:r>
            <a:r>
              <a:rPr lang="en-GB" sz="1100">
                <a:latin typeface="+mn-lt"/>
              </a:rPr>
              <a:t>=</a:t>
            </a:r>
            <a:r>
              <a:rPr lang="en-GB" sz="1100" err="1">
                <a:solidFill>
                  <a:srgbClr val="FF0000"/>
                </a:solidFill>
                <a:latin typeface="+mn-lt"/>
              </a:rPr>
              <a:t>rome</a:t>
            </a:r>
            <a:r>
              <a:rPr lang="en-GB" sz="1100" err="1">
                <a:latin typeface="+mn-lt"/>
              </a:rPr>
              <a:t>,</a:t>
            </a:r>
            <a:r>
              <a:rPr lang="en-GB" sz="1100" err="1">
                <a:solidFill>
                  <a:schemeClr val="accent2"/>
                </a:solidFill>
                <a:latin typeface="+mn-lt"/>
              </a:rPr>
              <a:t>it</a:t>
            </a:r>
            <a:r>
              <a:rPr lang="en-GB" sz="1100" err="1">
                <a:latin typeface="+mn-lt"/>
              </a:rPr>
              <a:t>&amp;units</a:t>
            </a:r>
            <a:r>
              <a:rPr lang="en-GB" sz="1100">
                <a:latin typeface="+mn-lt"/>
              </a:rPr>
              <a:t>=</a:t>
            </a:r>
            <a:r>
              <a:rPr lang="en-GB" sz="1100" err="1">
                <a:solidFill>
                  <a:srgbClr val="7030A0"/>
                </a:solidFill>
                <a:latin typeface="+mn-lt"/>
              </a:rPr>
              <a:t>metric</a:t>
            </a:r>
            <a:r>
              <a:rPr lang="en-GB" sz="1100" err="1">
                <a:latin typeface="+mn-lt"/>
              </a:rPr>
              <a:t>&amp;appid</a:t>
            </a:r>
            <a:r>
              <a:rPr lang="en-GB" sz="1100">
                <a:latin typeface="+mn-lt"/>
              </a:rPr>
              <a:t>=a0dddc1224b1a18ef1346d50cc9711f1'</a:t>
            </a:r>
            <a:endParaRPr lang="en-IT" sz="1100">
              <a:latin typeface="+mn-lt"/>
            </a:endParaRPr>
          </a:p>
        </p:txBody>
      </p:sp>
      <p:sp>
        <p:nvSpPr>
          <p:cNvPr id="11" name="TextBox 10">
            <a:extLst>
              <a:ext uri="{FF2B5EF4-FFF2-40B4-BE49-F238E27FC236}">
                <a16:creationId xmlns:a16="http://schemas.microsoft.com/office/drawing/2014/main" id="{DC3F08F1-B8BD-1E40-A328-FBFC46AFB1B4}"/>
              </a:ext>
            </a:extLst>
          </p:cNvPr>
          <p:cNvSpPr txBox="1"/>
          <p:nvPr/>
        </p:nvSpPr>
        <p:spPr>
          <a:xfrm>
            <a:off x="432357" y="2980426"/>
            <a:ext cx="8732790" cy="584775"/>
          </a:xfrm>
          <a:prstGeom prst="rect">
            <a:avLst/>
          </a:prstGeom>
          <a:noFill/>
        </p:spPr>
        <p:txBody>
          <a:bodyPr wrap="square" rtlCol="0">
            <a:spAutoFit/>
          </a:bodyPr>
          <a:lstStyle/>
          <a:p>
            <a:r>
              <a:rPr lang="en-IT" sz="1400">
                <a:latin typeface="+mn-lt"/>
              </a:rPr>
              <a:t>Fill in with the following (replace with your own OpenWeather API key):</a:t>
            </a:r>
          </a:p>
          <a:p>
            <a:r>
              <a:rPr lang="en-GB" sz="900">
                <a:latin typeface="+mn-lt"/>
              </a:rPr>
              <a:t>/data/2.5/</a:t>
            </a:r>
            <a:r>
              <a:rPr lang="en-GB" sz="900" err="1">
                <a:latin typeface="+mn-lt"/>
              </a:rPr>
              <a:t>weather?q</a:t>
            </a:r>
            <a:r>
              <a:rPr lang="en-GB" sz="900">
                <a:latin typeface="+mn-lt"/>
              </a:rPr>
              <a:t>=</a:t>
            </a:r>
            <a:r>
              <a:rPr lang="en-GB" sz="900">
                <a:solidFill>
                  <a:srgbClr val="FF0000"/>
                </a:solidFill>
                <a:latin typeface="+mn-lt"/>
              </a:rPr>
              <a:t>{{.</a:t>
            </a:r>
            <a:r>
              <a:rPr lang="en-GB" sz="900" err="1">
                <a:solidFill>
                  <a:srgbClr val="FF0000"/>
                </a:solidFill>
                <a:latin typeface="+mn-lt"/>
              </a:rPr>
              <a:t>global.task.input.WeatherInputs.CityName</a:t>
            </a:r>
            <a:r>
              <a:rPr lang="en-GB" sz="900">
                <a:solidFill>
                  <a:srgbClr val="FF0000"/>
                </a:solidFill>
                <a:latin typeface="+mn-lt"/>
              </a:rPr>
              <a:t>}}</a:t>
            </a:r>
            <a:r>
              <a:rPr lang="en-GB" sz="900">
                <a:latin typeface="+mn-lt"/>
              </a:rPr>
              <a:t>,</a:t>
            </a:r>
            <a:r>
              <a:rPr lang="en-GB" sz="900">
                <a:solidFill>
                  <a:schemeClr val="accent2"/>
                </a:solidFill>
                <a:latin typeface="+mn-lt"/>
              </a:rPr>
              <a:t>{{.</a:t>
            </a:r>
            <a:r>
              <a:rPr lang="en-GB" sz="900" err="1">
                <a:solidFill>
                  <a:schemeClr val="accent2"/>
                </a:solidFill>
                <a:latin typeface="+mn-lt"/>
              </a:rPr>
              <a:t>global.task.input.WeatherInputs.Country</a:t>
            </a:r>
            <a:r>
              <a:rPr lang="en-GB" sz="900">
                <a:solidFill>
                  <a:schemeClr val="accent2"/>
                </a:solidFill>
                <a:latin typeface="+mn-lt"/>
              </a:rPr>
              <a:t>}}</a:t>
            </a:r>
            <a:r>
              <a:rPr lang="en-GB" sz="900">
                <a:latin typeface="+mn-lt"/>
              </a:rPr>
              <a:t>&amp;units=</a:t>
            </a:r>
            <a:r>
              <a:rPr lang="en-GB" sz="900">
                <a:solidFill>
                  <a:srgbClr val="7030A0"/>
                </a:solidFill>
                <a:latin typeface="+mn-lt"/>
              </a:rPr>
              <a:t>{{.</a:t>
            </a:r>
            <a:r>
              <a:rPr lang="en-GB" sz="900" err="1">
                <a:solidFill>
                  <a:srgbClr val="7030A0"/>
                </a:solidFill>
                <a:latin typeface="+mn-lt"/>
              </a:rPr>
              <a:t>global.task.input.WeatherInputs.Units</a:t>
            </a:r>
            <a:r>
              <a:rPr lang="en-GB" sz="900">
                <a:solidFill>
                  <a:srgbClr val="7030A0"/>
                </a:solidFill>
                <a:latin typeface="+mn-lt"/>
              </a:rPr>
              <a:t>}}</a:t>
            </a:r>
            <a:r>
              <a:rPr lang="en-GB" sz="900">
                <a:latin typeface="+mn-lt"/>
              </a:rPr>
              <a:t>&amp;</a:t>
            </a:r>
            <a:r>
              <a:rPr lang="en-GB" sz="900" err="1">
                <a:latin typeface="+mn-lt"/>
              </a:rPr>
              <a:t>appid</a:t>
            </a:r>
            <a:r>
              <a:rPr lang="en-GB" sz="900">
                <a:latin typeface="+mn-lt"/>
              </a:rPr>
              <a:t>=a0dddc1224b1a18ef1346d50cc9711f1</a:t>
            </a:r>
            <a:r>
              <a:rPr lang="en-IT" sz="900">
                <a:latin typeface="+mn-lt"/>
              </a:rPr>
              <a:t> </a:t>
            </a:r>
          </a:p>
        </p:txBody>
      </p:sp>
      <p:sp>
        <p:nvSpPr>
          <p:cNvPr id="16" name="TextBox 15">
            <a:extLst>
              <a:ext uri="{FF2B5EF4-FFF2-40B4-BE49-F238E27FC236}">
                <a16:creationId xmlns:a16="http://schemas.microsoft.com/office/drawing/2014/main" id="{A7076331-2C38-A04D-B46C-D484BE900010}"/>
              </a:ext>
            </a:extLst>
          </p:cNvPr>
          <p:cNvSpPr txBox="1"/>
          <p:nvPr/>
        </p:nvSpPr>
        <p:spPr>
          <a:xfrm>
            <a:off x="396588" y="3674258"/>
            <a:ext cx="3461206" cy="1061829"/>
          </a:xfrm>
          <a:prstGeom prst="rect">
            <a:avLst/>
          </a:prstGeom>
          <a:noFill/>
        </p:spPr>
        <p:txBody>
          <a:bodyPr wrap="square" rtlCol="0">
            <a:spAutoFit/>
          </a:bodyPr>
          <a:lstStyle/>
          <a:p>
            <a:r>
              <a:rPr lang="en-IT" sz="1050">
                <a:latin typeface="+mn-lt"/>
              </a:rPr>
              <a:t>Everything between {{ }} will be replaced dynamically:</a:t>
            </a:r>
          </a:p>
          <a:p>
            <a:r>
              <a:rPr lang="en-IT" sz="1050">
                <a:solidFill>
                  <a:srgbClr val="FFC000"/>
                </a:solidFill>
                <a:latin typeface="+mn-lt"/>
              </a:rPr>
              <a:t>.global.task.input</a:t>
            </a:r>
            <a:r>
              <a:rPr lang="en-IT" sz="1050">
                <a:latin typeface="+mn-lt"/>
              </a:rPr>
              <a:t>.</a:t>
            </a:r>
            <a:r>
              <a:rPr lang="en-IT" sz="1050">
                <a:solidFill>
                  <a:schemeClr val="bg1">
                    <a:lumMod val="75000"/>
                    <a:lumOff val="25000"/>
                  </a:schemeClr>
                </a:solidFill>
                <a:latin typeface="+mn-lt"/>
              </a:rPr>
              <a:t>WeatherInputs</a:t>
            </a:r>
            <a:r>
              <a:rPr lang="en-IT" sz="1050">
                <a:latin typeface="+mn-lt"/>
              </a:rPr>
              <a:t>.</a:t>
            </a:r>
            <a:r>
              <a:rPr lang="en-IT" sz="1050">
                <a:solidFill>
                  <a:srgbClr val="C00000"/>
                </a:solidFill>
                <a:latin typeface="+mn-lt"/>
              </a:rPr>
              <a:t>CityName</a:t>
            </a:r>
          </a:p>
          <a:p>
            <a:endParaRPr lang="en-IT" sz="1050">
              <a:solidFill>
                <a:srgbClr val="C00000"/>
              </a:solidFill>
              <a:latin typeface="+mn-lt"/>
            </a:endParaRPr>
          </a:p>
          <a:p>
            <a:r>
              <a:rPr lang="en-IT" sz="1050">
                <a:solidFill>
                  <a:srgbClr val="FFC000"/>
                </a:solidFill>
                <a:latin typeface="+mn-lt"/>
              </a:rPr>
              <a:t>One of the custom task input</a:t>
            </a:r>
          </a:p>
          <a:p>
            <a:r>
              <a:rPr lang="en-IT" sz="1050">
                <a:solidFill>
                  <a:schemeClr val="bg1">
                    <a:lumMod val="75000"/>
                    <a:lumOff val="25000"/>
                  </a:schemeClr>
                </a:solidFill>
                <a:latin typeface="+mn-lt"/>
              </a:rPr>
              <a:t>Name of the Input</a:t>
            </a:r>
          </a:p>
          <a:p>
            <a:r>
              <a:rPr lang="en-IT" sz="1050">
                <a:solidFill>
                  <a:srgbClr val="C00000"/>
                </a:solidFill>
                <a:latin typeface="+mn-lt"/>
              </a:rPr>
              <a:t>Key in the input </a:t>
            </a:r>
          </a:p>
        </p:txBody>
      </p:sp>
      <p:pic>
        <p:nvPicPr>
          <p:cNvPr id="3" name="Picture 2">
            <a:extLst>
              <a:ext uri="{FF2B5EF4-FFF2-40B4-BE49-F238E27FC236}">
                <a16:creationId xmlns:a16="http://schemas.microsoft.com/office/drawing/2014/main" id="{E57A7BCD-E528-444F-8A3C-EDF028AC7FCB}"/>
              </a:ext>
            </a:extLst>
          </p:cNvPr>
          <p:cNvPicPr>
            <a:picLocks noChangeAspect="1"/>
          </p:cNvPicPr>
          <p:nvPr/>
        </p:nvPicPr>
        <p:blipFill>
          <a:blip r:embed="rId3"/>
          <a:stretch>
            <a:fillRect/>
          </a:stretch>
        </p:blipFill>
        <p:spPr>
          <a:xfrm>
            <a:off x="550014" y="1073150"/>
            <a:ext cx="3364508" cy="1406763"/>
          </a:xfrm>
          <a:prstGeom prst="rect">
            <a:avLst/>
          </a:prstGeom>
        </p:spPr>
      </p:pic>
    </p:spTree>
    <p:extLst>
      <p:ext uri="{BB962C8B-B14F-4D97-AF65-F5344CB8AC3E}">
        <p14:creationId xmlns:p14="http://schemas.microsoft.com/office/powerpoint/2010/main" val="2067096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Create a Custom Task using the Web API Executor 6/9</a:t>
            </a:r>
          </a:p>
        </p:txBody>
      </p:sp>
      <p:sp>
        <p:nvSpPr>
          <p:cNvPr id="4" name="TextBox 3">
            <a:extLst>
              <a:ext uri="{FF2B5EF4-FFF2-40B4-BE49-F238E27FC236}">
                <a16:creationId xmlns:a16="http://schemas.microsoft.com/office/drawing/2014/main" id="{D438C723-2CDC-DB44-85C1-F3B4AC7A6AF1}"/>
              </a:ext>
            </a:extLst>
          </p:cNvPr>
          <p:cNvSpPr txBox="1"/>
          <p:nvPr/>
        </p:nvSpPr>
        <p:spPr>
          <a:xfrm>
            <a:off x="2828885" y="1238282"/>
            <a:ext cx="3203991" cy="276999"/>
          </a:xfrm>
          <a:prstGeom prst="rect">
            <a:avLst/>
          </a:prstGeom>
          <a:noFill/>
        </p:spPr>
        <p:txBody>
          <a:bodyPr wrap="square" rtlCol="0">
            <a:spAutoFit/>
          </a:bodyPr>
          <a:lstStyle/>
          <a:p>
            <a:r>
              <a:rPr lang="en-IT" sz="1200">
                <a:latin typeface="+mn-lt"/>
              </a:rPr>
              <a:t>Set the ‘Response Type’ to JSON</a:t>
            </a:r>
          </a:p>
        </p:txBody>
      </p:sp>
      <p:pic>
        <p:nvPicPr>
          <p:cNvPr id="3" name="Picture 2">
            <a:extLst>
              <a:ext uri="{FF2B5EF4-FFF2-40B4-BE49-F238E27FC236}">
                <a16:creationId xmlns:a16="http://schemas.microsoft.com/office/drawing/2014/main" id="{DFA4B594-2CC6-0840-90C3-975C29340688}"/>
              </a:ext>
            </a:extLst>
          </p:cNvPr>
          <p:cNvPicPr>
            <a:picLocks noChangeAspect="1"/>
          </p:cNvPicPr>
          <p:nvPr/>
        </p:nvPicPr>
        <p:blipFill>
          <a:blip r:embed="rId3"/>
          <a:stretch>
            <a:fillRect/>
          </a:stretch>
        </p:blipFill>
        <p:spPr>
          <a:xfrm>
            <a:off x="604340" y="1073151"/>
            <a:ext cx="2133449" cy="638040"/>
          </a:xfrm>
          <a:prstGeom prst="rect">
            <a:avLst/>
          </a:prstGeom>
        </p:spPr>
      </p:pic>
      <p:pic>
        <p:nvPicPr>
          <p:cNvPr id="6" name="Picture 5">
            <a:extLst>
              <a:ext uri="{FF2B5EF4-FFF2-40B4-BE49-F238E27FC236}">
                <a16:creationId xmlns:a16="http://schemas.microsoft.com/office/drawing/2014/main" id="{77789831-0619-2248-8032-F9E4962C6357}"/>
              </a:ext>
            </a:extLst>
          </p:cNvPr>
          <p:cNvPicPr>
            <a:picLocks noChangeAspect="1"/>
          </p:cNvPicPr>
          <p:nvPr/>
        </p:nvPicPr>
        <p:blipFill>
          <a:blip r:embed="rId4"/>
          <a:stretch>
            <a:fillRect/>
          </a:stretch>
        </p:blipFill>
        <p:spPr>
          <a:xfrm>
            <a:off x="604340" y="1741034"/>
            <a:ext cx="2133449" cy="544818"/>
          </a:xfrm>
          <a:prstGeom prst="rect">
            <a:avLst/>
          </a:prstGeom>
        </p:spPr>
      </p:pic>
      <p:sp>
        <p:nvSpPr>
          <p:cNvPr id="12" name="TextBox 11">
            <a:extLst>
              <a:ext uri="{FF2B5EF4-FFF2-40B4-BE49-F238E27FC236}">
                <a16:creationId xmlns:a16="http://schemas.microsoft.com/office/drawing/2014/main" id="{CC6F5973-C2A9-9D45-8026-9B219FE04803}"/>
              </a:ext>
            </a:extLst>
          </p:cNvPr>
          <p:cNvSpPr txBox="1"/>
          <p:nvPr/>
        </p:nvSpPr>
        <p:spPr>
          <a:xfrm>
            <a:off x="2828885" y="1741034"/>
            <a:ext cx="5954369" cy="461665"/>
          </a:xfrm>
          <a:prstGeom prst="rect">
            <a:avLst/>
          </a:prstGeom>
          <a:noFill/>
        </p:spPr>
        <p:txBody>
          <a:bodyPr wrap="square" rtlCol="0">
            <a:spAutoFit/>
          </a:bodyPr>
          <a:lstStyle/>
          <a:p>
            <a:r>
              <a:rPr lang="en-IT" sz="1200" dirty="0">
                <a:latin typeface="+mn-lt"/>
              </a:rPr>
              <a:t>The response parser is going to extract and manipulate the response from the target. In our case we want to extract the weather conditions and the temperature</a:t>
            </a:r>
          </a:p>
        </p:txBody>
      </p:sp>
      <p:pic>
        <p:nvPicPr>
          <p:cNvPr id="7" name="Picture 6">
            <a:extLst>
              <a:ext uri="{FF2B5EF4-FFF2-40B4-BE49-F238E27FC236}">
                <a16:creationId xmlns:a16="http://schemas.microsoft.com/office/drawing/2014/main" id="{1ACFD064-BB01-CF43-9C8C-0B95763CAAE4}"/>
              </a:ext>
            </a:extLst>
          </p:cNvPr>
          <p:cNvPicPr>
            <a:picLocks noChangeAspect="1"/>
          </p:cNvPicPr>
          <p:nvPr/>
        </p:nvPicPr>
        <p:blipFill>
          <a:blip r:embed="rId5"/>
          <a:stretch>
            <a:fillRect/>
          </a:stretch>
        </p:blipFill>
        <p:spPr>
          <a:xfrm>
            <a:off x="6124857" y="2286677"/>
            <a:ext cx="1506597" cy="2358603"/>
          </a:xfrm>
          <a:prstGeom prst="rect">
            <a:avLst/>
          </a:prstGeom>
        </p:spPr>
      </p:pic>
      <p:sp>
        <p:nvSpPr>
          <p:cNvPr id="13" name="Rectangle 12">
            <a:extLst>
              <a:ext uri="{FF2B5EF4-FFF2-40B4-BE49-F238E27FC236}">
                <a16:creationId xmlns:a16="http://schemas.microsoft.com/office/drawing/2014/main" id="{D5211160-3379-3C47-A092-93D9D0D1A143}"/>
              </a:ext>
            </a:extLst>
          </p:cNvPr>
          <p:cNvSpPr/>
          <p:nvPr/>
        </p:nvSpPr>
        <p:spPr>
          <a:xfrm>
            <a:off x="5773166" y="1966455"/>
            <a:ext cx="1352662" cy="21671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DD4D8D93-BDEF-6A4D-A70A-5778722FA087}"/>
              </a:ext>
            </a:extLst>
          </p:cNvPr>
          <p:cNvSpPr/>
          <p:nvPr/>
        </p:nvSpPr>
        <p:spPr>
          <a:xfrm>
            <a:off x="7684027" y="1966455"/>
            <a:ext cx="913497" cy="21671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7" name="Rectangle 16">
            <a:extLst>
              <a:ext uri="{FF2B5EF4-FFF2-40B4-BE49-F238E27FC236}">
                <a16:creationId xmlns:a16="http://schemas.microsoft.com/office/drawing/2014/main" id="{AF7A589D-059B-1142-8F47-D3B9E54A1726}"/>
              </a:ext>
            </a:extLst>
          </p:cNvPr>
          <p:cNvSpPr/>
          <p:nvPr/>
        </p:nvSpPr>
        <p:spPr>
          <a:xfrm>
            <a:off x="6396744" y="2975383"/>
            <a:ext cx="724124" cy="12656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0492789A-3F0F-EA46-81F8-A779B68A814D}"/>
              </a:ext>
            </a:extLst>
          </p:cNvPr>
          <p:cNvSpPr/>
          <p:nvPr/>
        </p:nvSpPr>
        <p:spPr>
          <a:xfrm>
            <a:off x="6293525" y="3580632"/>
            <a:ext cx="724124" cy="12656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9" name="Straight Arrow Connector 18">
            <a:extLst>
              <a:ext uri="{FF2B5EF4-FFF2-40B4-BE49-F238E27FC236}">
                <a16:creationId xmlns:a16="http://schemas.microsoft.com/office/drawing/2014/main" id="{A2AD5721-1360-0643-A7E1-9306A4EC5DFC}"/>
              </a:ext>
            </a:extLst>
          </p:cNvPr>
          <p:cNvCxnSpPr>
            <a:cxnSpLocks/>
          </p:cNvCxnSpPr>
          <p:nvPr/>
        </p:nvCxnSpPr>
        <p:spPr>
          <a:xfrm>
            <a:off x="5773166" y="2183164"/>
            <a:ext cx="573527" cy="79221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E72DB5-5E47-1F4A-8417-B891CC7AA824}"/>
              </a:ext>
            </a:extLst>
          </p:cNvPr>
          <p:cNvCxnSpPr>
            <a:cxnSpLocks/>
          </p:cNvCxnSpPr>
          <p:nvPr/>
        </p:nvCxnSpPr>
        <p:spPr>
          <a:xfrm flipH="1">
            <a:off x="7045769" y="2183164"/>
            <a:ext cx="1551756" cy="139746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5EE5249-601C-0F4A-BEEB-18E4C0DFBA57}"/>
              </a:ext>
            </a:extLst>
          </p:cNvPr>
          <p:cNvSpPr txBox="1"/>
          <p:nvPr/>
        </p:nvSpPr>
        <p:spPr>
          <a:xfrm>
            <a:off x="5544499" y="4645280"/>
            <a:ext cx="2755883" cy="276999"/>
          </a:xfrm>
          <a:prstGeom prst="rect">
            <a:avLst/>
          </a:prstGeom>
          <a:noFill/>
        </p:spPr>
        <p:txBody>
          <a:bodyPr wrap="none" rtlCol="0">
            <a:spAutoFit/>
          </a:bodyPr>
          <a:lstStyle/>
          <a:p>
            <a:r>
              <a:rPr lang="en-GB" sz="1200">
                <a:latin typeface="+mn-lt"/>
              </a:rPr>
              <a:t>O</a:t>
            </a:r>
            <a:r>
              <a:rPr lang="en-IT" sz="1200">
                <a:latin typeface="+mn-lt"/>
              </a:rPr>
              <a:t>penweathermap response example</a:t>
            </a:r>
          </a:p>
        </p:txBody>
      </p:sp>
    </p:spTree>
    <p:extLst>
      <p:ext uri="{BB962C8B-B14F-4D97-AF65-F5344CB8AC3E}">
        <p14:creationId xmlns:p14="http://schemas.microsoft.com/office/powerpoint/2010/main" val="2657037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42781-99B3-1544-98E1-07F1BD29D9C7}"/>
              </a:ext>
            </a:extLst>
          </p:cNvPr>
          <p:cNvPicPr>
            <a:picLocks noChangeAspect="1"/>
          </p:cNvPicPr>
          <p:nvPr/>
        </p:nvPicPr>
        <p:blipFill>
          <a:blip r:embed="rId3"/>
          <a:stretch>
            <a:fillRect/>
          </a:stretch>
        </p:blipFill>
        <p:spPr>
          <a:xfrm>
            <a:off x="2461270" y="1104372"/>
            <a:ext cx="2484102" cy="3665564"/>
          </a:xfrm>
          <a:prstGeom prst="rect">
            <a:avLst/>
          </a:prstGeom>
        </p:spPr>
      </p:pic>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Create a Custom Task using the Web API Executor 7/9</a:t>
            </a:r>
          </a:p>
        </p:txBody>
      </p:sp>
      <p:pic>
        <p:nvPicPr>
          <p:cNvPr id="6" name="Picture 5">
            <a:extLst>
              <a:ext uri="{FF2B5EF4-FFF2-40B4-BE49-F238E27FC236}">
                <a16:creationId xmlns:a16="http://schemas.microsoft.com/office/drawing/2014/main" id="{77789831-0619-2248-8032-F9E4962C6357}"/>
              </a:ext>
            </a:extLst>
          </p:cNvPr>
          <p:cNvPicPr>
            <a:picLocks noChangeAspect="1"/>
          </p:cNvPicPr>
          <p:nvPr/>
        </p:nvPicPr>
        <p:blipFill>
          <a:blip r:embed="rId4"/>
          <a:stretch>
            <a:fillRect/>
          </a:stretch>
        </p:blipFill>
        <p:spPr>
          <a:xfrm>
            <a:off x="237910" y="1104372"/>
            <a:ext cx="2133449" cy="544818"/>
          </a:xfrm>
          <a:prstGeom prst="rect">
            <a:avLst/>
          </a:prstGeom>
        </p:spPr>
      </p:pic>
      <p:sp>
        <p:nvSpPr>
          <p:cNvPr id="12" name="TextBox 11">
            <a:extLst>
              <a:ext uri="{FF2B5EF4-FFF2-40B4-BE49-F238E27FC236}">
                <a16:creationId xmlns:a16="http://schemas.microsoft.com/office/drawing/2014/main" id="{CC6F5973-C2A9-9D45-8026-9B219FE04803}"/>
              </a:ext>
            </a:extLst>
          </p:cNvPr>
          <p:cNvSpPr txBox="1"/>
          <p:nvPr/>
        </p:nvSpPr>
        <p:spPr>
          <a:xfrm>
            <a:off x="6679179" y="1181625"/>
            <a:ext cx="2340376" cy="3139321"/>
          </a:xfrm>
          <a:prstGeom prst="rect">
            <a:avLst/>
          </a:prstGeom>
          <a:noFill/>
        </p:spPr>
        <p:txBody>
          <a:bodyPr wrap="square" rtlCol="0">
            <a:spAutoFit/>
          </a:bodyPr>
          <a:lstStyle/>
          <a:p>
            <a:r>
              <a:rPr lang="en-IT" sz="1100" dirty="0">
                <a:latin typeface="+mn-lt"/>
              </a:rPr>
              <a:t>Set the jsonpath of the value you want to extract from the response.</a:t>
            </a:r>
          </a:p>
          <a:p>
            <a:endParaRPr lang="en-IT" sz="1100" dirty="0">
              <a:latin typeface="+mn-lt"/>
            </a:endParaRPr>
          </a:p>
          <a:p>
            <a:r>
              <a:rPr lang="en-IT" sz="1100" dirty="0">
                <a:latin typeface="+mn-lt"/>
              </a:rPr>
              <a:t>In the example:</a:t>
            </a:r>
          </a:p>
          <a:p>
            <a:endParaRPr lang="en-IT" sz="1100" dirty="0">
              <a:latin typeface="+mn-lt"/>
            </a:endParaRPr>
          </a:p>
          <a:p>
            <a:pPr marL="228600" indent="-228600">
              <a:buAutoNum type="arabicPeriod"/>
            </a:pPr>
            <a:r>
              <a:rPr lang="en-IT" sz="1100" dirty="0">
                <a:latin typeface="+mn-lt"/>
              </a:rPr>
              <a:t>$.main.temp will extract 25.39 as a string and set this value to the parameter task output with ‘Name’ = </a:t>
            </a:r>
            <a:r>
              <a:rPr lang="en-IT" sz="1100" b="1" dirty="0">
                <a:latin typeface="+mn-lt"/>
              </a:rPr>
              <a:t>temperature</a:t>
            </a:r>
            <a:r>
              <a:rPr lang="en-IT" sz="1100" dirty="0">
                <a:latin typeface="+mn-lt"/>
              </a:rPr>
              <a:t>  </a:t>
            </a:r>
          </a:p>
          <a:p>
            <a:pPr marL="228600" indent="-228600">
              <a:buAutoNum type="arabicPeriod"/>
            </a:pPr>
            <a:endParaRPr lang="en-IT" sz="1100" dirty="0">
              <a:latin typeface="+mn-lt"/>
            </a:endParaRPr>
          </a:p>
          <a:p>
            <a:pPr marL="228600" indent="-228600">
              <a:buAutoNum type="arabicPeriod"/>
            </a:pPr>
            <a:r>
              <a:rPr lang="en-IT" sz="1100" dirty="0">
                <a:latin typeface="+mn-lt"/>
              </a:rPr>
              <a:t>$.weather[0].main will extract ‘Clear’ from the ‘main’ key on the first array element [0] of the ‘weather’ key. The value will appear in the parameter task output with ‘Name’ = </a:t>
            </a:r>
            <a:r>
              <a:rPr lang="en-IT" sz="1100" b="1" dirty="0">
                <a:latin typeface="+mn-lt"/>
              </a:rPr>
              <a:t>conditions</a:t>
            </a:r>
            <a:endParaRPr lang="en-IT" sz="1100" dirty="0">
              <a:latin typeface="+mn-lt"/>
            </a:endParaRPr>
          </a:p>
        </p:txBody>
      </p:sp>
      <p:pic>
        <p:nvPicPr>
          <p:cNvPr id="7" name="Picture 6">
            <a:extLst>
              <a:ext uri="{FF2B5EF4-FFF2-40B4-BE49-F238E27FC236}">
                <a16:creationId xmlns:a16="http://schemas.microsoft.com/office/drawing/2014/main" id="{1ACFD064-BB01-CF43-9C8C-0B95763CAAE4}"/>
              </a:ext>
            </a:extLst>
          </p:cNvPr>
          <p:cNvPicPr>
            <a:picLocks noChangeAspect="1"/>
          </p:cNvPicPr>
          <p:nvPr/>
        </p:nvPicPr>
        <p:blipFill>
          <a:blip r:embed="rId5"/>
          <a:stretch>
            <a:fillRect/>
          </a:stretch>
        </p:blipFill>
        <p:spPr>
          <a:xfrm>
            <a:off x="5080333" y="1833405"/>
            <a:ext cx="1506597" cy="2358603"/>
          </a:xfrm>
          <a:prstGeom prst="rect">
            <a:avLst/>
          </a:prstGeom>
        </p:spPr>
      </p:pic>
      <p:sp>
        <p:nvSpPr>
          <p:cNvPr id="17" name="Rectangle 16">
            <a:extLst>
              <a:ext uri="{FF2B5EF4-FFF2-40B4-BE49-F238E27FC236}">
                <a16:creationId xmlns:a16="http://schemas.microsoft.com/office/drawing/2014/main" id="{AF7A589D-059B-1142-8F47-D3B9E54A1726}"/>
              </a:ext>
            </a:extLst>
          </p:cNvPr>
          <p:cNvSpPr/>
          <p:nvPr/>
        </p:nvSpPr>
        <p:spPr>
          <a:xfrm>
            <a:off x="5342570" y="2522110"/>
            <a:ext cx="724124" cy="12656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0492789A-3F0F-EA46-81F8-A779B68A814D}"/>
              </a:ext>
            </a:extLst>
          </p:cNvPr>
          <p:cNvSpPr/>
          <p:nvPr/>
        </p:nvSpPr>
        <p:spPr>
          <a:xfrm>
            <a:off x="5172582" y="3046197"/>
            <a:ext cx="826632" cy="2066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9" name="Straight Arrow Connector 18">
            <a:extLst>
              <a:ext uri="{FF2B5EF4-FFF2-40B4-BE49-F238E27FC236}">
                <a16:creationId xmlns:a16="http://schemas.microsoft.com/office/drawing/2014/main" id="{A2AD5721-1360-0643-A7E1-9306A4EC5DFC}"/>
              </a:ext>
            </a:extLst>
          </p:cNvPr>
          <p:cNvCxnSpPr>
            <a:cxnSpLocks/>
            <a:stCxn id="20" idx="3"/>
          </p:cNvCxnSpPr>
          <p:nvPr/>
        </p:nvCxnSpPr>
        <p:spPr>
          <a:xfrm>
            <a:off x="3132767" y="2287645"/>
            <a:ext cx="1989757" cy="87313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E72DB5-5E47-1F4A-8417-B891CC7AA824}"/>
              </a:ext>
            </a:extLst>
          </p:cNvPr>
          <p:cNvCxnSpPr>
            <a:cxnSpLocks/>
          </p:cNvCxnSpPr>
          <p:nvPr/>
        </p:nvCxnSpPr>
        <p:spPr>
          <a:xfrm flipV="1">
            <a:off x="3295086" y="2522110"/>
            <a:ext cx="1914385" cy="99253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7F90AC2-8E98-554A-AC58-A2540A826A2D}"/>
              </a:ext>
            </a:extLst>
          </p:cNvPr>
          <p:cNvSpPr/>
          <p:nvPr/>
        </p:nvSpPr>
        <p:spPr>
          <a:xfrm>
            <a:off x="2119746" y="1181625"/>
            <a:ext cx="251613" cy="165627"/>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0" name="Rectangle 19">
            <a:extLst>
              <a:ext uri="{FF2B5EF4-FFF2-40B4-BE49-F238E27FC236}">
                <a16:creationId xmlns:a16="http://schemas.microsoft.com/office/drawing/2014/main" id="{763CA25B-19C8-7B4B-845A-09DCC8A47C0A}"/>
              </a:ext>
            </a:extLst>
          </p:cNvPr>
          <p:cNvSpPr/>
          <p:nvPr/>
        </p:nvSpPr>
        <p:spPr>
          <a:xfrm>
            <a:off x="2646712" y="2221657"/>
            <a:ext cx="486055" cy="1319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1" name="Rectangle 20">
            <a:extLst>
              <a:ext uri="{FF2B5EF4-FFF2-40B4-BE49-F238E27FC236}">
                <a16:creationId xmlns:a16="http://schemas.microsoft.com/office/drawing/2014/main" id="{B863159C-326A-B148-97B8-E719F107B16F}"/>
              </a:ext>
            </a:extLst>
          </p:cNvPr>
          <p:cNvSpPr/>
          <p:nvPr/>
        </p:nvSpPr>
        <p:spPr>
          <a:xfrm>
            <a:off x="2668355" y="3448656"/>
            <a:ext cx="621320" cy="1319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30" name="Straight Arrow Connector 29">
            <a:extLst>
              <a:ext uri="{FF2B5EF4-FFF2-40B4-BE49-F238E27FC236}">
                <a16:creationId xmlns:a16="http://schemas.microsoft.com/office/drawing/2014/main" id="{2B8CC278-DC7D-A24E-AD46-F72FC47FE330}"/>
              </a:ext>
            </a:extLst>
          </p:cNvPr>
          <p:cNvCxnSpPr>
            <a:cxnSpLocks/>
          </p:cNvCxnSpPr>
          <p:nvPr/>
        </p:nvCxnSpPr>
        <p:spPr>
          <a:xfrm flipH="1" flipV="1">
            <a:off x="4674803" y="3997643"/>
            <a:ext cx="539646" cy="53661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D72B09F-95B0-7C46-842C-5514DB92BA7B}"/>
              </a:ext>
            </a:extLst>
          </p:cNvPr>
          <p:cNvSpPr txBox="1"/>
          <p:nvPr/>
        </p:nvSpPr>
        <p:spPr>
          <a:xfrm>
            <a:off x="5122524" y="4492937"/>
            <a:ext cx="3515706" cy="276999"/>
          </a:xfrm>
          <a:prstGeom prst="rect">
            <a:avLst/>
          </a:prstGeom>
          <a:noFill/>
        </p:spPr>
        <p:txBody>
          <a:bodyPr wrap="none" rtlCol="0">
            <a:spAutoFit/>
          </a:bodyPr>
          <a:lstStyle/>
          <a:p>
            <a:r>
              <a:rPr lang="en-IT" sz="1200">
                <a:latin typeface="+mn-lt"/>
              </a:rPr>
              <a:t>Click the plus (+) sign to add more parameters  </a:t>
            </a:r>
          </a:p>
        </p:txBody>
      </p:sp>
      <p:sp>
        <p:nvSpPr>
          <p:cNvPr id="40" name="Rectangle 39">
            <a:extLst>
              <a:ext uri="{FF2B5EF4-FFF2-40B4-BE49-F238E27FC236}">
                <a16:creationId xmlns:a16="http://schemas.microsoft.com/office/drawing/2014/main" id="{54C9F3C8-7211-DA4F-92FB-6C90E88CCEB8}"/>
              </a:ext>
            </a:extLst>
          </p:cNvPr>
          <p:cNvSpPr/>
          <p:nvPr/>
        </p:nvSpPr>
        <p:spPr>
          <a:xfrm>
            <a:off x="5172582" y="2258505"/>
            <a:ext cx="444287" cy="121182"/>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730910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42781-99B3-1544-98E1-07F1BD29D9C7}"/>
              </a:ext>
            </a:extLst>
          </p:cNvPr>
          <p:cNvPicPr>
            <a:picLocks noChangeAspect="1"/>
          </p:cNvPicPr>
          <p:nvPr/>
        </p:nvPicPr>
        <p:blipFill>
          <a:blip r:embed="rId3"/>
          <a:stretch>
            <a:fillRect/>
          </a:stretch>
        </p:blipFill>
        <p:spPr>
          <a:xfrm>
            <a:off x="4441568" y="1023212"/>
            <a:ext cx="2484102" cy="3665564"/>
          </a:xfrm>
          <a:prstGeom prst="rect">
            <a:avLst/>
          </a:prstGeom>
        </p:spPr>
      </p:pic>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Create a Custom Task using the Web API Executor 8/9</a:t>
            </a:r>
          </a:p>
        </p:txBody>
      </p:sp>
      <p:pic>
        <p:nvPicPr>
          <p:cNvPr id="7" name="Picture 6">
            <a:extLst>
              <a:ext uri="{FF2B5EF4-FFF2-40B4-BE49-F238E27FC236}">
                <a16:creationId xmlns:a16="http://schemas.microsoft.com/office/drawing/2014/main" id="{1ACFD064-BB01-CF43-9C8C-0B95763CAAE4}"/>
              </a:ext>
            </a:extLst>
          </p:cNvPr>
          <p:cNvPicPr>
            <a:picLocks noChangeAspect="1"/>
          </p:cNvPicPr>
          <p:nvPr/>
        </p:nvPicPr>
        <p:blipFill>
          <a:blip r:embed="rId4"/>
          <a:stretch>
            <a:fillRect/>
          </a:stretch>
        </p:blipFill>
        <p:spPr>
          <a:xfrm>
            <a:off x="7060631" y="1752245"/>
            <a:ext cx="1506597" cy="2358603"/>
          </a:xfrm>
          <a:prstGeom prst="rect">
            <a:avLst/>
          </a:prstGeom>
        </p:spPr>
      </p:pic>
      <p:sp>
        <p:nvSpPr>
          <p:cNvPr id="17" name="Rectangle 16">
            <a:extLst>
              <a:ext uri="{FF2B5EF4-FFF2-40B4-BE49-F238E27FC236}">
                <a16:creationId xmlns:a16="http://schemas.microsoft.com/office/drawing/2014/main" id="{AF7A589D-059B-1142-8F47-D3B9E54A1726}"/>
              </a:ext>
            </a:extLst>
          </p:cNvPr>
          <p:cNvSpPr/>
          <p:nvPr/>
        </p:nvSpPr>
        <p:spPr>
          <a:xfrm>
            <a:off x="7322868" y="2440950"/>
            <a:ext cx="724124" cy="12656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0492789A-3F0F-EA46-81F8-A779B68A814D}"/>
              </a:ext>
            </a:extLst>
          </p:cNvPr>
          <p:cNvSpPr/>
          <p:nvPr/>
        </p:nvSpPr>
        <p:spPr>
          <a:xfrm>
            <a:off x="7152880" y="2965037"/>
            <a:ext cx="826632" cy="2066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9" name="Straight Arrow Connector 18">
            <a:extLst>
              <a:ext uri="{FF2B5EF4-FFF2-40B4-BE49-F238E27FC236}">
                <a16:creationId xmlns:a16="http://schemas.microsoft.com/office/drawing/2014/main" id="{A2AD5721-1360-0643-A7E1-9306A4EC5DFC}"/>
              </a:ext>
            </a:extLst>
          </p:cNvPr>
          <p:cNvCxnSpPr>
            <a:cxnSpLocks/>
            <a:stCxn id="20" idx="3"/>
          </p:cNvCxnSpPr>
          <p:nvPr/>
        </p:nvCxnSpPr>
        <p:spPr>
          <a:xfrm>
            <a:off x="5113065" y="2206485"/>
            <a:ext cx="1989757" cy="87313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E72DB5-5E47-1F4A-8417-B891CC7AA824}"/>
              </a:ext>
            </a:extLst>
          </p:cNvPr>
          <p:cNvCxnSpPr>
            <a:cxnSpLocks/>
          </p:cNvCxnSpPr>
          <p:nvPr/>
        </p:nvCxnSpPr>
        <p:spPr>
          <a:xfrm flipV="1">
            <a:off x="5275384" y="2440950"/>
            <a:ext cx="1914385" cy="99253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63CA25B-19C8-7B4B-845A-09DCC8A47C0A}"/>
              </a:ext>
            </a:extLst>
          </p:cNvPr>
          <p:cNvSpPr/>
          <p:nvPr/>
        </p:nvSpPr>
        <p:spPr>
          <a:xfrm>
            <a:off x="4627010" y="2140497"/>
            <a:ext cx="486055" cy="1319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1" name="Rectangle 20">
            <a:extLst>
              <a:ext uri="{FF2B5EF4-FFF2-40B4-BE49-F238E27FC236}">
                <a16:creationId xmlns:a16="http://schemas.microsoft.com/office/drawing/2014/main" id="{B863159C-326A-B148-97B8-E719F107B16F}"/>
              </a:ext>
            </a:extLst>
          </p:cNvPr>
          <p:cNvSpPr/>
          <p:nvPr/>
        </p:nvSpPr>
        <p:spPr>
          <a:xfrm>
            <a:off x="4648653" y="3367496"/>
            <a:ext cx="621320" cy="1319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0" name="Rectangle 39">
            <a:extLst>
              <a:ext uri="{FF2B5EF4-FFF2-40B4-BE49-F238E27FC236}">
                <a16:creationId xmlns:a16="http://schemas.microsoft.com/office/drawing/2014/main" id="{54C9F3C8-7211-DA4F-92FB-6C90E88CCEB8}"/>
              </a:ext>
            </a:extLst>
          </p:cNvPr>
          <p:cNvSpPr/>
          <p:nvPr/>
        </p:nvSpPr>
        <p:spPr>
          <a:xfrm>
            <a:off x="7152880" y="2177345"/>
            <a:ext cx="444287" cy="121182"/>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3" name="Picture 2">
            <a:extLst>
              <a:ext uri="{FF2B5EF4-FFF2-40B4-BE49-F238E27FC236}">
                <a16:creationId xmlns:a16="http://schemas.microsoft.com/office/drawing/2014/main" id="{FD147137-8E16-DB41-9421-478C07F6ACC6}"/>
              </a:ext>
            </a:extLst>
          </p:cNvPr>
          <p:cNvPicPr>
            <a:picLocks noChangeAspect="1"/>
          </p:cNvPicPr>
          <p:nvPr/>
        </p:nvPicPr>
        <p:blipFill>
          <a:blip r:embed="rId5"/>
          <a:stretch>
            <a:fillRect/>
          </a:stretch>
        </p:blipFill>
        <p:spPr>
          <a:xfrm>
            <a:off x="530595" y="1023212"/>
            <a:ext cx="3141370" cy="2168483"/>
          </a:xfrm>
          <a:prstGeom prst="rect">
            <a:avLst/>
          </a:prstGeom>
        </p:spPr>
      </p:pic>
      <p:sp>
        <p:nvSpPr>
          <p:cNvPr id="23" name="Rectangle 22">
            <a:extLst>
              <a:ext uri="{FF2B5EF4-FFF2-40B4-BE49-F238E27FC236}">
                <a16:creationId xmlns:a16="http://schemas.microsoft.com/office/drawing/2014/main" id="{9B036930-181D-9749-B224-626A5830D0B9}"/>
              </a:ext>
            </a:extLst>
          </p:cNvPr>
          <p:cNvSpPr/>
          <p:nvPr/>
        </p:nvSpPr>
        <p:spPr>
          <a:xfrm>
            <a:off x="4627010" y="2567515"/>
            <a:ext cx="486055" cy="1319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4" name="Rectangle 23">
            <a:extLst>
              <a:ext uri="{FF2B5EF4-FFF2-40B4-BE49-F238E27FC236}">
                <a16:creationId xmlns:a16="http://schemas.microsoft.com/office/drawing/2014/main" id="{1BFD4522-B4FC-254D-BB2E-8845C187E777}"/>
              </a:ext>
            </a:extLst>
          </p:cNvPr>
          <p:cNvSpPr/>
          <p:nvPr/>
        </p:nvSpPr>
        <p:spPr>
          <a:xfrm>
            <a:off x="4623390" y="3787352"/>
            <a:ext cx="486055" cy="1319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25" name="Straight Arrow Connector 24">
            <a:extLst>
              <a:ext uri="{FF2B5EF4-FFF2-40B4-BE49-F238E27FC236}">
                <a16:creationId xmlns:a16="http://schemas.microsoft.com/office/drawing/2014/main" id="{C559E5B3-EFAF-0E49-8252-5B443CD75D47}"/>
              </a:ext>
            </a:extLst>
          </p:cNvPr>
          <p:cNvCxnSpPr>
            <a:cxnSpLocks/>
          </p:cNvCxnSpPr>
          <p:nvPr/>
        </p:nvCxnSpPr>
        <p:spPr>
          <a:xfrm flipV="1">
            <a:off x="3681405" y="2643052"/>
            <a:ext cx="855038" cy="42205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D22E1D4-8F45-2641-BF0A-9794FE5E5A07}"/>
              </a:ext>
            </a:extLst>
          </p:cNvPr>
          <p:cNvCxnSpPr>
            <a:cxnSpLocks/>
          </p:cNvCxnSpPr>
          <p:nvPr/>
        </p:nvCxnSpPr>
        <p:spPr>
          <a:xfrm>
            <a:off x="3671965" y="3068347"/>
            <a:ext cx="864478" cy="77402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024B78-7A04-EF4B-AB49-5DEE7AA461E1}"/>
              </a:ext>
            </a:extLst>
          </p:cNvPr>
          <p:cNvSpPr txBox="1"/>
          <p:nvPr/>
        </p:nvSpPr>
        <p:spPr>
          <a:xfrm>
            <a:off x="415399" y="3303781"/>
            <a:ext cx="3641368" cy="1384995"/>
          </a:xfrm>
          <a:prstGeom prst="rect">
            <a:avLst/>
          </a:prstGeom>
          <a:noFill/>
        </p:spPr>
        <p:txBody>
          <a:bodyPr wrap="square" rtlCol="0">
            <a:spAutoFit/>
          </a:bodyPr>
          <a:lstStyle/>
          <a:p>
            <a:r>
              <a:rPr lang="en-IT" sz="1200" dirty="0">
                <a:latin typeface="+mn-lt"/>
              </a:rPr>
              <a:t>In the task output tab, there is a list of predefined </a:t>
            </a:r>
          </a:p>
          <a:p>
            <a:r>
              <a:rPr lang="en-IT" sz="1200" dirty="0">
                <a:latin typeface="+mn-lt"/>
              </a:rPr>
              <a:t>Outputs. The response parser will put the extracted values using the names specified. In our example, temperature and conditions respectively.</a:t>
            </a:r>
          </a:p>
          <a:p>
            <a:r>
              <a:rPr lang="en-IT" sz="1200" dirty="0">
                <a:latin typeface="+mn-lt"/>
              </a:rPr>
              <a:t>These are normal task outputs and can be leveraged elsewhere in ICO</a:t>
            </a:r>
          </a:p>
        </p:txBody>
      </p:sp>
    </p:spTree>
    <p:extLst>
      <p:ext uri="{BB962C8B-B14F-4D97-AF65-F5344CB8AC3E}">
        <p14:creationId xmlns:p14="http://schemas.microsoft.com/office/powerpoint/2010/main" val="2259109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C320EF-CB0D-B944-886B-50E0E23E48F4}"/>
              </a:ext>
            </a:extLst>
          </p:cNvPr>
          <p:cNvPicPr>
            <a:picLocks noChangeAspect="1"/>
          </p:cNvPicPr>
          <p:nvPr/>
        </p:nvPicPr>
        <p:blipFill>
          <a:blip r:embed="rId3"/>
          <a:stretch>
            <a:fillRect/>
          </a:stretch>
        </p:blipFill>
        <p:spPr>
          <a:xfrm>
            <a:off x="4096138" y="3071472"/>
            <a:ext cx="2274445" cy="1187542"/>
          </a:xfrm>
          <a:prstGeom prst="rect">
            <a:avLst/>
          </a:prstGeom>
        </p:spPr>
      </p:pic>
      <p:pic>
        <p:nvPicPr>
          <p:cNvPr id="3" name="Picture 2">
            <a:extLst>
              <a:ext uri="{FF2B5EF4-FFF2-40B4-BE49-F238E27FC236}">
                <a16:creationId xmlns:a16="http://schemas.microsoft.com/office/drawing/2014/main" id="{638FE452-95B1-D04E-A4D8-DD13FFBE3E83}"/>
              </a:ext>
            </a:extLst>
          </p:cNvPr>
          <p:cNvPicPr>
            <a:picLocks noChangeAspect="1"/>
          </p:cNvPicPr>
          <p:nvPr/>
        </p:nvPicPr>
        <p:blipFill>
          <a:blip r:embed="rId4"/>
          <a:stretch>
            <a:fillRect/>
          </a:stretch>
        </p:blipFill>
        <p:spPr>
          <a:xfrm>
            <a:off x="523636" y="1920814"/>
            <a:ext cx="3519763" cy="2122346"/>
          </a:xfrm>
          <a:prstGeom prst="rect">
            <a:avLst/>
          </a:prstGeom>
        </p:spPr>
      </p:pic>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Task Outcomes</a:t>
            </a:r>
          </a:p>
        </p:txBody>
      </p:sp>
      <p:sp>
        <p:nvSpPr>
          <p:cNvPr id="12" name="TextBox 11">
            <a:extLst>
              <a:ext uri="{FF2B5EF4-FFF2-40B4-BE49-F238E27FC236}">
                <a16:creationId xmlns:a16="http://schemas.microsoft.com/office/drawing/2014/main" id="{CC6F5973-C2A9-9D45-8026-9B219FE04803}"/>
              </a:ext>
            </a:extLst>
          </p:cNvPr>
          <p:cNvSpPr txBox="1"/>
          <p:nvPr/>
        </p:nvSpPr>
        <p:spPr>
          <a:xfrm>
            <a:off x="4377216" y="984250"/>
            <a:ext cx="4793052" cy="1954381"/>
          </a:xfrm>
          <a:prstGeom prst="rect">
            <a:avLst/>
          </a:prstGeom>
          <a:noFill/>
        </p:spPr>
        <p:txBody>
          <a:bodyPr wrap="square" rtlCol="0">
            <a:spAutoFit/>
          </a:bodyPr>
          <a:lstStyle/>
          <a:p>
            <a:r>
              <a:rPr lang="en-IT" sz="1100" dirty="0">
                <a:latin typeface="+mn-lt"/>
              </a:rPr>
              <a:t>A task outcome defines how the task behaves based on configurable conditions. </a:t>
            </a:r>
          </a:p>
          <a:p>
            <a:endParaRPr lang="en-IT" sz="1100" dirty="0">
              <a:latin typeface="+mn-lt"/>
            </a:endParaRPr>
          </a:p>
          <a:p>
            <a:r>
              <a:rPr lang="en-IT" sz="1100" dirty="0">
                <a:latin typeface="+mn-lt"/>
              </a:rPr>
              <a:t>In the example:</a:t>
            </a:r>
          </a:p>
          <a:p>
            <a:r>
              <a:rPr lang="en-GB" sz="1100" b="1" dirty="0">
                <a:latin typeface="+mj-lt"/>
              </a:rPr>
              <a:t>{{</a:t>
            </a:r>
            <a:r>
              <a:rPr lang="en-GB" sz="1100" b="1" dirty="0" err="1">
                <a:latin typeface="+mj-lt"/>
              </a:rPr>
              <a:t>eq</a:t>
            </a:r>
            <a:r>
              <a:rPr lang="en-GB" sz="1100" b="1" dirty="0">
                <a:latin typeface="+mj-lt"/>
              </a:rPr>
              <a:t> .</a:t>
            </a:r>
            <a:r>
              <a:rPr lang="en-GB" sz="1100" b="1" dirty="0" err="1">
                <a:latin typeface="+mj-lt"/>
              </a:rPr>
              <a:t>global.GetWeatherfromOpenWeather.output.HttpStatusCode</a:t>
            </a:r>
            <a:r>
              <a:rPr lang="en-GB" sz="1100" b="1" dirty="0">
                <a:latin typeface="+mj-lt"/>
              </a:rPr>
              <a:t> 401}}</a:t>
            </a:r>
          </a:p>
          <a:p>
            <a:endParaRPr lang="en-GB" sz="1100" dirty="0"/>
          </a:p>
          <a:p>
            <a:r>
              <a:rPr lang="en-GB" sz="1100" dirty="0">
                <a:latin typeface="+mn-lt"/>
              </a:rPr>
              <a:t>Checks whether the </a:t>
            </a:r>
            <a:r>
              <a:rPr lang="en-GB" sz="1100" dirty="0" err="1">
                <a:latin typeface="+mn-lt"/>
              </a:rPr>
              <a:t>HttpStatusCode</a:t>
            </a:r>
            <a:r>
              <a:rPr lang="en-GB" sz="1100" dirty="0">
                <a:latin typeface="+mn-lt"/>
              </a:rPr>
              <a:t> task out is 401. If that’s the case, we return a </a:t>
            </a:r>
            <a:r>
              <a:rPr lang="en-GB" sz="1100" b="1" dirty="0">
                <a:latin typeface="+mn-lt"/>
              </a:rPr>
              <a:t>Terminal Error</a:t>
            </a:r>
            <a:r>
              <a:rPr lang="en-GB" sz="1100" dirty="0">
                <a:latin typeface="+mn-lt"/>
              </a:rPr>
              <a:t> with the custom </a:t>
            </a:r>
            <a:r>
              <a:rPr lang="en-GB" sz="1100" b="1" dirty="0">
                <a:latin typeface="+mn-lt"/>
              </a:rPr>
              <a:t>Message </a:t>
            </a:r>
            <a:r>
              <a:rPr lang="en-GB" sz="1100" dirty="0">
                <a:latin typeface="+mn-lt"/>
              </a:rPr>
              <a:t>“Invalid API key”</a:t>
            </a:r>
          </a:p>
          <a:p>
            <a:endParaRPr lang="en-GB" sz="1100" b="1" dirty="0">
              <a:latin typeface="+mn-lt"/>
            </a:endParaRPr>
          </a:p>
          <a:p>
            <a:r>
              <a:rPr lang="en-GB" sz="1100" dirty="0">
                <a:latin typeface="+mn-lt"/>
              </a:rPr>
              <a:t>Where </a:t>
            </a:r>
            <a:r>
              <a:rPr lang="en-GB" sz="1100" b="1" dirty="0" err="1">
                <a:latin typeface="+mn-lt"/>
              </a:rPr>
              <a:t>GetWeatherfromOpenWeather</a:t>
            </a:r>
            <a:r>
              <a:rPr lang="en-GB" sz="1100" b="1" dirty="0">
                <a:latin typeface="+mn-lt"/>
              </a:rPr>
              <a:t> </a:t>
            </a:r>
            <a:r>
              <a:rPr lang="en-GB" sz="1100" dirty="0">
                <a:latin typeface="+mn-lt"/>
              </a:rPr>
              <a:t>is the name </a:t>
            </a:r>
          </a:p>
          <a:p>
            <a:r>
              <a:rPr lang="en-GB" sz="1100" dirty="0">
                <a:latin typeface="+mn-lt"/>
              </a:rPr>
              <a:t>of the task with no spaces. </a:t>
            </a:r>
            <a:endParaRPr lang="en-IT" sz="1100" b="1" dirty="0">
              <a:latin typeface="+mn-lt"/>
            </a:endParaRPr>
          </a:p>
        </p:txBody>
      </p:sp>
      <p:sp>
        <p:nvSpPr>
          <p:cNvPr id="14" name="TextBox 13">
            <a:extLst>
              <a:ext uri="{FF2B5EF4-FFF2-40B4-BE49-F238E27FC236}">
                <a16:creationId xmlns:a16="http://schemas.microsoft.com/office/drawing/2014/main" id="{7DD04C00-AB62-5448-A2EB-C07D44F8C0A3}"/>
              </a:ext>
            </a:extLst>
          </p:cNvPr>
          <p:cNvSpPr txBox="1"/>
          <p:nvPr/>
        </p:nvSpPr>
        <p:spPr>
          <a:xfrm>
            <a:off x="523636" y="4256152"/>
            <a:ext cx="3515706" cy="215444"/>
          </a:xfrm>
          <a:prstGeom prst="rect">
            <a:avLst/>
          </a:prstGeom>
          <a:noFill/>
        </p:spPr>
        <p:txBody>
          <a:bodyPr wrap="none" rtlCol="0">
            <a:spAutoFit/>
          </a:bodyPr>
          <a:lstStyle/>
          <a:p>
            <a:r>
              <a:rPr lang="en-GB" sz="800" dirty="0">
                <a:latin typeface="+mn-lt"/>
              </a:rPr>
              <a:t>{{</a:t>
            </a:r>
            <a:r>
              <a:rPr lang="en-GB" sz="800" dirty="0" err="1">
                <a:latin typeface="+mn-lt"/>
              </a:rPr>
              <a:t>eq</a:t>
            </a:r>
            <a:r>
              <a:rPr lang="en-GB" sz="800" dirty="0">
                <a:latin typeface="+mn-lt"/>
              </a:rPr>
              <a:t> .</a:t>
            </a:r>
            <a:r>
              <a:rPr lang="en-GB" sz="800" dirty="0" err="1">
                <a:latin typeface="+mn-lt"/>
              </a:rPr>
              <a:t>global.GetWeatherfromOpenWeather.output.HttpStatusCode</a:t>
            </a:r>
            <a:r>
              <a:rPr lang="en-GB" sz="800" dirty="0">
                <a:latin typeface="+mn-lt"/>
              </a:rPr>
              <a:t> 401}}</a:t>
            </a:r>
            <a:endParaRPr lang="en-IT" sz="800" dirty="0">
              <a:latin typeface="+mn-lt"/>
            </a:endParaRPr>
          </a:p>
        </p:txBody>
      </p:sp>
      <p:cxnSp>
        <p:nvCxnSpPr>
          <p:cNvPr id="26" name="Straight Arrow Connector 25">
            <a:extLst>
              <a:ext uri="{FF2B5EF4-FFF2-40B4-BE49-F238E27FC236}">
                <a16:creationId xmlns:a16="http://schemas.microsoft.com/office/drawing/2014/main" id="{F5801CEC-A214-F642-A4E5-E6A72E79FBEF}"/>
              </a:ext>
            </a:extLst>
          </p:cNvPr>
          <p:cNvCxnSpPr>
            <a:cxnSpLocks/>
          </p:cNvCxnSpPr>
          <p:nvPr/>
        </p:nvCxnSpPr>
        <p:spPr>
          <a:xfrm flipH="1">
            <a:off x="1987054" y="3068611"/>
            <a:ext cx="10048" cy="118754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061EA59-E343-D44C-943C-C5624B30114F}"/>
              </a:ext>
            </a:extLst>
          </p:cNvPr>
          <p:cNvCxnSpPr>
            <a:cxnSpLocks/>
          </p:cNvCxnSpPr>
          <p:nvPr/>
        </p:nvCxnSpPr>
        <p:spPr>
          <a:xfrm>
            <a:off x="2129810" y="2736607"/>
            <a:ext cx="1966328" cy="72713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D2494378-AA6C-3E4D-85B0-956C0054AD59}"/>
              </a:ext>
            </a:extLst>
          </p:cNvPr>
          <p:cNvPicPr>
            <a:picLocks noChangeAspect="1"/>
          </p:cNvPicPr>
          <p:nvPr/>
        </p:nvPicPr>
        <p:blipFill>
          <a:blip r:embed="rId5"/>
          <a:stretch>
            <a:fillRect/>
          </a:stretch>
        </p:blipFill>
        <p:spPr>
          <a:xfrm>
            <a:off x="5408138" y="3201452"/>
            <a:ext cx="3497616" cy="1539444"/>
          </a:xfrm>
          <a:prstGeom prst="rect">
            <a:avLst/>
          </a:prstGeom>
        </p:spPr>
      </p:pic>
      <p:pic>
        <p:nvPicPr>
          <p:cNvPr id="43" name="Picture 42">
            <a:extLst>
              <a:ext uri="{FF2B5EF4-FFF2-40B4-BE49-F238E27FC236}">
                <a16:creationId xmlns:a16="http://schemas.microsoft.com/office/drawing/2014/main" id="{A26BF46D-F3BB-9F45-B93C-D86A9FC1AB30}"/>
              </a:ext>
            </a:extLst>
          </p:cNvPr>
          <p:cNvPicPr>
            <a:picLocks noChangeAspect="1"/>
          </p:cNvPicPr>
          <p:nvPr/>
        </p:nvPicPr>
        <p:blipFill>
          <a:blip r:embed="rId6"/>
          <a:stretch>
            <a:fillRect/>
          </a:stretch>
        </p:blipFill>
        <p:spPr>
          <a:xfrm>
            <a:off x="7794630" y="2404604"/>
            <a:ext cx="1047200" cy="664007"/>
          </a:xfrm>
          <a:prstGeom prst="rect">
            <a:avLst/>
          </a:prstGeom>
        </p:spPr>
      </p:pic>
      <p:pic>
        <p:nvPicPr>
          <p:cNvPr id="5" name="Picture 4">
            <a:extLst>
              <a:ext uri="{FF2B5EF4-FFF2-40B4-BE49-F238E27FC236}">
                <a16:creationId xmlns:a16="http://schemas.microsoft.com/office/drawing/2014/main" id="{530ED550-0E8E-2648-B7C7-579668DA6EB2}"/>
              </a:ext>
            </a:extLst>
          </p:cNvPr>
          <p:cNvPicPr>
            <a:picLocks noChangeAspect="1"/>
          </p:cNvPicPr>
          <p:nvPr/>
        </p:nvPicPr>
        <p:blipFill>
          <a:blip r:embed="rId7"/>
          <a:stretch>
            <a:fillRect/>
          </a:stretch>
        </p:blipFill>
        <p:spPr>
          <a:xfrm>
            <a:off x="523636" y="1011192"/>
            <a:ext cx="2185188" cy="789096"/>
          </a:xfrm>
          <a:prstGeom prst="rect">
            <a:avLst/>
          </a:prstGeom>
        </p:spPr>
      </p:pic>
      <p:cxnSp>
        <p:nvCxnSpPr>
          <p:cNvPr id="22" name="Straight Arrow Connector 21">
            <a:extLst>
              <a:ext uri="{FF2B5EF4-FFF2-40B4-BE49-F238E27FC236}">
                <a16:creationId xmlns:a16="http://schemas.microsoft.com/office/drawing/2014/main" id="{C677EDDA-7AD0-0846-9F1D-FE1ABD3EF895}"/>
              </a:ext>
            </a:extLst>
          </p:cNvPr>
          <p:cNvCxnSpPr>
            <a:cxnSpLocks/>
          </p:cNvCxnSpPr>
          <p:nvPr/>
        </p:nvCxnSpPr>
        <p:spPr>
          <a:xfrm>
            <a:off x="3898232" y="2736607"/>
            <a:ext cx="4235115" cy="162237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043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4DFB-CA66-7737-F049-2EF311D0D53A}"/>
              </a:ext>
            </a:extLst>
          </p:cNvPr>
          <p:cNvSpPr>
            <a:spLocks noGrp="1"/>
          </p:cNvSpPr>
          <p:nvPr>
            <p:ph type="title"/>
          </p:nvPr>
        </p:nvSpPr>
        <p:spPr/>
        <p:txBody>
          <a:bodyPr/>
          <a:lstStyle/>
          <a:p>
            <a:r>
              <a:rPr lang="en-IT" dirty="0"/>
              <a:t>Table of Content</a:t>
            </a:r>
          </a:p>
        </p:txBody>
      </p:sp>
      <p:sp>
        <p:nvSpPr>
          <p:cNvPr id="6" name="TextBox 5">
            <a:extLst>
              <a:ext uri="{FF2B5EF4-FFF2-40B4-BE49-F238E27FC236}">
                <a16:creationId xmlns:a16="http://schemas.microsoft.com/office/drawing/2014/main" id="{E8C6E921-86E4-11D9-EAB4-DA5403BAF94D}"/>
              </a:ext>
            </a:extLst>
          </p:cNvPr>
          <p:cNvSpPr txBox="1"/>
          <p:nvPr/>
        </p:nvSpPr>
        <p:spPr>
          <a:xfrm>
            <a:off x="437766" y="1073150"/>
            <a:ext cx="4572000" cy="3970318"/>
          </a:xfrm>
          <a:prstGeom prst="rect">
            <a:avLst/>
          </a:prstGeom>
          <a:noFill/>
        </p:spPr>
        <p:txBody>
          <a:bodyPr wrap="square">
            <a:spAutoFit/>
          </a:bodyPr>
          <a:lstStyle/>
          <a:p>
            <a:r>
              <a:rPr lang="en-IT" sz="1400" dirty="0">
                <a:latin typeface="+mn-lt"/>
                <a:hlinkClick r:id="rId3" action="ppaction://hlinksldjump"/>
              </a:rPr>
              <a:t>Sample Scenario</a:t>
            </a:r>
            <a:endParaRPr lang="en-IT" sz="1400" dirty="0">
              <a:latin typeface="+mn-lt"/>
            </a:endParaRPr>
          </a:p>
          <a:p>
            <a:r>
              <a:rPr lang="en-IT" sz="1400" dirty="0">
                <a:latin typeface="+mn-lt"/>
                <a:hlinkClick r:id="rId4" action="ppaction://hlinksldjump"/>
              </a:rPr>
              <a:t>Custom Data Types</a:t>
            </a:r>
            <a:endParaRPr lang="en-IT" sz="1400" dirty="0">
              <a:latin typeface="+mn-lt"/>
            </a:endParaRPr>
          </a:p>
          <a:p>
            <a:r>
              <a:rPr lang="en-IT" sz="1400" dirty="0">
                <a:latin typeface="+mn-lt"/>
                <a:hlinkClick r:id="rId5" action="ppaction://hlinksldjump"/>
              </a:rPr>
              <a:t>Task Designer - Web API Executor and Outcomes</a:t>
            </a:r>
            <a:endParaRPr lang="en-IT" sz="1400" dirty="0">
              <a:latin typeface="+mn-lt"/>
            </a:endParaRPr>
          </a:p>
          <a:p>
            <a:r>
              <a:rPr lang="en-IT" sz="1400" dirty="0">
                <a:latin typeface="+mn-lt"/>
                <a:hlinkClick r:id="rId6" action="ppaction://hlinksldjump"/>
              </a:rPr>
              <a:t>Workflow Designer</a:t>
            </a:r>
            <a:endParaRPr lang="en-IT" sz="1400" dirty="0">
              <a:latin typeface="+mn-lt"/>
            </a:endParaRPr>
          </a:p>
          <a:p>
            <a:r>
              <a:rPr lang="en-IT" sz="1400" dirty="0">
                <a:latin typeface="+mn-lt"/>
                <a:hlinkClick r:id="rId7" action="ppaction://hlinksldjump"/>
              </a:rPr>
              <a:t>Validate and Execute a Workflow</a:t>
            </a:r>
            <a:endParaRPr lang="en-IT" sz="1400" dirty="0">
              <a:latin typeface="+mn-lt"/>
            </a:endParaRPr>
          </a:p>
          <a:p>
            <a:r>
              <a:rPr lang="en-IT" sz="1400" dirty="0">
                <a:latin typeface="+mn-lt"/>
                <a:hlinkClick r:id="rId8" action="ppaction://hlinksldjump"/>
              </a:rPr>
              <a:t>Use Task Inputs</a:t>
            </a:r>
            <a:endParaRPr lang="en-IT" sz="1400" dirty="0">
              <a:latin typeface="+mn-lt"/>
            </a:endParaRPr>
          </a:p>
          <a:p>
            <a:r>
              <a:rPr lang="en-IT" sz="1400" dirty="0">
                <a:latin typeface="+mn-lt"/>
                <a:hlinkClick r:id="rId9" action="ppaction://hlinksldjump"/>
              </a:rPr>
              <a:t>Conditional Task</a:t>
            </a:r>
            <a:endParaRPr lang="en-IT" sz="1400" dirty="0">
              <a:latin typeface="+mn-lt"/>
            </a:endParaRPr>
          </a:p>
          <a:p>
            <a:r>
              <a:rPr lang="en-IT" sz="1400" dirty="0">
                <a:latin typeface="+mn-lt"/>
                <a:hlinkClick r:id="rId10" action="ppaction://hlinksldjump"/>
              </a:rPr>
              <a:t>Parallel Loops</a:t>
            </a:r>
            <a:endParaRPr lang="en-IT" sz="1400" dirty="0">
              <a:latin typeface="+mn-lt"/>
            </a:endParaRPr>
          </a:p>
          <a:p>
            <a:r>
              <a:rPr lang="en-IT" sz="1400" dirty="0">
                <a:latin typeface="+mn-lt"/>
                <a:hlinkClick r:id="rId11" action="ppaction://hlinksldjump"/>
              </a:rPr>
              <a:t>Workflow Variables</a:t>
            </a:r>
            <a:endParaRPr lang="en-IT" sz="1400" dirty="0">
              <a:latin typeface="+mn-lt"/>
            </a:endParaRPr>
          </a:p>
          <a:p>
            <a:r>
              <a:rPr lang="en-IT" sz="1400" dirty="0">
                <a:latin typeface="+mn-lt"/>
                <a:hlinkClick r:id="rId12" action="ppaction://hlinksldjump"/>
              </a:rPr>
              <a:t>Serial Loops</a:t>
            </a:r>
            <a:endParaRPr lang="en-IT" sz="1400" dirty="0">
              <a:latin typeface="+mn-lt"/>
            </a:endParaRPr>
          </a:p>
          <a:p>
            <a:r>
              <a:rPr lang="en-IT" sz="1400" dirty="0">
                <a:latin typeface="+mn-lt"/>
                <a:hlinkClick r:id="rId13" action="ppaction://hlinksldjump"/>
              </a:rPr>
              <a:t>Workflow Versioning</a:t>
            </a:r>
            <a:endParaRPr lang="en-IT" sz="1400" dirty="0">
              <a:latin typeface="+mn-lt"/>
            </a:endParaRPr>
          </a:p>
          <a:p>
            <a:r>
              <a:rPr lang="en-IT" sz="1400" dirty="0">
                <a:latin typeface="+mn-lt"/>
                <a:hlinkClick r:id="rId14" action="ppaction://hlinksldjump"/>
              </a:rPr>
              <a:t>Transformations</a:t>
            </a:r>
            <a:endParaRPr lang="en-IT" sz="1400" dirty="0">
              <a:latin typeface="+mn-lt"/>
            </a:endParaRPr>
          </a:p>
          <a:p>
            <a:r>
              <a:rPr lang="en-IT" sz="1400" dirty="0">
                <a:latin typeface="+mn-lt"/>
                <a:hlinkClick r:id="rId15" action="ppaction://hlinksldjump"/>
              </a:rPr>
              <a:t>Rollback Tasks</a:t>
            </a:r>
            <a:endParaRPr lang="en-IT" sz="1400" dirty="0">
              <a:latin typeface="+mn-lt"/>
            </a:endParaRPr>
          </a:p>
          <a:p>
            <a:r>
              <a:rPr lang="en-IT" sz="1400" dirty="0">
                <a:latin typeface="+mn-lt"/>
                <a:hlinkClick r:id="rId16" action="ppaction://hlinksldjump"/>
              </a:rPr>
              <a:t>Create a Notification Task with Webex</a:t>
            </a:r>
            <a:endParaRPr lang="en-IT" sz="1400" dirty="0">
              <a:latin typeface="+mn-lt"/>
            </a:endParaRPr>
          </a:p>
          <a:p>
            <a:r>
              <a:rPr lang="en-IT" sz="1400" dirty="0">
                <a:latin typeface="+mn-lt"/>
                <a:hlinkClick r:id="rId17" action="ppaction://hlinksldjump"/>
              </a:rPr>
              <a:t>Powershell Executor</a:t>
            </a:r>
            <a:endParaRPr lang="en-IT" sz="1400" dirty="0">
              <a:latin typeface="+mn-lt"/>
            </a:endParaRPr>
          </a:p>
          <a:p>
            <a:r>
              <a:rPr lang="en-IT" sz="1400" dirty="0">
                <a:latin typeface="+mn-lt"/>
                <a:hlinkClick r:id="rId18" action="ppaction://hlinksldjump"/>
              </a:rPr>
              <a:t>SSH Executor</a:t>
            </a:r>
            <a:endParaRPr lang="en-IT" sz="1400" dirty="0">
              <a:latin typeface="+mn-lt"/>
            </a:endParaRPr>
          </a:p>
          <a:p>
            <a:endParaRPr lang="en-IT" sz="1400" dirty="0">
              <a:latin typeface="+mn-lt"/>
            </a:endParaRPr>
          </a:p>
          <a:p>
            <a:endParaRPr lang="en-IT" sz="1400" dirty="0">
              <a:latin typeface="+mn-lt"/>
            </a:endParaRPr>
          </a:p>
        </p:txBody>
      </p:sp>
      <p:sp>
        <p:nvSpPr>
          <p:cNvPr id="7" name="TextBox 6">
            <a:extLst>
              <a:ext uri="{FF2B5EF4-FFF2-40B4-BE49-F238E27FC236}">
                <a16:creationId xmlns:a16="http://schemas.microsoft.com/office/drawing/2014/main" id="{210C586D-DC69-38E3-C199-0212272E4A2B}"/>
              </a:ext>
            </a:extLst>
          </p:cNvPr>
          <p:cNvSpPr txBox="1"/>
          <p:nvPr/>
        </p:nvSpPr>
        <p:spPr>
          <a:xfrm>
            <a:off x="4862760" y="1073150"/>
            <a:ext cx="4572000" cy="2031325"/>
          </a:xfrm>
          <a:prstGeom prst="rect">
            <a:avLst/>
          </a:prstGeom>
          <a:noFill/>
        </p:spPr>
        <p:txBody>
          <a:bodyPr wrap="square">
            <a:spAutoFit/>
          </a:bodyPr>
          <a:lstStyle/>
          <a:p>
            <a:r>
              <a:rPr lang="en-IT" sz="1400" dirty="0">
                <a:latin typeface="+mn-lt"/>
                <a:hlinkClick r:id="rId19" action="ppaction://hlinksldjump"/>
              </a:rPr>
              <a:t>Ansible Executor</a:t>
            </a:r>
            <a:endParaRPr lang="en-IT" sz="1400" dirty="0">
              <a:latin typeface="+mn-lt"/>
            </a:endParaRPr>
          </a:p>
          <a:p>
            <a:r>
              <a:rPr lang="en-IT" sz="1400" dirty="0">
                <a:latin typeface="+mn-lt"/>
                <a:hlinkClick r:id="rId20" action="ppaction://hlinksldjump"/>
              </a:rPr>
              <a:t>Go Templates Cheat Sheet (Advanced Mapping)</a:t>
            </a:r>
            <a:endParaRPr lang="en-IT" sz="1400" dirty="0">
              <a:latin typeface="+mn-lt"/>
            </a:endParaRPr>
          </a:p>
          <a:p>
            <a:r>
              <a:rPr lang="en-IT" sz="1400" dirty="0">
                <a:latin typeface="+mn-lt"/>
                <a:hlinkClick r:id="rId21" action="ppaction://hlinksldjump"/>
              </a:rPr>
              <a:t>ICO Intersight API</a:t>
            </a:r>
            <a:endParaRPr lang="en-IT" sz="1400" dirty="0">
              <a:latin typeface="+mn-lt"/>
            </a:endParaRPr>
          </a:p>
          <a:p>
            <a:r>
              <a:rPr lang="en-IT" sz="1400" dirty="0">
                <a:latin typeface="+mn-lt"/>
                <a:hlinkClick r:id="rId22" action="ppaction://hlinksldjump"/>
              </a:rPr>
              <a:t>Execute an ICO Workflow fr</a:t>
            </a:r>
            <a:r>
              <a:rPr lang="en-GB" sz="1400" dirty="0">
                <a:latin typeface="+mn-lt"/>
                <a:hlinkClick r:id="rId22" action="ppaction://hlinksldjump"/>
              </a:rPr>
              <a:t>om</a:t>
            </a:r>
            <a:r>
              <a:rPr lang="en-IT" sz="1400" dirty="0">
                <a:latin typeface="+mn-lt"/>
                <a:hlinkClick r:id="rId22" action="ppaction://hlinksldjump"/>
              </a:rPr>
              <a:t> Terraform</a:t>
            </a:r>
            <a:endParaRPr lang="en-IT" sz="1400" dirty="0">
              <a:latin typeface="+mn-lt"/>
            </a:endParaRPr>
          </a:p>
          <a:p>
            <a:r>
              <a:rPr lang="en-IT" sz="1400" dirty="0">
                <a:latin typeface="+mn-lt"/>
                <a:hlinkClick r:id="rId23" action="ppaction://hlinksldjump"/>
              </a:rPr>
              <a:t>Execute an ICO Workflow with the Python SDK</a:t>
            </a:r>
            <a:endParaRPr lang="en-IT" sz="1400" dirty="0">
              <a:latin typeface="+mn-lt"/>
            </a:endParaRPr>
          </a:p>
          <a:p>
            <a:r>
              <a:rPr lang="en-IT" sz="1400" dirty="0">
                <a:latin typeface="+mn-lt"/>
                <a:hlinkClick r:id="rId24" action="ppaction://hlinksldjump"/>
              </a:rPr>
              <a:t>Execute an ICO Workflow with Powershell SDK</a:t>
            </a:r>
            <a:endParaRPr lang="en-IT" sz="1400" dirty="0">
              <a:latin typeface="+mn-lt"/>
            </a:endParaRPr>
          </a:p>
          <a:p>
            <a:endParaRPr lang="en-IT" sz="1400" dirty="0">
              <a:latin typeface="+mn-lt"/>
            </a:endParaRPr>
          </a:p>
          <a:p>
            <a:endParaRPr lang="en-IT" sz="1400" dirty="0">
              <a:latin typeface="+mn-lt"/>
            </a:endParaRPr>
          </a:p>
          <a:p>
            <a:endParaRPr lang="en-IT" sz="1400" dirty="0">
              <a:latin typeface="+mn-lt"/>
            </a:endParaRPr>
          </a:p>
        </p:txBody>
      </p:sp>
    </p:spTree>
    <p:extLst>
      <p:ext uri="{BB962C8B-B14F-4D97-AF65-F5344CB8AC3E}">
        <p14:creationId xmlns:p14="http://schemas.microsoft.com/office/powerpoint/2010/main" val="4177695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F91C13-D534-9D4C-A901-574F6F9DD955}"/>
              </a:ext>
            </a:extLst>
          </p:cNvPr>
          <p:cNvPicPr>
            <a:picLocks noChangeAspect="1"/>
          </p:cNvPicPr>
          <p:nvPr/>
        </p:nvPicPr>
        <p:blipFill>
          <a:blip r:embed="rId3"/>
          <a:stretch>
            <a:fillRect/>
          </a:stretch>
        </p:blipFill>
        <p:spPr>
          <a:xfrm>
            <a:off x="4103952" y="3063141"/>
            <a:ext cx="2608371" cy="1352150"/>
          </a:xfrm>
          <a:prstGeom prst="rect">
            <a:avLst/>
          </a:prstGeom>
        </p:spPr>
      </p:pic>
      <p:pic>
        <p:nvPicPr>
          <p:cNvPr id="4" name="Picture 3">
            <a:extLst>
              <a:ext uri="{FF2B5EF4-FFF2-40B4-BE49-F238E27FC236}">
                <a16:creationId xmlns:a16="http://schemas.microsoft.com/office/drawing/2014/main" id="{6149E513-1910-0848-A420-7A233F534209}"/>
              </a:ext>
            </a:extLst>
          </p:cNvPr>
          <p:cNvPicPr>
            <a:picLocks noChangeAspect="1"/>
          </p:cNvPicPr>
          <p:nvPr/>
        </p:nvPicPr>
        <p:blipFill>
          <a:blip r:embed="rId4"/>
          <a:stretch>
            <a:fillRect/>
          </a:stretch>
        </p:blipFill>
        <p:spPr>
          <a:xfrm>
            <a:off x="517869" y="1924610"/>
            <a:ext cx="3561704" cy="2126437"/>
          </a:xfrm>
          <a:prstGeom prst="rect">
            <a:avLst/>
          </a:prstGeom>
        </p:spPr>
      </p:pic>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Task Outcomes</a:t>
            </a:r>
          </a:p>
        </p:txBody>
      </p:sp>
      <p:sp>
        <p:nvSpPr>
          <p:cNvPr id="14" name="TextBox 13">
            <a:extLst>
              <a:ext uri="{FF2B5EF4-FFF2-40B4-BE49-F238E27FC236}">
                <a16:creationId xmlns:a16="http://schemas.microsoft.com/office/drawing/2014/main" id="{7DD04C00-AB62-5448-A2EB-C07D44F8C0A3}"/>
              </a:ext>
            </a:extLst>
          </p:cNvPr>
          <p:cNvSpPr txBox="1"/>
          <p:nvPr/>
        </p:nvSpPr>
        <p:spPr>
          <a:xfrm>
            <a:off x="523636" y="4256152"/>
            <a:ext cx="3515706" cy="215444"/>
          </a:xfrm>
          <a:prstGeom prst="rect">
            <a:avLst/>
          </a:prstGeom>
          <a:noFill/>
        </p:spPr>
        <p:txBody>
          <a:bodyPr wrap="none" rtlCol="0">
            <a:spAutoFit/>
          </a:bodyPr>
          <a:lstStyle/>
          <a:p>
            <a:r>
              <a:rPr lang="en-GB" sz="800" dirty="0">
                <a:latin typeface="+mn-lt"/>
              </a:rPr>
              <a:t>{{</a:t>
            </a:r>
            <a:r>
              <a:rPr lang="en-GB" sz="800" dirty="0" err="1">
                <a:latin typeface="+mn-lt"/>
              </a:rPr>
              <a:t>eq</a:t>
            </a:r>
            <a:r>
              <a:rPr lang="en-GB" sz="800" dirty="0">
                <a:latin typeface="+mn-lt"/>
              </a:rPr>
              <a:t> .</a:t>
            </a:r>
            <a:r>
              <a:rPr lang="en-GB" sz="800" dirty="0" err="1">
                <a:latin typeface="+mn-lt"/>
              </a:rPr>
              <a:t>global.GetWeatherfromOpenWeather.output.HttpStatusCode</a:t>
            </a:r>
            <a:r>
              <a:rPr lang="en-GB" sz="800" dirty="0">
                <a:latin typeface="+mn-lt"/>
              </a:rPr>
              <a:t> 401}}</a:t>
            </a:r>
            <a:endParaRPr lang="en-IT" sz="800" dirty="0">
              <a:latin typeface="+mn-lt"/>
            </a:endParaRPr>
          </a:p>
        </p:txBody>
      </p:sp>
      <p:cxnSp>
        <p:nvCxnSpPr>
          <p:cNvPr id="26" name="Straight Arrow Connector 25">
            <a:extLst>
              <a:ext uri="{FF2B5EF4-FFF2-40B4-BE49-F238E27FC236}">
                <a16:creationId xmlns:a16="http://schemas.microsoft.com/office/drawing/2014/main" id="{F5801CEC-A214-F642-A4E5-E6A72E79FBEF}"/>
              </a:ext>
            </a:extLst>
          </p:cNvPr>
          <p:cNvCxnSpPr>
            <a:cxnSpLocks/>
          </p:cNvCxnSpPr>
          <p:nvPr/>
        </p:nvCxnSpPr>
        <p:spPr>
          <a:xfrm flipH="1">
            <a:off x="1987054" y="3068611"/>
            <a:ext cx="10048" cy="118754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061EA59-E343-D44C-943C-C5624B30114F}"/>
              </a:ext>
            </a:extLst>
          </p:cNvPr>
          <p:cNvCxnSpPr>
            <a:cxnSpLocks/>
          </p:cNvCxnSpPr>
          <p:nvPr/>
        </p:nvCxnSpPr>
        <p:spPr>
          <a:xfrm>
            <a:off x="2129810" y="2736607"/>
            <a:ext cx="1966328" cy="72713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26BF46D-F3BB-9F45-B93C-D86A9FC1AB30}"/>
              </a:ext>
            </a:extLst>
          </p:cNvPr>
          <p:cNvPicPr>
            <a:picLocks noChangeAspect="1"/>
          </p:cNvPicPr>
          <p:nvPr/>
        </p:nvPicPr>
        <p:blipFill>
          <a:blip r:embed="rId5"/>
          <a:stretch>
            <a:fillRect/>
          </a:stretch>
        </p:blipFill>
        <p:spPr>
          <a:xfrm>
            <a:off x="7794630" y="2404604"/>
            <a:ext cx="1047200" cy="664007"/>
          </a:xfrm>
          <a:prstGeom prst="rect">
            <a:avLst/>
          </a:prstGeom>
        </p:spPr>
      </p:pic>
      <p:pic>
        <p:nvPicPr>
          <p:cNvPr id="5" name="Picture 4">
            <a:extLst>
              <a:ext uri="{FF2B5EF4-FFF2-40B4-BE49-F238E27FC236}">
                <a16:creationId xmlns:a16="http://schemas.microsoft.com/office/drawing/2014/main" id="{530ED550-0E8E-2648-B7C7-579668DA6EB2}"/>
              </a:ext>
            </a:extLst>
          </p:cNvPr>
          <p:cNvPicPr>
            <a:picLocks noChangeAspect="1"/>
          </p:cNvPicPr>
          <p:nvPr/>
        </p:nvPicPr>
        <p:blipFill>
          <a:blip r:embed="rId6"/>
          <a:stretch>
            <a:fillRect/>
          </a:stretch>
        </p:blipFill>
        <p:spPr>
          <a:xfrm>
            <a:off x="523636" y="1011192"/>
            <a:ext cx="2185188" cy="789096"/>
          </a:xfrm>
          <a:prstGeom prst="rect">
            <a:avLst/>
          </a:prstGeom>
        </p:spPr>
      </p:pic>
      <p:sp>
        <p:nvSpPr>
          <p:cNvPr id="13" name="TextBox 12">
            <a:extLst>
              <a:ext uri="{FF2B5EF4-FFF2-40B4-BE49-F238E27FC236}">
                <a16:creationId xmlns:a16="http://schemas.microsoft.com/office/drawing/2014/main" id="{55E406A0-0A7D-BB4C-8698-7C770782E5AA}"/>
              </a:ext>
            </a:extLst>
          </p:cNvPr>
          <p:cNvSpPr txBox="1"/>
          <p:nvPr/>
        </p:nvSpPr>
        <p:spPr>
          <a:xfrm>
            <a:off x="4129269" y="372387"/>
            <a:ext cx="4625819" cy="2516073"/>
          </a:xfrm>
          <a:prstGeom prst="rect">
            <a:avLst/>
          </a:prstGeom>
          <a:noFill/>
        </p:spPr>
        <p:txBody>
          <a:bodyPr wrap="square" rtlCol="0">
            <a:spAutoFit/>
          </a:bodyPr>
          <a:lstStyle/>
          <a:p>
            <a:r>
              <a:rPr lang="en-IT" sz="1050" dirty="0">
                <a:latin typeface="+mn-lt"/>
              </a:rPr>
              <a:t>We are going to add one more task outcome.</a:t>
            </a:r>
          </a:p>
          <a:p>
            <a:r>
              <a:rPr lang="en-IT" sz="1050" dirty="0">
                <a:latin typeface="+mn-lt"/>
              </a:rPr>
              <a:t> </a:t>
            </a:r>
          </a:p>
          <a:p>
            <a:r>
              <a:rPr lang="en-IT" sz="1050" dirty="0">
                <a:latin typeface="+mn-lt"/>
              </a:rPr>
              <a:t>In the example:</a:t>
            </a:r>
          </a:p>
          <a:p>
            <a:r>
              <a:rPr lang="en-GB" sz="1050" b="1" dirty="0">
                <a:latin typeface="+mj-lt"/>
              </a:rPr>
              <a:t>{{</a:t>
            </a:r>
            <a:r>
              <a:rPr lang="en-GB" sz="1050" b="1" dirty="0" err="1">
                <a:latin typeface="+mj-lt"/>
              </a:rPr>
              <a:t>eq</a:t>
            </a:r>
            <a:r>
              <a:rPr lang="en-GB" sz="1050" b="1" dirty="0">
                <a:latin typeface="+mj-lt"/>
              </a:rPr>
              <a:t> .</a:t>
            </a:r>
            <a:r>
              <a:rPr lang="en-GB" sz="1050" b="1" dirty="0" err="1">
                <a:latin typeface="+mj-lt"/>
              </a:rPr>
              <a:t>global.GetWeatherfromOpenWeather.output.HttpStatusCode</a:t>
            </a:r>
            <a:r>
              <a:rPr lang="en-GB" sz="1050" b="1" dirty="0">
                <a:latin typeface="+mj-lt"/>
              </a:rPr>
              <a:t> 200}}</a:t>
            </a:r>
          </a:p>
          <a:p>
            <a:endParaRPr lang="en-GB" sz="1050" dirty="0"/>
          </a:p>
          <a:p>
            <a:r>
              <a:rPr lang="en-GB" sz="1050" dirty="0">
                <a:latin typeface="+mn-lt"/>
              </a:rPr>
              <a:t>Checks whether the </a:t>
            </a:r>
            <a:r>
              <a:rPr lang="en-GB" sz="1050" dirty="0" err="1">
                <a:latin typeface="+mn-lt"/>
              </a:rPr>
              <a:t>HttpStatusCode</a:t>
            </a:r>
            <a:r>
              <a:rPr lang="en-GB" sz="1050" dirty="0">
                <a:latin typeface="+mn-lt"/>
              </a:rPr>
              <a:t> task out is 200. If that’s the case, we succeed with the custom </a:t>
            </a:r>
            <a:r>
              <a:rPr lang="en-GB" sz="1050" b="1" dirty="0">
                <a:latin typeface="+mn-lt"/>
              </a:rPr>
              <a:t>Message </a:t>
            </a:r>
            <a:r>
              <a:rPr lang="en-GB" sz="1050" dirty="0">
                <a:latin typeface="+mn-lt"/>
              </a:rPr>
              <a:t>“</a:t>
            </a:r>
            <a:r>
              <a:rPr lang="en-GB" sz="1050" b="1" dirty="0">
                <a:latin typeface="+mn-lt"/>
              </a:rPr>
              <a:t>Weather is {{ .</a:t>
            </a:r>
            <a:r>
              <a:rPr lang="en-GB" sz="1050" b="1" dirty="0" err="1">
                <a:latin typeface="+mn-lt"/>
              </a:rPr>
              <a:t>global.GetWeatherfromOpenWeather.output.conditions</a:t>
            </a:r>
            <a:r>
              <a:rPr lang="en-GB" sz="1050" b="1" dirty="0">
                <a:latin typeface="+mn-lt"/>
              </a:rPr>
              <a:t> }} with {{ .</a:t>
            </a:r>
            <a:r>
              <a:rPr lang="en-GB" sz="1050" b="1" dirty="0" err="1">
                <a:latin typeface="+mn-lt"/>
              </a:rPr>
              <a:t>global.GetWeatherfromOpenWeather.output.temperature</a:t>
            </a:r>
            <a:r>
              <a:rPr lang="en-GB" sz="1050" b="1" dirty="0">
                <a:latin typeface="+mn-lt"/>
              </a:rPr>
              <a:t> }} degrees</a:t>
            </a:r>
            <a:endParaRPr lang="en-IT" sz="1050" b="1" dirty="0">
              <a:latin typeface="+mn-lt"/>
            </a:endParaRPr>
          </a:p>
          <a:p>
            <a:r>
              <a:rPr lang="en-GB" sz="1050" b="1" dirty="0">
                <a:latin typeface="+mn-lt"/>
              </a:rPr>
              <a:t>”</a:t>
            </a:r>
          </a:p>
          <a:p>
            <a:r>
              <a:rPr lang="en-IT" sz="1050" dirty="0">
                <a:latin typeface="+mn-lt"/>
              </a:rPr>
              <a:t>We can use the task outputs to customise the Message. </a:t>
            </a:r>
          </a:p>
          <a:p>
            <a:r>
              <a:rPr lang="en-IT" sz="1050" dirty="0">
                <a:latin typeface="+mn-lt"/>
              </a:rPr>
              <a:t>Assuming the output </a:t>
            </a:r>
            <a:r>
              <a:rPr lang="en-IT" sz="1050" b="1" dirty="0">
                <a:latin typeface="+mn-lt"/>
              </a:rPr>
              <a:t>conditions </a:t>
            </a:r>
            <a:r>
              <a:rPr lang="en-IT" sz="1050" dirty="0">
                <a:latin typeface="+mn-lt"/>
              </a:rPr>
              <a:t>to be “Clear” and the </a:t>
            </a:r>
            <a:r>
              <a:rPr lang="en-IT" sz="1050" b="1" dirty="0">
                <a:latin typeface="+mn-lt"/>
              </a:rPr>
              <a:t>temperature </a:t>
            </a:r>
            <a:r>
              <a:rPr lang="en-IT" sz="1050" dirty="0">
                <a:latin typeface="+mn-lt"/>
              </a:rPr>
              <a:t>to be “26.33” the message would look like this:</a:t>
            </a:r>
          </a:p>
          <a:p>
            <a:endParaRPr lang="en-IT" sz="1050" dirty="0">
              <a:latin typeface="+mn-lt"/>
            </a:endParaRPr>
          </a:p>
          <a:p>
            <a:r>
              <a:rPr lang="en-IT" sz="1050" dirty="0">
                <a:latin typeface="+mn-lt"/>
              </a:rPr>
              <a:t>“Weather is Clear with 26.33 degrees”</a:t>
            </a:r>
            <a:endParaRPr lang="en-GB" sz="1050" dirty="0">
              <a:latin typeface="+mn-lt"/>
            </a:endParaRPr>
          </a:p>
        </p:txBody>
      </p:sp>
      <p:pic>
        <p:nvPicPr>
          <p:cNvPr id="16" name="Picture 15">
            <a:extLst>
              <a:ext uri="{FF2B5EF4-FFF2-40B4-BE49-F238E27FC236}">
                <a16:creationId xmlns:a16="http://schemas.microsoft.com/office/drawing/2014/main" id="{ACAE8B2D-09AA-754D-A1A5-F8CC441CC0FB}"/>
              </a:ext>
            </a:extLst>
          </p:cNvPr>
          <p:cNvPicPr>
            <a:picLocks noChangeAspect="1"/>
          </p:cNvPicPr>
          <p:nvPr/>
        </p:nvPicPr>
        <p:blipFill>
          <a:blip r:embed="rId7"/>
          <a:stretch>
            <a:fillRect/>
          </a:stretch>
        </p:blipFill>
        <p:spPr>
          <a:xfrm>
            <a:off x="5940472" y="3714867"/>
            <a:ext cx="2775725" cy="875105"/>
          </a:xfrm>
          <a:prstGeom prst="rect">
            <a:avLst/>
          </a:prstGeom>
          <a:ln>
            <a:solidFill>
              <a:schemeClr val="accent1"/>
            </a:solidFill>
          </a:ln>
        </p:spPr>
      </p:pic>
      <p:cxnSp>
        <p:nvCxnSpPr>
          <p:cNvPr id="22" name="Straight Arrow Connector 21">
            <a:extLst>
              <a:ext uri="{FF2B5EF4-FFF2-40B4-BE49-F238E27FC236}">
                <a16:creationId xmlns:a16="http://schemas.microsoft.com/office/drawing/2014/main" id="{C677EDDA-7AD0-0846-9F1D-FE1ABD3EF895}"/>
              </a:ext>
            </a:extLst>
          </p:cNvPr>
          <p:cNvCxnSpPr>
            <a:cxnSpLocks/>
          </p:cNvCxnSpPr>
          <p:nvPr/>
        </p:nvCxnSpPr>
        <p:spPr>
          <a:xfrm>
            <a:off x="3898232" y="2736607"/>
            <a:ext cx="3115958" cy="131444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824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5E77B-6878-6942-8BB7-8A71B1AA9822}"/>
              </a:ext>
            </a:extLst>
          </p:cNvPr>
          <p:cNvSpPr>
            <a:spLocks noGrp="1"/>
          </p:cNvSpPr>
          <p:nvPr>
            <p:ph type="title"/>
          </p:nvPr>
        </p:nvSpPr>
        <p:spPr/>
        <p:txBody>
          <a:bodyPr/>
          <a:lstStyle/>
          <a:p>
            <a:r>
              <a:rPr lang="en-IT" dirty="0"/>
              <a:t>Additional Outcome Expression Examples</a:t>
            </a:r>
          </a:p>
        </p:txBody>
      </p:sp>
      <p:sp>
        <p:nvSpPr>
          <p:cNvPr id="4" name="TextBox 3">
            <a:extLst>
              <a:ext uri="{FF2B5EF4-FFF2-40B4-BE49-F238E27FC236}">
                <a16:creationId xmlns:a16="http://schemas.microsoft.com/office/drawing/2014/main" id="{1AEE66E6-4455-E64B-8B3D-1A3CB939831E}"/>
              </a:ext>
            </a:extLst>
          </p:cNvPr>
          <p:cNvSpPr txBox="1"/>
          <p:nvPr/>
        </p:nvSpPr>
        <p:spPr>
          <a:xfrm>
            <a:off x="437766" y="1170031"/>
            <a:ext cx="1572462" cy="3308598"/>
          </a:xfrm>
          <a:prstGeom prst="rect">
            <a:avLst/>
          </a:prstGeom>
          <a:noFill/>
        </p:spPr>
        <p:txBody>
          <a:bodyPr wrap="square" rtlCol="0">
            <a:spAutoFit/>
          </a:bodyPr>
          <a:lstStyle/>
          <a:p>
            <a:r>
              <a:rPr lang="it-IT" sz="1100" dirty="0" err="1">
                <a:latin typeface="+mn-lt"/>
              </a:rPr>
              <a:t>Let’s</a:t>
            </a:r>
            <a:r>
              <a:rPr lang="it-IT" sz="1100" dirty="0">
                <a:latin typeface="+mn-lt"/>
              </a:rPr>
              <a:t> assume the sample scenario </a:t>
            </a:r>
            <a:r>
              <a:rPr lang="it-IT" sz="1100" dirty="0" err="1">
                <a:latin typeface="+mn-lt"/>
              </a:rPr>
              <a:t>where</a:t>
            </a:r>
            <a:r>
              <a:rPr lang="it-IT" sz="1100" dirty="0">
                <a:latin typeface="+mn-lt"/>
              </a:rPr>
              <a:t> </a:t>
            </a:r>
            <a:r>
              <a:rPr lang="it-IT" sz="1100" dirty="0" err="1">
                <a:latin typeface="+mn-lt"/>
              </a:rPr>
              <a:t>you</a:t>
            </a:r>
            <a:r>
              <a:rPr lang="it-IT" sz="1100" dirty="0">
                <a:latin typeface="+mn-lt"/>
              </a:rPr>
              <a:t> </a:t>
            </a:r>
            <a:r>
              <a:rPr lang="it-IT" sz="1100" dirty="0" err="1">
                <a:latin typeface="+mn-lt"/>
              </a:rPr>
              <a:t>want</a:t>
            </a:r>
            <a:r>
              <a:rPr lang="it-IT" sz="1100" dirty="0">
                <a:latin typeface="+mn-lt"/>
              </a:rPr>
              <a:t> to </a:t>
            </a:r>
            <a:r>
              <a:rPr lang="it-IT" sz="1100" dirty="0" err="1">
                <a:latin typeface="+mn-lt"/>
              </a:rPr>
              <a:t>make</a:t>
            </a:r>
            <a:r>
              <a:rPr lang="it-IT" sz="1100" dirty="0">
                <a:latin typeface="+mn-lt"/>
              </a:rPr>
              <a:t> a task </a:t>
            </a:r>
            <a:r>
              <a:rPr lang="it-IT" sz="1100" b="1" dirty="0" err="1">
                <a:latin typeface="+mn-lt"/>
              </a:rPr>
              <a:t>fail</a:t>
            </a:r>
            <a:r>
              <a:rPr lang="it-IT" sz="1100" dirty="0">
                <a:latin typeface="+mn-lt"/>
              </a:rPr>
              <a:t> </a:t>
            </a:r>
            <a:r>
              <a:rPr lang="it-IT" sz="1100" dirty="0" err="1">
                <a:latin typeface="+mn-lt"/>
              </a:rPr>
              <a:t>if</a:t>
            </a:r>
            <a:r>
              <a:rPr lang="it-IT" sz="1100" dirty="0">
                <a:latin typeface="+mn-lt"/>
              </a:rPr>
              <a:t> the server </a:t>
            </a:r>
            <a:r>
              <a:rPr lang="it-IT" sz="1100" dirty="0" err="1">
                <a:latin typeface="+mn-lt"/>
              </a:rPr>
              <a:t>returns</a:t>
            </a:r>
            <a:r>
              <a:rPr lang="it-IT" sz="1100" dirty="0">
                <a:latin typeface="+mn-lt"/>
              </a:rPr>
              <a:t> an </a:t>
            </a:r>
            <a:r>
              <a:rPr lang="it-IT" sz="1100" dirty="0" err="1">
                <a:latin typeface="+mn-lt"/>
              </a:rPr>
              <a:t>empty</a:t>
            </a:r>
            <a:r>
              <a:rPr lang="it-IT" sz="1100" dirty="0">
                <a:latin typeface="+mn-lt"/>
              </a:rPr>
              <a:t> </a:t>
            </a:r>
            <a:r>
              <a:rPr lang="it-IT" sz="1100" dirty="0" err="1">
                <a:latin typeface="+mn-lt"/>
              </a:rPr>
              <a:t>response</a:t>
            </a:r>
            <a:r>
              <a:rPr lang="it-IT" sz="1100" dirty="0">
                <a:latin typeface="+mn-lt"/>
              </a:rPr>
              <a:t> (</a:t>
            </a:r>
            <a:r>
              <a:rPr lang="it-IT" sz="1100" dirty="0" err="1">
                <a:latin typeface="+mn-lt"/>
              </a:rPr>
              <a:t>example</a:t>
            </a:r>
            <a:r>
              <a:rPr lang="it-IT" sz="1100" dirty="0">
                <a:latin typeface="+mn-lt"/>
              </a:rPr>
              <a:t>: </a:t>
            </a:r>
            <a:r>
              <a:rPr lang="it-IT" sz="1100" dirty="0">
                <a:latin typeface="Courier New" panose="02070309020205020404" pitchFamily="49" charset="0"/>
                <a:cs typeface="Courier New" panose="02070309020205020404" pitchFamily="49" charset="0"/>
              </a:rPr>
              <a:t>"[]"</a:t>
            </a:r>
            <a:r>
              <a:rPr lang="it-IT" sz="1100" dirty="0">
                <a:latin typeface="+mn-lt"/>
              </a:rPr>
              <a:t>)</a:t>
            </a:r>
          </a:p>
          <a:p>
            <a:endParaRPr lang="en-GB" sz="1100" dirty="0">
              <a:latin typeface="+mn-lt"/>
            </a:endParaRPr>
          </a:p>
          <a:p>
            <a:r>
              <a:rPr lang="it-IT" sz="1100" u="sng" dirty="0" err="1">
                <a:latin typeface="+mn-lt"/>
              </a:rPr>
              <a:t>As</a:t>
            </a:r>
            <a:r>
              <a:rPr lang="it-IT" sz="1100" u="sng" dirty="0">
                <a:latin typeface="+mn-lt"/>
              </a:rPr>
              <a:t> of </a:t>
            </a:r>
            <a:r>
              <a:rPr lang="it-IT" sz="1100" u="sng" dirty="0" err="1">
                <a:latin typeface="+mn-lt"/>
              </a:rPr>
              <a:t>February</a:t>
            </a:r>
            <a:r>
              <a:rPr lang="it-IT" sz="1100" u="sng" dirty="0">
                <a:latin typeface="+mn-lt"/>
              </a:rPr>
              <a:t> 2022, ICO </a:t>
            </a:r>
            <a:r>
              <a:rPr lang="it-IT" sz="1100" u="sng" dirty="0" err="1">
                <a:latin typeface="+mn-lt"/>
              </a:rPr>
              <a:t>doesn’t</a:t>
            </a:r>
            <a:r>
              <a:rPr lang="it-IT" sz="1100" u="sng" dirty="0">
                <a:latin typeface="+mn-lt"/>
              </a:rPr>
              <a:t> </a:t>
            </a:r>
            <a:r>
              <a:rPr lang="it-IT" sz="1100" u="sng" dirty="0" err="1">
                <a:latin typeface="+mn-lt"/>
              </a:rPr>
              <a:t>store</a:t>
            </a:r>
            <a:r>
              <a:rPr lang="it-IT" sz="1100" u="sng" dirty="0">
                <a:latin typeface="+mn-lt"/>
              </a:rPr>
              <a:t> the full </a:t>
            </a:r>
            <a:r>
              <a:rPr lang="it-IT" sz="1100" u="sng" dirty="0" err="1">
                <a:latin typeface="+mn-lt"/>
              </a:rPr>
              <a:t>response</a:t>
            </a:r>
            <a:r>
              <a:rPr lang="it-IT" sz="1100" u="sng" dirty="0">
                <a:latin typeface="+mn-lt"/>
              </a:rPr>
              <a:t> by default.</a:t>
            </a:r>
          </a:p>
          <a:p>
            <a:endParaRPr lang="it-IT" sz="1100" dirty="0">
              <a:latin typeface="+mn-lt"/>
            </a:endParaRPr>
          </a:p>
          <a:p>
            <a:r>
              <a:rPr lang="it-IT" sz="1100" dirty="0" err="1">
                <a:latin typeface="+mn-lt"/>
              </a:rPr>
              <a:t>You</a:t>
            </a:r>
            <a:r>
              <a:rPr lang="it-IT" sz="1100" dirty="0">
                <a:latin typeface="+mn-lt"/>
              </a:rPr>
              <a:t> </a:t>
            </a:r>
            <a:r>
              <a:rPr lang="it-IT" sz="1100" dirty="0" err="1">
                <a:latin typeface="+mn-lt"/>
              </a:rPr>
              <a:t>will</a:t>
            </a:r>
            <a:r>
              <a:rPr lang="it-IT" sz="1100" dirty="0">
                <a:latin typeface="+mn-lt"/>
              </a:rPr>
              <a:t> </a:t>
            </a:r>
            <a:r>
              <a:rPr lang="it-IT" sz="1100" dirty="0" err="1">
                <a:latin typeface="+mn-lt"/>
              </a:rPr>
              <a:t>need</a:t>
            </a:r>
            <a:r>
              <a:rPr lang="it-IT" sz="1100" dirty="0">
                <a:latin typeface="+mn-lt"/>
              </a:rPr>
              <a:t> to create a </a:t>
            </a:r>
            <a:r>
              <a:rPr lang="it-IT" sz="1100" dirty="0" err="1">
                <a:latin typeface="+mn-lt"/>
              </a:rPr>
              <a:t>parameter</a:t>
            </a:r>
            <a:r>
              <a:rPr lang="it-IT" sz="1100" dirty="0">
                <a:latin typeface="+mn-lt"/>
              </a:rPr>
              <a:t> from the </a:t>
            </a:r>
            <a:r>
              <a:rPr lang="it-IT" sz="1100" b="1" dirty="0" err="1">
                <a:latin typeface="+mn-lt"/>
              </a:rPr>
              <a:t>Response</a:t>
            </a:r>
            <a:r>
              <a:rPr lang="it-IT" sz="1100" b="1" dirty="0">
                <a:latin typeface="+mn-lt"/>
              </a:rPr>
              <a:t> </a:t>
            </a:r>
            <a:r>
              <a:rPr lang="it-IT" sz="1100" b="1" dirty="0" err="1">
                <a:latin typeface="+mn-lt"/>
              </a:rPr>
              <a:t>parser</a:t>
            </a:r>
            <a:r>
              <a:rPr lang="it-IT" sz="1100" b="1" dirty="0">
                <a:latin typeface="+mn-lt"/>
              </a:rPr>
              <a:t> </a:t>
            </a:r>
            <a:r>
              <a:rPr lang="it-IT" sz="1100" dirty="0" err="1">
                <a:latin typeface="+mn-lt"/>
              </a:rPr>
              <a:t>that</a:t>
            </a:r>
            <a:r>
              <a:rPr lang="it-IT" sz="1100" dirty="0">
                <a:latin typeface="+mn-lt"/>
              </a:rPr>
              <a:t> </a:t>
            </a:r>
            <a:r>
              <a:rPr lang="it-IT" sz="1100" dirty="0" err="1">
                <a:latin typeface="+mn-lt"/>
              </a:rPr>
              <a:t>stores</a:t>
            </a:r>
            <a:r>
              <a:rPr lang="it-IT" sz="1100" dirty="0">
                <a:latin typeface="+mn-lt"/>
              </a:rPr>
              <a:t> the full </a:t>
            </a:r>
            <a:r>
              <a:rPr lang="it-IT" sz="1100" dirty="0" err="1">
                <a:latin typeface="+mn-lt"/>
              </a:rPr>
              <a:t>response</a:t>
            </a:r>
            <a:r>
              <a:rPr lang="it-IT" sz="1100" dirty="0">
                <a:latin typeface="+mn-lt"/>
              </a:rPr>
              <a:t> </a:t>
            </a:r>
            <a:r>
              <a:rPr lang="it-IT" sz="1100" dirty="0" err="1">
                <a:latin typeface="+mn-lt"/>
              </a:rPr>
              <a:t>using</a:t>
            </a:r>
            <a:r>
              <a:rPr lang="it-IT" sz="1100" dirty="0">
                <a:latin typeface="+mn-lt"/>
              </a:rPr>
              <a:t> ‘$’ </a:t>
            </a:r>
            <a:r>
              <a:rPr lang="it-IT" sz="1100" dirty="0" err="1">
                <a:latin typeface="+mn-lt"/>
              </a:rPr>
              <a:t>as</a:t>
            </a:r>
            <a:r>
              <a:rPr lang="it-IT" sz="1100" dirty="0">
                <a:latin typeface="+mn-lt"/>
              </a:rPr>
              <a:t> JSONPATH. </a:t>
            </a:r>
          </a:p>
          <a:p>
            <a:endParaRPr lang="it-IT" sz="1100" dirty="0">
              <a:latin typeface="+mn-lt"/>
            </a:endParaRPr>
          </a:p>
          <a:p>
            <a:r>
              <a:rPr lang="it-IT" sz="1100" dirty="0">
                <a:latin typeface="+mn-lt"/>
              </a:rPr>
              <a:t>In </a:t>
            </a:r>
            <a:r>
              <a:rPr lang="it-IT" sz="1100" dirty="0" err="1">
                <a:latin typeface="+mn-lt"/>
              </a:rPr>
              <a:t>this</a:t>
            </a:r>
            <a:r>
              <a:rPr lang="it-IT" sz="1100" dirty="0">
                <a:latin typeface="+mn-lt"/>
              </a:rPr>
              <a:t> </a:t>
            </a:r>
            <a:r>
              <a:rPr lang="it-IT" sz="1100" dirty="0" err="1">
                <a:latin typeface="+mn-lt"/>
              </a:rPr>
              <a:t>example</a:t>
            </a:r>
            <a:r>
              <a:rPr lang="it-IT" sz="1100" dirty="0">
                <a:latin typeface="+mn-lt"/>
              </a:rPr>
              <a:t>, </a:t>
            </a:r>
            <a:r>
              <a:rPr lang="it-IT" sz="1100" dirty="0" err="1">
                <a:latin typeface="+mn-lt"/>
              </a:rPr>
              <a:t>it</a:t>
            </a:r>
            <a:r>
              <a:rPr lang="it-IT" sz="1100" dirty="0">
                <a:latin typeface="+mn-lt"/>
              </a:rPr>
              <a:t> </a:t>
            </a:r>
            <a:r>
              <a:rPr lang="it-IT" sz="1100" dirty="0" err="1">
                <a:latin typeface="+mn-lt"/>
              </a:rPr>
              <a:t>will</a:t>
            </a:r>
            <a:r>
              <a:rPr lang="it-IT" sz="1100" dirty="0">
                <a:latin typeface="+mn-lt"/>
              </a:rPr>
              <a:t> be </a:t>
            </a:r>
            <a:r>
              <a:rPr lang="it-IT" sz="1100" dirty="0" err="1">
                <a:latin typeface="+mn-lt"/>
              </a:rPr>
              <a:t>called</a:t>
            </a:r>
            <a:r>
              <a:rPr lang="it-IT" sz="1100" dirty="0">
                <a:latin typeface="+mn-lt"/>
              </a:rPr>
              <a:t> </a:t>
            </a:r>
            <a:r>
              <a:rPr lang="it-IT" sz="1100" b="1" dirty="0" err="1">
                <a:latin typeface="+mn-lt"/>
              </a:rPr>
              <a:t>fullResponse</a:t>
            </a:r>
            <a:endParaRPr lang="it-IT" sz="1100" dirty="0">
              <a:latin typeface="+mn-lt"/>
            </a:endParaRPr>
          </a:p>
        </p:txBody>
      </p:sp>
      <p:pic>
        <p:nvPicPr>
          <p:cNvPr id="5" name="Picture 4">
            <a:extLst>
              <a:ext uri="{FF2B5EF4-FFF2-40B4-BE49-F238E27FC236}">
                <a16:creationId xmlns:a16="http://schemas.microsoft.com/office/drawing/2014/main" id="{243A5B29-02BD-F34C-A324-CCFA3AEB05E1}"/>
              </a:ext>
            </a:extLst>
          </p:cNvPr>
          <p:cNvPicPr>
            <a:picLocks noChangeAspect="1"/>
          </p:cNvPicPr>
          <p:nvPr/>
        </p:nvPicPr>
        <p:blipFill>
          <a:blip r:embed="rId3"/>
          <a:stretch>
            <a:fillRect/>
          </a:stretch>
        </p:blipFill>
        <p:spPr>
          <a:xfrm>
            <a:off x="2236889" y="1303642"/>
            <a:ext cx="1934028" cy="1371689"/>
          </a:xfrm>
          <a:prstGeom prst="rect">
            <a:avLst/>
          </a:prstGeom>
        </p:spPr>
      </p:pic>
      <p:pic>
        <p:nvPicPr>
          <p:cNvPr id="6" name="Picture 5">
            <a:extLst>
              <a:ext uri="{FF2B5EF4-FFF2-40B4-BE49-F238E27FC236}">
                <a16:creationId xmlns:a16="http://schemas.microsoft.com/office/drawing/2014/main" id="{49175281-3B00-7544-ACC6-F8915261BA0C}"/>
              </a:ext>
            </a:extLst>
          </p:cNvPr>
          <p:cNvPicPr>
            <a:picLocks noChangeAspect="1"/>
          </p:cNvPicPr>
          <p:nvPr/>
        </p:nvPicPr>
        <p:blipFill>
          <a:blip r:embed="rId4"/>
          <a:stretch>
            <a:fillRect/>
          </a:stretch>
        </p:blipFill>
        <p:spPr>
          <a:xfrm>
            <a:off x="2236889" y="3042961"/>
            <a:ext cx="1943226" cy="1371689"/>
          </a:xfrm>
          <a:prstGeom prst="rect">
            <a:avLst/>
          </a:prstGeom>
        </p:spPr>
      </p:pic>
      <p:sp>
        <p:nvSpPr>
          <p:cNvPr id="7" name="TextBox 6">
            <a:extLst>
              <a:ext uri="{FF2B5EF4-FFF2-40B4-BE49-F238E27FC236}">
                <a16:creationId xmlns:a16="http://schemas.microsoft.com/office/drawing/2014/main" id="{355D90E1-E943-ED4B-BA10-7FF690871072}"/>
              </a:ext>
            </a:extLst>
          </p:cNvPr>
          <p:cNvSpPr txBox="1"/>
          <p:nvPr/>
        </p:nvSpPr>
        <p:spPr>
          <a:xfrm>
            <a:off x="4310743" y="1170031"/>
            <a:ext cx="4775200" cy="1638910"/>
          </a:xfrm>
          <a:prstGeom prst="rect">
            <a:avLst/>
          </a:prstGeom>
          <a:noFill/>
        </p:spPr>
        <p:txBody>
          <a:bodyPr wrap="square" rtlCol="0">
            <a:spAutoFit/>
          </a:bodyPr>
          <a:lstStyle/>
          <a:p>
            <a:r>
              <a:rPr lang="en-IT" sz="1050" u="sng" dirty="0">
                <a:latin typeface="+mn-lt"/>
              </a:rPr>
              <a:t>Case 1 – Full Response as String</a:t>
            </a:r>
          </a:p>
          <a:p>
            <a:r>
              <a:rPr lang="en-IT" sz="1050" dirty="0">
                <a:latin typeface="+mn-lt"/>
              </a:rPr>
              <a:t>Here we want to trigger the outcome if the returned payload string is equal to </a:t>
            </a:r>
            <a:r>
              <a:rPr lang="en-IT" sz="1050" dirty="0">
                <a:latin typeface="Courier New" panose="02070309020205020404" pitchFamily="49" charset="0"/>
                <a:cs typeface="Courier New" panose="02070309020205020404" pitchFamily="49" charset="0"/>
              </a:rPr>
              <a:t>"[]"</a:t>
            </a:r>
          </a:p>
          <a:p>
            <a:endParaRPr lang="en-IT" sz="1050" b="1" dirty="0">
              <a:latin typeface="+mn-lt"/>
            </a:endParaRPr>
          </a:p>
          <a:p>
            <a:r>
              <a:rPr lang="en-IT" sz="1050" b="1" dirty="0">
                <a:latin typeface="+mn-lt"/>
              </a:rPr>
              <a:t>Outcome Condition</a:t>
            </a:r>
          </a:p>
          <a:p>
            <a:r>
              <a:rPr lang="en-IT" sz="1050" dirty="0">
                <a:latin typeface="+mn-lt"/>
              </a:rPr>
              <a:t>Type: Terminal Error</a:t>
            </a:r>
          </a:p>
          <a:p>
            <a:r>
              <a:rPr lang="en-IT" sz="1050" dirty="0">
                <a:latin typeface="+mn-lt"/>
              </a:rPr>
              <a:t>Message: ‘Response is empty’</a:t>
            </a:r>
          </a:p>
          <a:p>
            <a:r>
              <a:rPr lang="en-IT" sz="1050" dirty="0">
                <a:latin typeface="+mn-lt"/>
              </a:rPr>
              <a:t>Condition: </a:t>
            </a:r>
          </a:p>
          <a:p>
            <a:endParaRPr lang="en-GB" sz="6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eq</a:t>
            </a:r>
            <a:r>
              <a:rPr lang="en-GB" sz="800" dirty="0">
                <a:latin typeface="Courier New" panose="02070309020205020404" pitchFamily="49" charset="0"/>
                <a:cs typeface="Courier New" panose="02070309020205020404" pitchFamily="49" charset="0"/>
              </a:rPr>
              <a:t> .global.InvokeGenericWebApi1.output.fullResponse "[]"}}</a:t>
            </a:r>
            <a:r>
              <a:rPr lang="en-IT" sz="800" dirty="0">
                <a:latin typeface="Courier New" panose="02070309020205020404" pitchFamily="49" charset="0"/>
                <a:cs typeface="Courier New" panose="02070309020205020404" pitchFamily="49" charset="0"/>
              </a:rPr>
              <a:t> </a:t>
            </a:r>
          </a:p>
          <a:p>
            <a:endParaRPr lang="en-IT" sz="1050" dirty="0">
              <a:latin typeface="+mn-lt"/>
            </a:endParaRPr>
          </a:p>
        </p:txBody>
      </p:sp>
      <p:sp>
        <p:nvSpPr>
          <p:cNvPr id="11" name="TextBox 10">
            <a:extLst>
              <a:ext uri="{FF2B5EF4-FFF2-40B4-BE49-F238E27FC236}">
                <a16:creationId xmlns:a16="http://schemas.microsoft.com/office/drawing/2014/main" id="{55AF4137-3B83-5E47-BE59-50876A48D89F}"/>
              </a:ext>
            </a:extLst>
          </p:cNvPr>
          <p:cNvSpPr txBox="1"/>
          <p:nvPr/>
        </p:nvSpPr>
        <p:spPr>
          <a:xfrm>
            <a:off x="4310743" y="2905823"/>
            <a:ext cx="4775200" cy="1785104"/>
          </a:xfrm>
          <a:prstGeom prst="rect">
            <a:avLst/>
          </a:prstGeom>
          <a:noFill/>
        </p:spPr>
        <p:txBody>
          <a:bodyPr wrap="square" rtlCol="0">
            <a:spAutoFit/>
          </a:bodyPr>
          <a:lstStyle/>
          <a:p>
            <a:r>
              <a:rPr lang="en-IT" sz="1050" u="sng" dirty="0">
                <a:latin typeface="+mn-lt"/>
              </a:rPr>
              <a:t>Case 2 – Full Response as JSON</a:t>
            </a:r>
          </a:p>
          <a:p>
            <a:r>
              <a:rPr lang="en-IT" sz="1050" dirty="0">
                <a:latin typeface="+mn-lt"/>
              </a:rPr>
              <a:t>Here we want to trigger the outcome if the returned payload has zero elements in the array</a:t>
            </a:r>
          </a:p>
          <a:p>
            <a:endParaRPr lang="en-IT" sz="1050" dirty="0">
              <a:latin typeface="+mn-lt"/>
            </a:endParaRPr>
          </a:p>
          <a:p>
            <a:r>
              <a:rPr lang="en-IT" sz="1050" b="1" dirty="0">
                <a:latin typeface="+mn-lt"/>
              </a:rPr>
              <a:t>Outcome Condition</a:t>
            </a:r>
          </a:p>
          <a:p>
            <a:r>
              <a:rPr lang="en-IT" sz="1050" dirty="0">
                <a:latin typeface="+mn-lt"/>
              </a:rPr>
              <a:t>Type: Terminal Error</a:t>
            </a:r>
          </a:p>
          <a:p>
            <a:r>
              <a:rPr lang="en-IT" sz="1050" dirty="0">
                <a:latin typeface="+mn-lt"/>
              </a:rPr>
              <a:t>Message: ‘Response is empty’</a:t>
            </a:r>
          </a:p>
          <a:p>
            <a:r>
              <a:rPr lang="en-IT" sz="1050" dirty="0">
                <a:latin typeface="+mn-lt"/>
              </a:rPr>
              <a:t>Condition: </a:t>
            </a:r>
          </a:p>
          <a:p>
            <a:endParaRPr lang="en-GB" sz="6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eq</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len</a:t>
            </a:r>
            <a:r>
              <a:rPr lang="en-GB" sz="800" dirty="0">
                <a:latin typeface="Courier New" panose="02070309020205020404" pitchFamily="49" charset="0"/>
                <a:cs typeface="Courier New" panose="02070309020205020404" pitchFamily="49" charset="0"/>
              </a:rPr>
              <a:t> .global.InvokeGenericWebApi1.output.fullResponse) 0}}</a:t>
            </a:r>
            <a:r>
              <a:rPr lang="en-IT" sz="800" dirty="0">
                <a:latin typeface="Courier New" panose="02070309020205020404" pitchFamily="49" charset="0"/>
                <a:cs typeface="Courier New" panose="02070309020205020404" pitchFamily="49" charset="0"/>
              </a:rPr>
              <a:t> </a:t>
            </a:r>
          </a:p>
          <a:p>
            <a:endParaRPr lang="en-IT" sz="1050" dirty="0">
              <a:latin typeface="+mn-lt"/>
            </a:endParaRPr>
          </a:p>
        </p:txBody>
      </p:sp>
    </p:spTree>
    <p:extLst>
      <p:ext uri="{BB962C8B-B14F-4D97-AF65-F5344CB8AC3E}">
        <p14:creationId xmlns:p14="http://schemas.microsoft.com/office/powerpoint/2010/main" val="1542518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B8F6-D319-F140-B59A-B8BF5E385658}"/>
              </a:ext>
            </a:extLst>
          </p:cNvPr>
          <p:cNvSpPr>
            <a:spLocks noGrp="1"/>
          </p:cNvSpPr>
          <p:nvPr>
            <p:ph type="title"/>
          </p:nvPr>
        </p:nvSpPr>
        <p:spPr/>
        <p:txBody>
          <a:bodyPr/>
          <a:lstStyle/>
          <a:p>
            <a:r>
              <a:rPr lang="en-IT" dirty="0"/>
              <a:t>Outcomes Deep Dive</a:t>
            </a:r>
          </a:p>
        </p:txBody>
      </p:sp>
      <p:sp>
        <p:nvSpPr>
          <p:cNvPr id="4" name="TextBox 3">
            <a:extLst>
              <a:ext uri="{FF2B5EF4-FFF2-40B4-BE49-F238E27FC236}">
                <a16:creationId xmlns:a16="http://schemas.microsoft.com/office/drawing/2014/main" id="{5F685662-BE73-BDBC-C055-5F11B9D5035A}"/>
              </a:ext>
            </a:extLst>
          </p:cNvPr>
          <p:cNvSpPr txBox="1"/>
          <p:nvPr/>
        </p:nvSpPr>
        <p:spPr>
          <a:xfrm>
            <a:off x="486048" y="1189433"/>
            <a:ext cx="8345488" cy="461665"/>
          </a:xfrm>
          <a:prstGeom prst="rect">
            <a:avLst/>
          </a:prstGeom>
          <a:noFill/>
        </p:spPr>
        <p:txBody>
          <a:bodyPr wrap="square" rtlCol="0">
            <a:spAutoFit/>
          </a:bodyPr>
          <a:lstStyle/>
          <a:p>
            <a:r>
              <a:rPr lang="en-IT" sz="1200" dirty="0">
                <a:latin typeface="+mn-lt"/>
              </a:rPr>
              <a:t>Depending whether you are using an executor as an embedded task or you are building a reusable custom task, you will have different outcome types available.</a:t>
            </a:r>
          </a:p>
        </p:txBody>
      </p:sp>
      <p:pic>
        <p:nvPicPr>
          <p:cNvPr id="5" name="Picture 4">
            <a:extLst>
              <a:ext uri="{FF2B5EF4-FFF2-40B4-BE49-F238E27FC236}">
                <a16:creationId xmlns:a16="http://schemas.microsoft.com/office/drawing/2014/main" id="{FDF0E281-0A2D-1FD6-8937-C761B86F5F0C}"/>
              </a:ext>
            </a:extLst>
          </p:cNvPr>
          <p:cNvPicPr>
            <a:picLocks noChangeAspect="1"/>
          </p:cNvPicPr>
          <p:nvPr/>
        </p:nvPicPr>
        <p:blipFill>
          <a:blip r:embed="rId3"/>
          <a:stretch>
            <a:fillRect/>
          </a:stretch>
        </p:blipFill>
        <p:spPr>
          <a:xfrm>
            <a:off x="969604" y="2045389"/>
            <a:ext cx="3327276" cy="1532021"/>
          </a:xfrm>
          <a:prstGeom prst="rect">
            <a:avLst/>
          </a:prstGeom>
        </p:spPr>
      </p:pic>
      <p:sp>
        <p:nvSpPr>
          <p:cNvPr id="6" name="TextBox 5">
            <a:extLst>
              <a:ext uri="{FF2B5EF4-FFF2-40B4-BE49-F238E27FC236}">
                <a16:creationId xmlns:a16="http://schemas.microsoft.com/office/drawing/2014/main" id="{0E78B10C-B02B-45DF-A86D-6E6D66116C3D}"/>
              </a:ext>
            </a:extLst>
          </p:cNvPr>
          <p:cNvSpPr txBox="1"/>
          <p:nvPr/>
        </p:nvSpPr>
        <p:spPr>
          <a:xfrm>
            <a:off x="1973179" y="3693693"/>
            <a:ext cx="1109919" cy="307777"/>
          </a:xfrm>
          <a:prstGeom prst="rect">
            <a:avLst/>
          </a:prstGeom>
          <a:noFill/>
        </p:spPr>
        <p:txBody>
          <a:bodyPr wrap="none" rtlCol="0">
            <a:spAutoFit/>
          </a:bodyPr>
          <a:lstStyle/>
          <a:p>
            <a:r>
              <a:rPr lang="en-IT" sz="1400" b="1" dirty="0">
                <a:latin typeface="+mn-lt"/>
              </a:rPr>
              <a:t>Custom Task</a:t>
            </a:r>
          </a:p>
        </p:txBody>
      </p:sp>
      <p:pic>
        <p:nvPicPr>
          <p:cNvPr id="3" name="Picture 2">
            <a:extLst>
              <a:ext uri="{FF2B5EF4-FFF2-40B4-BE49-F238E27FC236}">
                <a16:creationId xmlns:a16="http://schemas.microsoft.com/office/drawing/2014/main" id="{93F0EFF4-1B1F-81BB-D951-16583DAB8934}"/>
              </a:ext>
            </a:extLst>
          </p:cNvPr>
          <p:cNvPicPr>
            <a:picLocks noChangeAspect="1"/>
          </p:cNvPicPr>
          <p:nvPr/>
        </p:nvPicPr>
        <p:blipFill rotWithShape="1">
          <a:blip r:embed="rId4"/>
          <a:srcRect r="35832"/>
          <a:stretch/>
        </p:blipFill>
        <p:spPr>
          <a:xfrm>
            <a:off x="4494584" y="2045389"/>
            <a:ext cx="3327276" cy="1532020"/>
          </a:xfrm>
          <a:prstGeom prst="rect">
            <a:avLst/>
          </a:prstGeom>
        </p:spPr>
      </p:pic>
      <p:sp>
        <p:nvSpPr>
          <p:cNvPr id="7" name="TextBox 6">
            <a:extLst>
              <a:ext uri="{FF2B5EF4-FFF2-40B4-BE49-F238E27FC236}">
                <a16:creationId xmlns:a16="http://schemas.microsoft.com/office/drawing/2014/main" id="{A35C197D-48FF-4788-4328-335AE10EFE18}"/>
              </a:ext>
            </a:extLst>
          </p:cNvPr>
          <p:cNvSpPr txBox="1"/>
          <p:nvPr/>
        </p:nvSpPr>
        <p:spPr>
          <a:xfrm>
            <a:off x="5603262" y="3693692"/>
            <a:ext cx="1344471" cy="307777"/>
          </a:xfrm>
          <a:prstGeom prst="rect">
            <a:avLst/>
          </a:prstGeom>
          <a:noFill/>
        </p:spPr>
        <p:txBody>
          <a:bodyPr wrap="none" rtlCol="0">
            <a:spAutoFit/>
          </a:bodyPr>
          <a:lstStyle/>
          <a:p>
            <a:r>
              <a:rPr lang="en-IT" sz="1400" b="1" dirty="0">
                <a:latin typeface="+mn-lt"/>
              </a:rPr>
              <a:t>Embedded Task</a:t>
            </a:r>
          </a:p>
        </p:txBody>
      </p:sp>
    </p:spTree>
    <p:extLst>
      <p:ext uri="{BB962C8B-B14F-4D97-AF65-F5344CB8AC3E}">
        <p14:creationId xmlns:p14="http://schemas.microsoft.com/office/powerpoint/2010/main" val="623865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ACD4-9DF6-A189-2597-E2A51C41FB6E}"/>
              </a:ext>
            </a:extLst>
          </p:cNvPr>
          <p:cNvSpPr>
            <a:spLocks noGrp="1"/>
          </p:cNvSpPr>
          <p:nvPr>
            <p:ph type="title"/>
          </p:nvPr>
        </p:nvSpPr>
        <p:spPr/>
        <p:txBody>
          <a:bodyPr/>
          <a:lstStyle/>
          <a:p>
            <a:r>
              <a:rPr lang="en-IT" dirty="0"/>
              <a:t>Retry Parameters</a:t>
            </a:r>
          </a:p>
        </p:txBody>
      </p:sp>
      <p:sp>
        <p:nvSpPr>
          <p:cNvPr id="3" name="TextBox 2">
            <a:extLst>
              <a:ext uri="{FF2B5EF4-FFF2-40B4-BE49-F238E27FC236}">
                <a16:creationId xmlns:a16="http://schemas.microsoft.com/office/drawing/2014/main" id="{E4951708-F0AF-3012-056A-91C293042CEE}"/>
              </a:ext>
            </a:extLst>
          </p:cNvPr>
          <p:cNvSpPr txBox="1"/>
          <p:nvPr/>
        </p:nvSpPr>
        <p:spPr>
          <a:xfrm>
            <a:off x="468085" y="1135501"/>
            <a:ext cx="5131761" cy="1546577"/>
          </a:xfrm>
          <a:prstGeom prst="rect">
            <a:avLst/>
          </a:prstGeom>
          <a:noFill/>
        </p:spPr>
        <p:txBody>
          <a:bodyPr wrap="square" rtlCol="0">
            <a:spAutoFit/>
          </a:bodyPr>
          <a:lstStyle/>
          <a:p>
            <a:r>
              <a:rPr lang="en-IT" sz="1050" dirty="0">
                <a:latin typeface="+mn-lt"/>
              </a:rPr>
              <a:t>Outcomes use retry parameters to define the behavior of a single executor or the whole custom task.</a:t>
            </a:r>
          </a:p>
          <a:p>
            <a:r>
              <a:rPr lang="en-IT" sz="1050" dirty="0">
                <a:latin typeface="+mn-lt"/>
              </a:rPr>
              <a:t>Retry parameters are available </a:t>
            </a:r>
            <a:r>
              <a:rPr lang="en-IT" sz="1050" b="1" dirty="0">
                <a:latin typeface="+mn-lt"/>
              </a:rPr>
              <a:t>only</a:t>
            </a:r>
            <a:r>
              <a:rPr lang="en-IT" sz="1050" dirty="0">
                <a:latin typeface="+mn-lt"/>
              </a:rPr>
              <a:t> for custom tasks created in the </a:t>
            </a:r>
            <a:r>
              <a:rPr lang="en-IT" sz="1050" b="1" dirty="0">
                <a:latin typeface="+mn-lt"/>
              </a:rPr>
              <a:t>Task Designer (General Tab) </a:t>
            </a:r>
            <a:r>
              <a:rPr lang="en-IT" sz="1050" dirty="0">
                <a:latin typeface="+mn-lt"/>
              </a:rPr>
              <a:t>and are predefined (not configurable) in the </a:t>
            </a:r>
            <a:r>
              <a:rPr lang="en-IT" sz="1050" b="1" dirty="0">
                <a:latin typeface="+mn-lt"/>
              </a:rPr>
              <a:t>Workflow Designer.</a:t>
            </a:r>
          </a:p>
          <a:p>
            <a:endParaRPr lang="en-IT" sz="1050" b="1" dirty="0">
              <a:latin typeface="+mn-lt"/>
            </a:endParaRPr>
          </a:p>
          <a:p>
            <a:r>
              <a:rPr lang="en-IT" sz="1050" b="1" i="1" dirty="0">
                <a:latin typeface="+mn-lt"/>
              </a:rPr>
              <a:t>Note: </a:t>
            </a:r>
            <a:r>
              <a:rPr lang="en-IT" sz="1050" i="1" dirty="0">
                <a:latin typeface="+mn-lt"/>
              </a:rPr>
              <a:t>Retries are </a:t>
            </a:r>
            <a:r>
              <a:rPr lang="en-IT" sz="1050" b="1" i="1" dirty="0">
                <a:latin typeface="+mn-lt"/>
              </a:rPr>
              <a:t>global </a:t>
            </a:r>
            <a:r>
              <a:rPr lang="en-IT" sz="1050" i="1" dirty="0">
                <a:latin typeface="+mn-lt"/>
              </a:rPr>
              <a:t>to the custom task, this means that the amount of retries are shared among all tasks in a custom task. If a single task consumes all retries, there will be no more retries left for subsequent tasks</a:t>
            </a:r>
          </a:p>
          <a:p>
            <a:endParaRPr lang="en-IT" sz="1050" dirty="0">
              <a:latin typeface="+mn-lt"/>
            </a:endParaRPr>
          </a:p>
        </p:txBody>
      </p:sp>
      <p:pic>
        <p:nvPicPr>
          <p:cNvPr id="4" name="Picture 3">
            <a:extLst>
              <a:ext uri="{FF2B5EF4-FFF2-40B4-BE49-F238E27FC236}">
                <a16:creationId xmlns:a16="http://schemas.microsoft.com/office/drawing/2014/main" id="{9251F734-DFFF-A815-1D1D-33C599085125}"/>
              </a:ext>
            </a:extLst>
          </p:cNvPr>
          <p:cNvPicPr>
            <a:picLocks noChangeAspect="1"/>
          </p:cNvPicPr>
          <p:nvPr/>
        </p:nvPicPr>
        <p:blipFill>
          <a:blip r:embed="rId3"/>
          <a:stretch>
            <a:fillRect/>
          </a:stretch>
        </p:blipFill>
        <p:spPr>
          <a:xfrm>
            <a:off x="6234545" y="1002134"/>
            <a:ext cx="1876302" cy="1333696"/>
          </a:xfrm>
          <a:prstGeom prst="rect">
            <a:avLst/>
          </a:prstGeom>
          <a:ln>
            <a:solidFill>
              <a:schemeClr val="accent1"/>
            </a:solidFill>
          </a:ln>
        </p:spPr>
      </p:pic>
      <p:graphicFrame>
        <p:nvGraphicFramePr>
          <p:cNvPr id="5" name="Table 5">
            <a:extLst>
              <a:ext uri="{FF2B5EF4-FFF2-40B4-BE49-F238E27FC236}">
                <a16:creationId xmlns:a16="http://schemas.microsoft.com/office/drawing/2014/main" id="{A6044A9E-2C43-5522-AD30-DD9C231364B8}"/>
              </a:ext>
            </a:extLst>
          </p:cNvPr>
          <p:cNvGraphicFramePr>
            <a:graphicFrameLocks noGrp="1"/>
          </p:cNvGraphicFramePr>
          <p:nvPr>
            <p:extLst>
              <p:ext uri="{D42A27DB-BD31-4B8C-83A1-F6EECF244321}">
                <p14:modId xmlns:p14="http://schemas.microsoft.com/office/powerpoint/2010/main" val="744499049"/>
              </p:ext>
            </p:extLst>
          </p:nvPr>
        </p:nvGraphicFramePr>
        <p:xfrm>
          <a:off x="515586" y="2571750"/>
          <a:ext cx="7958447" cy="1859280"/>
        </p:xfrm>
        <a:graphic>
          <a:graphicData uri="http://schemas.openxmlformats.org/drawingml/2006/table">
            <a:tbl>
              <a:tblPr firstRow="1" bandRow="1">
                <a:tableStyleId>{5C22544A-7EE6-4342-B048-85BDC9FD1C3A}</a:tableStyleId>
              </a:tblPr>
              <a:tblGrid>
                <a:gridCol w="1243909">
                  <a:extLst>
                    <a:ext uri="{9D8B030D-6E8A-4147-A177-3AD203B41FA5}">
                      <a16:colId xmlns:a16="http://schemas.microsoft.com/office/drawing/2014/main" val="1453070436"/>
                    </a:ext>
                  </a:extLst>
                </a:gridCol>
                <a:gridCol w="3626955">
                  <a:extLst>
                    <a:ext uri="{9D8B030D-6E8A-4147-A177-3AD203B41FA5}">
                      <a16:colId xmlns:a16="http://schemas.microsoft.com/office/drawing/2014/main" val="2654510721"/>
                    </a:ext>
                  </a:extLst>
                </a:gridCol>
                <a:gridCol w="1372143">
                  <a:extLst>
                    <a:ext uri="{9D8B030D-6E8A-4147-A177-3AD203B41FA5}">
                      <a16:colId xmlns:a16="http://schemas.microsoft.com/office/drawing/2014/main" val="2002076812"/>
                    </a:ext>
                  </a:extLst>
                </a:gridCol>
                <a:gridCol w="1715440">
                  <a:extLst>
                    <a:ext uri="{9D8B030D-6E8A-4147-A177-3AD203B41FA5}">
                      <a16:colId xmlns:a16="http://schemas.microsoft.com/office/drawing/2014/main" val="3941624963"/>
                    </a:ext>
                  </a:extLst>
                </a:gridCol>
              </a:tblGrid>
              <a:tr h="257929">
                <a:tc>
                  <a:txBody>
                    <a:bodyPr/>
                    <a:lstStyle/>
                    <a:p>
                      <a:r>
                        <a:rPr lang="en-IT" sz="1100" dirty="0"/>
                        <a:t>Name</a:t>
                      </a:r>
                    </a:p>
                  </a:txBody>
                  <a:tcPr/>
                </a:tc>
                <a:tc>
                  <a:txBody>
                    <a:bodyPr/>
                    <a:lstStyle/>
                    <a:p>
                      <a:r>
                        <a:rPr lang="en-IT" sz="1100" dirty="0"/>
                        <a:t>Description</a:t>
                      </a:r>
                    </a:p>
                  </a:txBody>
                  <a:tcPr/>
                </a:tc>
                <a:tc>
                  <a:txBody>
                    <a:bodyPr/>
                    <a:lstStyle/>
                    <a:p>
                      <a:r>
                        <a:rPr lang="en-IT" sz="1100" dirty="0"/>
                        <a:t>Default</a:t>
                      </a:r>
                    </a:p>
                  </a:txBody>
                  <a:tcPr/>
                </a:tc>
                <a:tc>
                  <a:txBody>
                    <a:bodyPr/>
                    <a:lstStyle/>
                    <a:p>
                      <a:r>
                        <a:rPr lang="en-IT" sz="1100" dirty="0"/>
                        <a:t>Notes</a:t>
                      </a:r>
                    </a:p>
                  </a:txBody>
                  <a:tcPr/>
                </a:tc>
                <a:extLst>
                  <a:ext uri="{0D108BD9-81ED-4DB2-BD59-A6C34878D82A}">
                    <a16:rowId xmlns:a16="http://schemas.microsoft.com/office/drawing/2014/main" val="2808082989"/>
                  </a:ext>
                </a:extLst>
              </a:tr>
              <a:tr h="254169">
                <a:tc>
                  <a:txBody>
                    <a:bodyPr/>
                    <a:lstStyle/>
                    <a:p>
                      <a:r>
                        <a:rPr lang="en-IT" sz="1100" dirty="0"/>
                        <a:t>Retry Count</a:t>
                      </a:r>
                    </a:p>
                  </a:txBody>
                  <a:tcPr/>
                </a:tc>
                <a:tc>
                  <a:txBody>
                    <a:bodyPr/>
                    <a:lstStyle/>
                    <a:p>
                      <a:r>
                        <a:rPr lang="en-GB" sz="900" b="0" i="0" kern="1200" dirty="0">
                          <a:solidFill>
                            <a:schemeClr val="dk1"/>
                          </a:solidFill>
                          <a:effectLst/>
                          <a:latin typeface="+mn-lt"/>
                          <a:ea typeface="+mn-ea"/>
                          <a:cs typeface="+mn-cs"/>
                        </a:rPr>
                        <a:t>The number of times a task should be tried before marking as failed</a:t>
                      </a:r>
                      <a:endParaRPr lang="en-IT" sz="700" dirty="0"/>
                    </a:p>
                  </a:txBody>
                  <a:tcPr/>
                </a:tc>
                <a:tc>
                  <a:txBody>
                    <a:bodyPr/>
                    <a:lstStyle/>
                    <a:p>
                      <a:r>
                        <a:rPr lang="en-IT" sz="900" dirty="0"/>
                        <a:t>3</a:t>
                      </a:r>
                    </a:p>
                  </a:txBody>
                  <a:tcPr/>
                </a:tc>
                <a:tc>
                  <a:txBody>
                    <a:bodyPr/>
                    <a:lstStyle/>
                    <a:p>
                      <a:r>
                        <a:rPr lang="en-IT" sz="900" dirty="0"/>
                        <a:t>Not Configurable in Workflow Designer </a:t>
                      </a:r>
                    </a:p>
                  </a:txBody>
                  <a:tcPr/>
                </a:tc>
                <a:extLst>
                  <a:ext uri="{0D108BD9-81ED-4DB2-BD59-A6C34878D82A}">
                    <a16:rowId xmlns:a16="http://schemas.microsoft.com/office/drawing/2014/main" val="1052980316"/>
                  </a:ext>
                </a:extLst>
              </a:tr>
              <a:tr h="244471">
                <a:tc>
                  <a:txBody>
                    <a:bodyPr/>
                    <a:lstStyle/>
                    <a:p>
                      <a:r>
                        <a:rPr lang="en-IT" sz="1100" dirty="0"/>
                        <a:t>Retry Delay</a:t>
                      </a:r>
                    </a:p>
                  </a:txBody>
                  <a:tcPr/>
                </a:tc>
                <a:tc>
                  <a:txBody>
                    <a:bodyPr/>
                    <a:lstStyle/>
                    <a:p>
                      <a:r>
                        <a:rPr lang="en-GB" sz="900" b="0" i="0" kern="1200" dirty="0">
                          <a:solidFill>
                            <a:schemeClr val="dk1"/>
                          </a:solidFill>
                          <a:effectLst/>
                          <a:latin typeface="+mn-lt"/>
                          <a:ea typeface="+mn-ea"/>
                          <a:cs typeface="+mn-cs"/>
                        </a:rPr>
                        <a:t>The delay in seconds after which the the task is re-tried</a:t>
                      </a:r>
                      <a:endParaRPr lang="en-IT" sz="700" dirty="0"/>
                    </a:p>
                  </a:txBody>
                  <a:tcPr/>
                </a:tc>
                <a:tc>
                  <a:txBody>
                    <a:bodyPr/>
                    <a:lstStyle/>
                    <a:p>
                      <a:r>
                        <a:rPr lang="en-IT" sz="900" dirty="0"/>
                        <a:t>60</a:t>
                      </a:r>
                    </a:p>
                  </a:txBody>
                  <a:tcPr/>
                </a:tc>
                <a:tc>
                  <a:txBody>
                    <a:bodyPr/>
                    <a:lstStyle/>
                    <a:p>
                      <a:r>
                        <a:rPr lang="en-IT" sz="900" dirty="0"/>
                        <a:t>Not Configurable in Workflow Designer</a:t>
                      </a:r>
                    </a:p>
                  </a:txBody>
                  <a:tcPr/>
                </a:tc>
                <a:extLst>
                  <a:ext uri="{0D108BD9-81ED-4DB2-BD59-A6C34878D82A}">
                    <a16:rowId xmlns:a16="http://schemas.microsoft.com/office/drawing/2014/main" val="2656648111"/>
                  </a:ext>
                </a:extLst>
              </a:tr>
              <a:tr h="258523">
                <a:tc>
                  <a:txBody>
                    <a:bodyPr/>
                    <a:lstStyle/>
                    <a:p>
                      <a:r>
                        <a:rPr lang="en-IT" sz="1100" dirty="0"/>
                        <a:t>Timeout</a:t>
                      </a:r>
                    </a:p>
                  </a:txBody>
                  <a:tcPr/>
                </a:tc>
                <a:tc>
                  <a:txBody>
                    <a:bodyPr/>
                    <a:lstStyle/>
                    <a:p>
                      <a:r>
                        <a:rPr lang="en-GB" sz="900" b="0" i="0" kern="1200" dirty="0">
                          <a:solidFill>
                            <a:schemeClr val="dk1"/>
                          </a:solidFill>
                          <a:effectLst/>
                          <a:latin typeface="+mn-lt"/>
                          <a:ea typeface="+mn-ea"/>
                          <a:cs typeface="+mn-cs"/>
                        </a:rPr>
                        <a:t>The timeout value in seconds after which task will be marked as timed out. Max allowed value is 7 days</a:t>
                      </a:r>
                      <a:endParaRPr lang="en-IT" sz="700" dirty="0"/>
                    </a:p>
                  </a:txBody>
                  <a:tcPr/>
                </a:tc>
                <a:tc>
                  <a:txBody>
                    <a:bodyPr/>
                    <a:lstStyle/>
                    <a:p>
                      <a:r>
                        <a:rPr lang="en-IT" sz="900" dirty="0"/>
                        <a:t>600 (120 for embedded tasks) </a:t>
                      </a:r>
                    </a:p>
                  </a:txBody>
                  <a:tcPr/>
                </a:tc>
                <a:tc>
                  <a:txBody>
                    <a:bodyPr/>
                    <a:lstStyle/>
                    <a:p>
                      <a:r>
                        <a:rPr lang="en-IT" sz="900" dirty="0"/>
                        <a:t>Timeout is set to 120 in the Workflow Designer, not configurable by the user</a:t>
                      </a:r>
                    </a:p>
                  </a:txBody>
                  <a:tcPr/>
                </a:tc>
                <a:extLst>
                  <a:ext uri="{0D108BD9-81ED-4DB2-BD59-A6C34878D82A}">
                    <a16:rowId xmlns:a16="http://schemas.microsoft.com/office/drawing/2014/main" val="3156168992"/>
                  </a:ext>
                </a:extLst>
              </a:tr>
              <a:tr h="260700">
                <a:tc>
                  <a:txBody>
                    <a:bodyPr/>
                    <a:lstStyle/>
                    <a:p>
                      <a:r>
                        <a:rPr lang="en-IT" sz="1100" dirty="0"/>
                        <a:t>Retry Policy</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GB" sz="900" kern="1200" dirty="0">
                          <a:solidFill>
                            <a:schemeClr val="dk1"/>
                          </a:solidFill>
                          <a:effectLst/>
                          <a:latin typeface="+mn-lt"/>
                          <a:ea typeface="+mn-ea"/>
                          <a:cs typeface="+mn-cs"/>
                        </a:rPr>
                        <a:t>Can be Fixed (Retry happens after a specific amount of time) or </a:t>
                      </a:r>
                      <a:r>
                        <a:rPr lang="en-GB" sz="900" kern="1200" dirty="0" err="1">
                          <a:solidFill>
                            <a:schemeClr val="dk1"/>
                          </a:solidFill>
                          <a:effectLst/>
                          <a:latin typeface="+mn-lt"/>
                          <a:ea typeface="+mn-ea"/>
                          <a:cs typeface="+mn-cs"/>
                        </a:rPr>
                        <a:t>BackOff</a:t>
                      </a:r>
                      <a:endParaRPr lang="en-GB" sz="900" kern="1200" dirty="0">
                        <a:solidFill>
                          <a:schemeClr val="dk1"/>
                        </a:solidFill>
                        <a:effectLst/>
                        <a:latin typeface="+mn-lt"/>
                        <a:ea typeface="+mn-ea"/>
                        <a:cs typeface="+mn-cs"/>
                      </a:endParaRPr>
                    </a:p>
                  </a:txBody>
                  <a:tcPr/>
                </a:tc>
                <a:tc>
                  <a:txBody>
                    <a:bodyPr/>
                    <a:lstStyle/>
                    <a:p>
                      <a:r>
                        <a:rPr lang="en-IT" sz="900" dirty="0"/>
                        <a:t>Fixed</a:t>
                      </a:r>
                    </a:p>
                  </a:txBody>
                  <a:tcPr/>
                </a:tc>
                <a:tc>
                  <a:txBody>
                    <a:bodyPr/>
                    <a:lstStyle/>
                    <a:p>
                      <a:r>
                        <a:rPr lang="en-IT" sz="900" dirty="0"/>
                        <a:t>Backoff* currently not supported (as of April 2022)</a:t>
                      </a:r>
                    </a:p>
                  </a:txBody>
                  <a:tcPr/>
                </a:tc>
                <a:extLst>
                  <a:ext uri="{0D108BD9-81ED-4DB2-BD59-A6C34878D82A}">
                    <a16:rowId xmlns:a16="http://schemas.microsoft.com/office/drawing/2014/main" val="2567763007"/>
                  </a:ext>
                </a:extLst>
              </a:tr>
            </a:tbl>
          </a:graphicData>
        </a:graphic>
      </p:graphicFrame>
      <p:sp>
        <p:nvSpPr>
          <p:cNvPr id="7" name="TextBox 6">
            <a:extLst>
              <a:ext uri="{FF2B5EF4-FFF2-40B4-BE49-F238E27FC236}">
                <a16:creationId xmlns:a16="http://schemas.microsoft.com/office/drawing/2014/main" id="{FC5DA5A5-014C-4DDC-3D16-1603D6282018}"/>
              </a:ext>
            </a:extLst>
          </p:cNvPr>
          <p:cNvSpPr txBox="1"/>
          <p:nvPr/>
        </p:nvSpPr>
        <p:spPr>
          <a:xfrm>
            <a:off x="515586" y="4431030"/>
            <a:ext cx="7534893" cy="246221"/>
          </a:xfrm>
          <a:prstGeom prst="rect">
            <a:avLst/>
          </a:prstGeom>
          <a:noFill/>
        </p:spPr>
        <p:txBody>
          <a:bodyPr wrap="square" rtlCol="0">
            <a:spAutoFit/>
          </a:bodyPr>
          <a:lstStyle/>
          <a:p>
            <a:r>
              <a:rPr lang="en-IT" sz="1000" dirty="0">
                <a:latin typeface="+mn-lt"/>
              </a:rPr>
              <a:t>* </a:t>
            </a:r>
            <a:r>
              <a:rPr lang="en-GB" sz="1000" dirty="0">
                <a:latin typeface="+mn-lt"/>
              </a:rPr>
              <a:t>Backoff will allow delay to increase between retries</a:t>
            </a:r>
          </a:p>
        </p:txBody>
      </p:sp>
    </p:spTree>
    <p:extLst>
      <p:ext uri="{BB962C8B-B14F-4D97-AF65-F5344CB8AC3E}">
        <p14:creationId xmlns:p14="http://schemas.microsoft.com/office/powerpoint/2010/main" val="393479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7663-57E8-C40E-EDF3-283687992FB6}"/>
              </a:ext>
            </a:extLst>
          </p:cNvPr>
          <p:cNvSpPr>
            <a:spLocks noGrp="1"/>
          </p:cNvSpPr>
          <p:nvPr>
            <p:ph type="title"/>
          </p:nvPr>
        </p:nvSpPr>
        <p:spPr/>
        <p:txBody>
          <a:bodyPr/>
          <a:lstStyle/>
          <a:p>
            <a:r>
              <a:rPr lang="en-IT" dirty="0"/>
              <a:t>Order of Operations</a:t>
            </a:r>
          </a:p>
        </p:txBody>
      </p:sp>
      <p:sp>
        <p:nvSpPr>
          <p:cNvPr id="4" name="TextBox 3">
            <a:extLst>
              <a:ext uri="{FF2B5EF4-FFF2-40B4-BE49-F238E27FC236}">
                <a16:creationId xmlns:a16="http://schemas.microsoft.com/office/drawing/2014/main" id="{A794A197-01C0-91A0-3015-18AA7E493873}"/>
              </a:ext>
            </a:extLst>
          </p:cNvPr>
          <p:cNvSpPr txBox="1"/>
          <p:nvPr/>
        </p:nvSpPr>
        <p:spPr>
          <a:xfrm>
            <a:off x="459344" y="2261488"/>
            <a:ext cx="3596789" cy="1384995"/>
          </a:xfrm>
          <a:prstGeom prst="rect">
            <a:avLst/>
          </a:prstGeom>
          <a:noFill/>
        </p:spPr>
        <p:txBody>
          <a:bodyPr wrap="square" rtlCol="0">
            <a:spAutoFit/>
          </a:bodyPr>
          <a:lstStyle/>
          <a:p>
            <a:r>
              <a:rPr lang="en-IT" sz="1400" dirty="0">
                <a:latin typeface="+mn-lt"/>
              </a:rPr>
              <a:t>Outcomes are evaluated sequencially, order matters!</a:t>
            </a:r>
          </a:p>
          <a:p>
            <a:endParaRPr lang="en-IT" sz="1400" dirty="0">
              <a:latin typeface="+mn-lt"/>
            </a:endParaRPr>
          </a:p>
          <a:p>
            <a:r>
              <a:rPr lang="en-IT" sz="1400" dirty="0">
                <a:latin typeface="+mn-lt"/>
              </a:rPr>
              <a:t>If no outcome will be matched, the task will follow its default behaviour, that is timing out or success.</a:t>
            </a:r>
          </a:p>
        </p:txBody>
      </p:sp>
      <p:pic>
        <p:nvPicPr>
          <p:cNvPr id="5" name="Picture 4">
            <a:extLst>
              <a:ext uri="{FF2B5EF4-FFF2-40B4-BE49-F238E27FC236}">
                <a16:creationId xmlns:a16="http://schemas.microsoft.com/office/drawing/2014/main" id="{F4A81968-EB1D-0CFF-3F3D-94535DA98BCB}"/>
              </a:ext>
            </a:extLst>
          </p:cNvPr>
          <p:cNvPicPr>
            <a:picLocks noChangeAspect="1"/>
          </p:cNvPicPr>
          <p:nvPr/>
        </p:nvPicPr>
        <p:blipFill>
          <a:blip r:embed="rId3"/>
          <a:stretch>
            <a:fillRect/>
          </a:stretch>
        </p:blipFill>
        <p:spPr>
          <a:xfrm>
            <a:off x="5008333" y="1724193"/>
            <a:ext cx="2860336" cy="2295603"/>
          </a:xfrm>
          <a:prstGeom prst="rect">
            <a:avLst/>
          </a:prstGeom>
          <a:ln>
            <a:solidFill>
              <a:schemeClr val="accent1"/>
            </a:solidFill>
          </a:ln>
        </p:spPr>
      </p:pic>
      <p:sp>
        <p:nvSpPr>
          <p:cNvPr id="6" name="Right Arrow 5">
            <a:extLst>
              <a:ext uri="{FF2B5EF4-FFF2-40B4-BE49-F238E27FC236}">
                <a16:creationId xmlns:a16="http://schemas.microsoft.com/office/drawing/2014/main" id="{F4C708D2-7236-3207-A407-D5BE7283BD13}"/>
              </a:ext>
            </a:extLst>
          </p:cNvPr>
          <p:cNvSpPr/>
          <p:nvPr/>
        </p:nvSpPr>
        <p:spPr>
          <a:xfrm>
            <a:off x="4175611" y="2737262"/>
            <a:ext cx="593766" cy="433449"/>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Tree>
    <p:extLst>
      <p:ext uri="{BB962C8B-B14F-4D97-AF65-F5344CB8AC3E}">
        <p14:creationId xmlns:p14="http://schemas.microsoft.com/office/powerpoint/2010/main" val="2003041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7663-57E8-C40E-EDF3-283687992FB6}"/>
              </a:ext>
            </a:extLst>
          </p:cNvPr>
          <p:cNvSpPr>
            <a:spLocks noGrp="1"/>
          </p:cNvSpPr>
          <p:nvPr>
            <p:ph type="title"/>
          </p:nvPr>
        </p:nvSpPr>
        <p:spPr/>
        <p:txBody>
          <a:bodyPr/>
          <a:lstStyle/>
          <a:p>
            <a:r>
              <a:rPr lang="en-IT" dirty="0"/>
              <a:t>Outcome Types</a:t>
            </a:r>
          </a:p>
        </p:txBody>
      </p:sp>
      <p:graphicFrame>
        <p:nvGraphicFramePr>
          <p:cNvPr id="3" name="Table 3">
            <a:extLst>
              <a:ext uri="{FF2B5EF4-FFF2-40B4-BE49-F238E27FC236}">
                <a16:creationId xmlns:a16="http://schemas.microsoft.com/office/drawing/2014/main" id="{0C3B1C66-AF3F-33DE-9DAC-50AC65C0A28C}"/>
              </a:ext>
            </a:extLst>
          </p:cNvPr>
          <p:cNvGraphicFramePr>
            <a:graphicFrameLocks noGrp="1"/>
          </p:cNvGraphicFramePr>
          <p:nvPr>
            <p:extLst>
              <p:ext uri="{D42A27DB-BD31-4B8C-83A1-F6EECF244321}">
                <p14:modId xmlns:p14="http://schemas.microsoft.com/office/powerpoint/2010/main" val="612067103"/>
              </p:ext>
            </p:extLst>
          </p:nvPr>
        </p:nvGraphicFramePr>
        <p:xfrm>
          <a:off x="496783" y="1115703"/>
          <a:ext cx="8029699" cy="3459480"/>
        </p:xfrm>
        <a:graphic>
          <a:graphicData uri="http://schemas.openxmlformats.org/drawingml/2006/table">
            <a:tbl>
              <a:tblPr firstRow="1" bandRow="1">
                <a:tableStyleId>{5C22544A-7EE6-4342-B048-85BDC9FD1C3A}</a:tableStyleId>
              </a:tblPr>
              <a:tblGrid>
                <a:gridCol w="2676566">
                  <a:extLst>
                    <a:ext uri="{9D8B030D-6E8A-4147-A177-3AD203B41FA5}">
                      <a16:colId xmlns:a16="http://schemas.microsoft.com/office/drawing/2014/main" val="2425537607"/>
                    </a:ext>
                  </a:extLst>
                </a:gridCol>
                <a:gridCol w="4286852">
                  <a:extLst>
                    <a:ext uri="{9D8B030D-6E8A-4147-A177-3AD203B41FA5}">
                      <a16:colId xmlns:a16="http://schemas.microsoft.com/office/drawing/2014/main" val="3287679153"/>
                    </a:ext>
                  </a:extLst>
                </a:gridCol>
                <a:gridCol w="1066281">
                  <a:extLst>
                    <a:ext uri="{9D8B030D-6E8A-4147-A177-3AD203B41FA5}">
                      <a16:colId xmlns:a16="http://schemas.microsoft.com/office/drawing/2014/main" val="2944759907"/>
                    </a:ext>
                  </a:extLst>
                </a:gridCol>
              </a:tblGrid>
              <a:tr h="370840">
                <a:tc>
                  <a:txBody>
                    <a:bodyPr/>
                    <a:lstStyle/>
                    <a:p>
                      <a:r>
                        <a:rPr lang="en-IT" sz="1100" dirty="0"/>
                        <a:t>Outcome Type</a:t>
                      </a:r>
                    </a:p>
                  </a:txBody>
                  <a:tcPr/>
                </a:tc>
                <a:tc>
                  <a:txBody>
                    <a:bodyPr/>
                    <a:lstStyle/>
                    <a:p>
                      <a:r>
                        <a:rPr lang="en-IT" sz="1100" dirty="0"/>
                        <a:t>Description</a:t>
                      </a:r>
                    </a:p>
                  </a:txBody>
                  <a:tcPr/>
                </a:tc>
                <a:tc>
                  <a:txBody>
                    <a:bodyPr/>
                    <a:lstStyle/>
                    <a:p>
                      <a:r>
                        <a:rPr lang="en-IT" sz="1100" dirty="0"/>
                        <a:t>Availability</a:t>
                      </a:r>
                    </a:p>
                  </a:txBody>
                  <a:tcPr/>
                </a:tc>
                <a:extLst>
                  <a:ext uri="{0D108BD9-81ED-4DB2-BD59-A6C34878D82A}">
                    <a16:rowId xmlns:a16="http://schemas.microsoft.com/office/drawing/2014/main" val="2021941781"/>
                  </a:ext>
                </a:extLst>
              </a:tr>
              <a:tr h="370840">
                <a:tc>
                  <a:txBody>
                    <a:bodyPr/>
                    <a:lstStyle/>
                    <a:p>
                      <a:r>
                        <a:rPr lang="en-IT" sz="1000" dirty="0"/>
                        <a:t>Success</a:t>
                      </a:r>
                    </a:p>
                  </a:txBody>
                  <a:tcPr/>
                </a:tc>
                <a:tc>
                  <a:txBody>
                    <a:bodyPr/>
                    <a:lstStyle/>
                    <a:p>
                      <a:r>
                        <a:rPr lang="en-IT" sz="1000" dirty="0"/>
                        <a:t>Task will succeed if condition evaluates to true</a:t>
                      </a:r>
                    </a:p>
                  </a:txBody>
                  <a:tcPr/>
                </a:tc>
                <a:tc>
                  <a:txBody>
                    <a:bodyPr/>
                    <a:lstStyle/>
                    <a:p>
                      <a:pPr algn="l"/>
                      <a:r>
                        <a:rPr lang="en-IT" sz="1000" dirty="0"/>
                        <a:t>TD and WD</a:t>
                      </a:r>
                    </a:p>
                  </a:txBody>
                  <a:tcPr/>
                </a:tc>
                <a:extLst>
                  <a:ext uri="{0D108BD9-81ED-4DB2-BD59-A6C34878D82A}">
                    <a16:rowId xmlns:a16="http://schemas.microsoft.com/office/drawing/2014/main" val="221053997"/>
                  </a:ext>
                </a:extLst>
              </a:tr>
              <a:tr h="370840">
                <a:tc>
                  <a:txBody>
                    <a:bodyPr/>
                    <a:lstStyle/>
                    <a:p>
                      <a:r>
                        <a:rPr lang="en-IT" sz="1000" dirty="0"/>
                        <a:t>Skip To Success</a:t>
                      </a:r>
                    </a:p>
                  </a:txBody>
                  <a:tcPr/>
                </a:tc>
                <a:tc>
                  <a:txBody>
                    <a:bodyPr/>
                    <a:lstStyle/>
                    <a:p>
                      <a:r>
                        <a:rPr lang="en-IT" sz="1000" dirty="0"/>
                        <a:t>If the condition matches, all subsequent API in a custom task will be skipped and go directly to </a:t>
                      </a:r>
                      <a:r>
                        <a:rPr lang="en-IT" sz="1000" b="1" dirty="0"/>
                        <a:t>Success</a:t>
                      </a:r>
                      <a:r>
                        <a:rPr lang="en-IT" sz="1000" b="0" dirty="0"/>
                        <a:t> block</a:t>
                      </a:r>
                      <a:endParaRPr lang="en-IT" sz="1000" dirty="0"/>
                    </a:p>
                  </a:txBody>
                  <a:tcPr/>
                </a:tc>
                <a:tc>
                  <a:txBody>
                    <a:bodyPr/>
                    <a:lstStyle/>
                    <a:p>
                      <a:pPr algn="l"/>
                      <a:r>
                        <a:rPr lang="en-IT" sz="1000" dirty="0"/>
                        <a:t>Task Designer Only</a:t>
                      </a:r>
                    </a:p>
                  </a:txBody>
                  <a:tcPr/>
                </a:tc>
                <a:extLst>
                  <a:ext uri="{0D108BD9-81ED-4DB2-BD59-A6C34878D82A}">
                    <a16:rowId xmlns:a16="http://schemas.microsoft.com/office/drawing/2014/main" val="3832936957"/>
                  </a:ext>
                </a:extLst>
              </a:tr>
              <a:tr h="370840">
                <a:tc>
                  <a:txBody>
                    <a:bodyPr/>
                    <a:lstStyle/>
                    <a:p>
                      <a:r>
                        <a:rPr lang="en-IT" sz="1000" dirty="0"/>
                        <a:t>Error</a:t>
                      </a:r>
                    </a:p>
                  </a:txBody>
                  <a:tcPr/>
                </a:tc>
                <a:tc>
                  <a:txBody>
                    <a:bodyPr/>
                    <a:lstStyle/>
                    <a:p>
                      <a:r>
                        <a:rPr lang="en-IT" sz="1000" dirty="0"/>
                        <a:t>If the condition matches the whole custom task will be retried assuming there are retries left</a:t>
                      </a:r>
                    </a:p>
                  </a:txBody>
                  <a:tcPr/>
                </a:tc>
                <a:tc>
                  <a:txBody>
                    <a:bodyPr/>
                    <a:lstStyle/>
                    <a:p>
                      <a:pPr algn="l"/>
                      <a:r>
                        <a:rPr lang="en-IT" sz="1000" dirty="0"/>
                        <a:t>TD and WD</a:t>
                      </a:r>
                    </a:p>
                  </a:txBody>
                  <a:tcPr/>
                </a:tc>
                <a:extLst>
                  <a:ext uri="{0D108BD9-81ED-4DB2-BD59-A6C34878D82A}">
                    <a16:rowId xmlns:a16="http://schemas.microsoft.com/office/drawing/2014/main" val="3385550709"/>
                  </a:ext>
                </a:extLst>
              </a:tr>
              <a:tr h="370840">
                <a:tc>
                  <a:txBody>
                    <a:bodyPr/>
                    <a:lstStyle/>
                    <a:p>
                      <a:r>
                        <a:rPr lang="en-IT" sz="1000" dirty="0"/>
                        <a:t>Terminal Error</a:t>
                      </a:r>
                    </a:p>
                  </a:txBody>
                  <a:tcPr/>
                </a:tc>
                <a:tc>
                  <a:txBody>
                    <a:bodyPr/>
                    <a:lstStyle/>
                    <a:p>
                      <a:r>
                        <a:rPr lang="en-IT" sz="1000" dirty="0"/>
                        <a:t>If the condition matches, retry count will be ignore and the whole task will be marked as failed</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IT" sz="1000" dirty="0"/>
                        <a:t>Task Designer Only</a:t>
                      </a:r>
                    </a:p>
                  </a:txBody>
                  <a:tcPr/>
                </a:tc>
                <a:extLst>
                  <a:ext uri="{0D108BD9-81ED-4DB2-BD59-A6C34878D82A}">
                    <a16:rowId xmlns:a16="http://schemas.microsoft.com/office/drawing/2014/main" val="1410270161"/>
                  </a:ext>
                </a:extLst>
              </a:tr>
              <a:tr h="370840">
                <a:tc>
                  <a:txBody>
                    <a:bodyPr/>
                    <a:lstStyle/>
                    <a:p>
                      <a:r>
                        <a:rPr lang="en-IT" sz="1000" dirty="0"/>
                        <a:t>Skip Task Execution</a:t>
                      </a:r>
                    </a:p>
                  </a:txBody>
                  <a:tcPr/>
                </a:tc>
                <a:tc>
                  <a:txBody>
                    <a:bodyPr/>
                    <a:lstStyle/>
                    <a:p>
                      <a:r>
                        <a:rPr lang="en-IT" sz="1000" dirty="0"/>
                        <a:t>If the condition matches the whole task will be skipped</a:t>
                      </a:r>
                    </a:p>
                  </a:txBody>
                  <a:tcPr/>
                </a:tc>
                <a:tc>
                  <a:txBody>
                    <a:bodyPr/>
                    <a:lstStyle/>
                    <a:p>
                      <a:pPr algn="l"/>
                      <a:r>
                        <a:rPr lang="en-IT" sz="1000" dirty="0"/>
                        <a:t>TD and WD</a:t>
                      </a:r>
                    </a:p>
                  </a:txBody>
                  <a:tcPr/>
                </a:tc>
                <a:extLst>
                  <a:ext uri="{0D108BD9-81ED-4DB2-BD59-A6C34878D82A}">
                    <a16:rowId xmlns:a16="http://schemas.microsoft.com/office/drawing/2014/main" val="1764870958"/>
                  </a:ext>
                </a:extLst>
              </a:tr>
              <a:tr h="394046">
                <a:tc>
                  <a:txBody>
                    <a:bodyPr/>
                    <a:lstStyle/>
                    <a:p>
                      <a:r>
                        <a:rPr lang="en-IT" sz="1000" dirty="0"/>
                        <a:t>Status</a:t>
                      </a:r>
                    </a:p>
                  </a:txBody>
                  <a:tcPr/>
                </a:tc>
                <a:tc>
                  <a:txBody>
                    <a:bodyPr/>
                    <a:lstStyle/>
                    <a:p>
                      <a:r>
                        <a:rPr lang="en-IT" sz="1000" dirty="0"/>
                        <a:t>If the condition matches the whole custom task will be retried (assuming there are retries left), however the user will not be notified about the fail. A user would use the </a:t>
                      </a:r>
                      <a:r>
                        <a:rPr lang="en-IT" sz="1000" b="1" dirty="0"/>
                        <a:t>status </a:t>
                      </a:r>
                      <a:r>
                        <a:rPr lang="en-IT" sz="1000" b="0" dirty="0"/>
                        <a:t>outcome type when the target is returning a response representing an ongoing activity and they want to retry until the response matches a condition. </a:t>
                      </a:r>
                    </a:p>
                    <a:p>
                      <a:r>
                        <a:rPr lang="en-IT" sz="1000" b="0" dirty="0"/>
                        <a:t>For instance, retry an API that returns </a:t>
                      </a:r>
                      <a:r>
                        <a:rPr lang="en-IT" sz="1000" b="0" dirty="0">
                          <a:latin typeface="Courier New" panose="02070309020205020404" pitchFamily="49" charset="0"/>
                          <a:cs typeface="Courier New" panose="02070309020205020404" pitchFamily="49" charset="0"/>
                        </a:rPr>
                        <a:t>{"Status": "Creating"}</a:t>
                      </a:r>
                      <a:r>
                        <a:rPr lang="en-IT" sz="1000" b="0" dirty="0">
                          <a:latin typeface="+mn-lt"/>
                          <a:cs typeface="Courier New" panose="02070309020205020404" pitchFamily="49" charset="0"/>
                        </a:rPr>
                        <a:t>until it returns </a:t>
                      </a:r>
                      <a:r>
                        <a:rPr lang="en-IT" sz="1000" b="0" dirty="0">
                          <a:latin typeface="Courier New" panose="02070309020205020404" pitchFamily="49" charset="0"/>
                          <a:cs typeface="Courier New" panose="02070309020205020404" pitchFamily="49" charset="0"/>
                        </a:rPr>
                        <a:t>{"Status": "Completed"}</a:t>
                      </a:r>
                      <a:endParaRPr lang="en-IT" sz="1000" dirty="0">
                        <a:latin typeface="Courier New" panose="02070309020205020404" pitchFamily="49" charset="0"/>
                        <a:cs typeface="Courier New" panose="02070309020205020404" pitchFamily="49" charset="0"/>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IT" sz="1000" dirty="0"/>
                        <a:t>Task Designer Only</a:t>
                      </a:r>
                    </a:p>
                    <a:p>
                      <a:pPr algn="l"/>
                      <a:endParaRPr lang="en-IT" sz="1000" dirty="0"/>
                    </a:p>
                  </a:txBody>
                  <a:tcPr/>
                </a:tc>
                <a:extLst>
                  <a:ext uri="{0D108BD9-81ED-4DB2-BD59-A6C34878D82A}">
                    <a16:rowId xmlns:a16="http://schemas.microsoft.com/office/drawing/2014/main" val="2197788069"/>
                  </a:ext>
                </a:extLst>
              </a:tr>
            </a:tbl>
          </a:graphicData>
        </a:graphic>
      </p:graphicFrame>
    </p:spTree>
    <p:extLst>
      <p:ext uri="{BB962C8B-B14F-4D97-AF65-F5344CB8AC3E}">
        <p14:creationId xmlns:p14="http://schemas.microsoft.com/office/powerpoint/2010/main" val="2960340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9AFF-447C-B94B-BC07-095A885395F4}"/>
              </a:ext>
            </a:extLst>
          </p:cNvPr>
          <p:cNvSpPr>
            <a:spLocks noGrp="1"/>
          </p:cNvSpPr>
          <p:nvPr>
            <p:ph type="title"/>
          </p:nvPr>
        </p:nvSpPr>
        <p:spPr/>
        <p:txBody>
          <a:bodyPr/>
          <a:lstStyle/>
          <a:p>
            <a:r>
              <a:rPr lang="en-IT" dirty="0"/>
              <a:t>Create a Custom Task using the Web API Executor 9/9</a:t>
            </a:r>
          </a:p>
        </p:txBody>
      </p:sp>
      <p:sp>
        <p:nvSpPr>
          <p:cNvPr id="12" name="TextBox 11">
            <a:extLst>
              <a:ext uri="{FF2B5EF4-FFF2-40B4-BE49-F238E27FC236}">
                <a16:creationId xmlns:a16="http://schemas.microsoft.com/office/drawing/2014/main" id="{CC6F5973-C2A9-9D45-8026-9B219FE04803}"/>
              </a:ext>
            </a:extLst>
          </p:cNvPr>
          <p:cNvSpPr txBox="1"/>
          <p:nvPr/>
        </p:nvSpPr>
        <p:spPr>
          <a:xfrm>
            <a:off x="5816450" y="883695"/>
            <a:ext cx="3051607" cy="3139321"/>
          </a:xfrm>
          <a:prstGeom prst="rect">
            <a:avLst/>
          </a:prstGeom>
          <a:noFill/>
        </p:spPr>
        <p:txBody>
          <a:bodyPr wrap="square" rtlCol="0">
            <a:spAutoFit/>
          </a:bodyPr>
          <a:lstStyle/>
          <a:p>
            <a:r>
              <a:rPr lang="en-IT" sz="1100">
                <a:latin typeface="+mn-lt"/>
              </a:rPr>
              <a:t>Click on ’Start’, then ‘Properties’ to get the overall task (workflow) properties.  </a:t>
            </a:r>
          </a:p>
          <a:p>
            <a:endParaRPr lang="en-IT" sz="1100">
              <a:latin typeface="+mn-lt"/>
            </a:endParaRPr>
          </a:p>
          <a:p>
            <a:r>
              <a:rPr lang="en-IT" sz="1100">
                <a:latin typeface="+mn-lt"/>
              </a:rPr>
              <a:t>To set the overall task Outputs, click on the</a:t>
            </a:r>
            <a:r>
              <a:rPr lang="en-IT" sz="1100" b="1">
                <a:latin typeface="+mn-lt"/>
              </a:rPr>
              <a:t> Outputs</a:t>
            </a:r>
            <a:r>
              <a:rPr lang="en-IT" sz="1100">
                <a:latin typeface="+mn-lt"/>
              </a:rPr>
              <a:t> tab.</a:t>
            </a:r>
          </a:p>
          <a:p>
            <a:endParaRPr lang="en-IT" sz="1100">
              <a:latin typeface="+mn-lt"/>
            </a:endParaRPr>
          </a:p>
          <a:p>
            <a:r>
              <a:rPr lang="en-IT" sz="1100">
                <a:latin typeface="+mn-lt"/>
              </a:rPr>
              <a:t>You can map outputs to task outputs.</a:t>
            </a:r>
          </a:p>
          <a:p>
            <a:r>
              <a:rPr lang="en-IT" sz="1100">
                <a:latin typeface="+mn-lt"/>
              </a:rPr>
              <a:t>Click on the </a:t>
            </a:r>
            <a:r>
              <a:rPr lang="en-IT" sz="1100" b="1">
                <a:latin typeface="+mn-lt"/>
              </a:rPr>
              <a:t>Task Output</a:t>
            </a:r>
            <a:r>
              <a:rPr lang="en-IT" sz="1100">
                <a:latin typeface="+mn-lt"/>
              </a:rPr>
              <a:t> dropdown menu, these are the task outputs that can be selected. Selecting </a:t>
            </a:r>
            <a:r>
              <a:rPr lang="en-IT" sz="1100" b="1">
                <a:latin typeface="+mn-lt"/>
              </a:rPr>
              <a:t>Parameters</a:t>
            </a:r>
            <a:r>
              <a:rPr lang="en-IT" sz="1100">
                <a:latin typeface="+mn-lt"/>
              </a:rPr>
              <a:t>, we can access the outputs created by the response parser.</a:t>
            </a:r>
          </a:p>
          <a:p>
            <a:endParaRPr lang="en-IT" sz="1100">
              <a:latin typeface="+mn-lt"/>
            </a:endParaRPr>
          </a:p>
          <a:p>
            <a:r>
              <a:rPr lang="en-IT" sz="1100">
                <a:latin typeface="+mn-lt"/>
              </a:rPr>
              <a:t>Create outputs for both</a:t>
            </a:r>
          </a:p>
          <a:p>
            <a:r>
              <a:rPr lang="en-IT" sz="1100" b="1">
                <a:latin typeface="+mn-lt"/>
              </a:rPr>
              <a:t>conditions</a:t>
            </a:r>
            <a:r>
              <a:rPr lang="en-IT" sz="1100">
                <a:latin typeface="+mn-lt"/>
              </a:rPr>
              <a:t> and </a:t>
            </a:r>
            <a:r>
              <a:rPr lang="en-IT" sz="1100" b="1">
                <a:latin typeface="+mn-lt"/>
              </a:rPr>
              <a:t>temperature</a:t>
            </a:r>
            <a:r>
              <a:rPr lang="en-IT" sz="1100">
                <a:latin typeface="+mn-lt"/>
              </a:rPr>
              <a:t>. </a:t>
            </a:r>
          </a:p>
          <a:p>
            <a:r>
              <a:rPr lang="en-IT" sz="1100">
                <a:latin typeface="+mn-lt"/>
              </a:rPr>
              <a:t>In this example, the name of the outputs matches the keys we used to represent the values extracted by the response parser </a:t>
            </a:r>
          </a:p>
        </p:txBody>
      </p:sp>
      <p:pic>
        <p:nvPicPr>
          <p:cNvPr id="5" name="Picture 4">
            <a:extLst>
              <a:ext uri="{FF2B5EF4-FFF2-40B4-BE49-F238E27FC236}">
                <a16:creationId xmlns:a16="http://schemas.microsoft.com/office/drawing/2014/main" id="{6AD78845-E291-9B4B-9CEC-9BF8BB4FDEF4}"/>
              </a:ext>
            </a:extLst>
          </p:cNvPr>
          <p:cNvPicPr>
            <a:picLocks noChangeAspect="1"/>
          </p:cNvPicPr>
          <p:nvPr/>
        </p:nvPicPr>
        <p:blipFill>
          <a:blip r:embed="rId3"/>
          <a:stretch>
            <a:fillRect/>
          </a:stretch>
        </p:blipFill>
        <p:spPr>
          <a:xfrm>
            <a:off x="146087" y="926980"/>
            <a:ext cx="5525936" cy="3093134"/>
          </a:xfrm>
          <a:prstGeom prst="rect">
            <a:avLst/>
          </a:prstGeom>
        </p:spPr>
      </p:pic>
      <p:sp>
        <p:nvSpPr>
          <p:cNvPr id="13" name="Rectangle 12">
            <a:extLst>
              <a:ext uri="{FF2B5EF4-FFF2-40B4-BE49-F238E27FC236}">
                <a16:creationId xmlns:a16="http://schemas.microsoft.com/office/drawing/2014/main" id="{F57EABDE-2DD0-6B4F-901A-542D4E3F3224}"/>
              </a:ext>
            </a:extLst>
          </p:cNvPr>
          <p:cNvSpPr/>
          <p:nvPr/>
        </p:nvSpPr>
        <p:spPr>
          <a:xfrm>
            <a:off x="5237510" y="1204845"/>
            <a:ext cx="357103" cy="1319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6" name="Picture 5">
            <a:extLst>
              <a:ext uri="{FF2B5EF4-FFF2-40B4-BE49-F238E27FC236}">
                <a16:creationId xmlns:a16="http://schemas.microsoft.com/office/drawing/2014/main" id="{4A821BD3-1E29-3243-836D-BA37D5DADAFF}"/>
              </a:ext>
            </a:extLst>
          </p:cNvPr>
          <p:cNvPicPr>
            <a:picLocks noChangeAspect="1"/>
          </p:cNvPicPr>
          <p:nvPr/>
        </p:nvPicPr>
        <p:blipFill>
          <a:blip r:embed="rId4"/>
          <a:stretch>
            <a:fillRect/>
          </a:stretch>
        </p:blipFill>
        <p:spPr>
          <a:xfrm>
            <a:off x="954362" y="2668799"/>
            <a:ext cx="2172746" cy="1973208"/>
          </a:xfrm>
          <a:prstGeom prst="rect">
            <a:avLst/>
          </a:prstGeom>
        </p:spPr>
      </p:pic>
      <p:sp>
        <p:nvSpPr>
          <p:cNvPr id="15" name="TextBox 14">
            <a:extLst>
              <a:ext uri="{FF2B5EF4-FFF2-40B4-BE49-F238E27FC236}">
                <a16:creationId xmlns:a16="http://schemas.microsoft.com/office/drawing/2014/main" id="{0957AF5A-634D-4E47-B641-0D0E68F70939}"/>
              </a:ext>
            </a:extLst>
          </p:cNvPr>
          <p:cNvSpPr txBox="1"/>
          <p:nvPr/>
        </p:nvSpPr>
        <p:spPr>
          <a:xfrm>
            <a:off x="3073002" y="4426563"/>
            <a:ext cx="819096" cy="215444"/>
          </a:xfrm>
          <a:prstGeom prst="rect">
            <a:avLst/>
          </a:prstGeom>
          <a:noFill/>
        </p:spPr>
        <p:txBody>
          <a:bodyPr wrap="square" rtlCol="0">
            <a:spAutoFit/>
          </a:bodyPr>
          <a:lstStyle/>
          <a:p>
            <a:r>
              <a:rPr lang="en-GB" sz="800" b="1">
                <a:latin typeface="+mn-lt"/>
              </a:rPr>
              <a:t>Task outputs</a:t>
            </a:r>
            <a:endParaRPr lang="en-IT" sz="800" b="1">
              <a:latin typeface="+mn-lt"/>
            </a:endParaRPr>
          </a:p>
        </p:txBody>
      </p:sp>
      <p:cxnSp>
        <p:nvCxnSpPr>
          <p:cNvPr id="16" name="Straight Arrow Connector 15">
            <a:extLst>
              <a:ext uri="{FF2B5EF4-FFF2-40B4-BE49-F238E27FC236}">
                <a16:creationId xmlns:a16="http://schemas.microsoft.com/office/drawing/2014/main" id="{64E69C94-E9DF-A444-9C8F-520E16D0E9DF}"/>
              </a:ext>
            </a:extLst>
          </p:cNvPr>
          <p:cNvCxnSpPr>
            <a:cxnSpLocks/>
          </p:cNvCxnSpPr>
          <p:nvPr/>
        </p:nvCxnSpPr>
        <p:spPr>
          <a:xfrm flipH="1">
            <a:off x="3181463" y="3516924"/>
            <a:ext cx="710635" cy="28135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7D54BFC-C4BE-1A48-AFBB-F985031CBFDE}"/>
              </a:ext>
            </a:extLst>
          </p:cNvPr>
          <p:cNvSpPr/>
          <p:nvPr/>
        </p:nvSpPr>
        <p:spPr>
          <a:xfrm>
            <a:off x="3972319" y="1733587"/>
            <a:ext cx="357103" cy="1319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8" name="Rectangle 27">
            <a:extLst>
              <a:ext uri="{FF2B5EF4-FFF2-40B4-BE49-F238E27FC236}">
                <a16:creationId xmlns:a16="http://schemas.microsoft.com/office/drawing/2014/main" id="{29183F57-C374-704F-98E8-67E8DCE2FB5D}"/>
              </a:ext>
            </a:extLst>
          </p:cNvPr>
          <p:cNvSpPr/>
          <p:nvPr/>
        </p:nvSpPr>
        <p:spPr>
          <a:xfrm>
            <a:off x="3966908" y="2582572"/>
            <a:ext cx="399487" cy="1319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5" name="TextBox 24">
            <a:extLst>
              <a:ext uri="{FF2B5EF4-FFF2-40B4-BE49-F238E27FC236}">
                <a16:creationId xmlns:a16="http://schemas.microsoft.com/office/drawing/2014/main" id="{6E0FE050-1F33-F247-BA7D-2338E6E2C0DF}"/>
              </a:ext>
            </a:extLst>
          </p:cNvPr>
          <p:cNvSpPr txBox="1"/>
          <p:nvPr/>
        </p:nvSpPr>
        <p:spPr>
          <a:xfrm>
            <a:off x="6124889" y="4565398"/>
            <a:ext cx="2529860" cy="276999"/>
          </a:xfrm>
          <a:prstGeom prst="rect">
            <a:avLst/>
          </a:prstGeom>
          <a:noFill/>
        </p:spPr>
        <p:txBody>
          <a:bodyPr wrap="none" rtlCol="0">
            <a:spAutoFit/>
          </a:bodyPr>
          <a:lstStyle/>
          <a:p>
            <a:r>
              <a:rPr lang="en-IT" sz="1200">
                <a:latin typeface="+mn-lt"/>
              </a:rPr>
              <a:t>When done, click the </a:t>
            </a:r>
            <a:r>
              <a:rPr lang="en-IT" sz="1200" b="1">
                <a:latin typeface="+mn-lt"/>
              </a:rPr>
              <a:t>Save</a:t>
            </a:r>
            <a:r>
              <a:rPr lang="en-IT" sz="1200">
                <a:latin typeface="+mn-lt"/>
              </a:rPr>
              <a:t> button</a:t>
            </a:r>
          </a:p>
        </p:txBody>
      </p:sp>
      <p:pic>
        <p:nvPicPr>
          <p:cNvPr id="29" name="Picture 28">
            <a:extLst>
              <a:ext uri="{FF2B5EF4-FFF2-40B4-BE49-F238E27FC236}">
                <a16:creationId xmlns:a16="http://schemas.microsoft.com/office/drawing/2014/main" id="{A8D12F96-3228-EE4E-8027-4B320DCC4ACC}"/>
              </a:ext>
            </a:extLst>
          </p:cNvPr>
          <p:cNvPicPr>
            <a:picLocks noChangeAspect="1"/>
          </p:cNvPicPr>
          <p:nvPr/>
        </p:nvPicPr>
        <p:blipFill>
          <a:blip r:embed="rId5"/>
          <a:stretch>
            <a:fillRect/>
          </a:stretch>
        </p:blipFill>
        <p:spPr>
          <a:xfrm>
            <a:off x="4366607" y="4111346"/>
            <a:ext cx="1758282" cy="685590"/>
          </a:xfrm>
          <a:prstGeom prst="rect">
            <a:avLst/>
          </a:prstGeom>
        </p:spPr>
      </p:pic>
      <p:sp>
        <p:nvSpPr>
          <p:cNvPr id="3" name="TextBox 2">
            <a:extLst>
              <a:ext uri="{FF2B5EF4-FFF2-40B4-BE49-F238E27FC236}">
                <a16:creationId xmlns:a16="http://schemas.microsoft.com/office/drawing/2014/main" id="{7BEF4994-FF3E-4F27-A62A-1E5C5A27E802}"/>
              </a:ext>
            </a:extLst>
          </p:cNvPr>
          <p:cNvSpPr txBox="1"/>
          <p:nvPr/>
        </p:nvSpPr>
        <p:spPr>
          <a:xfrm>
            <a:off x="725556" y="2129459"/>
            <a:ext cx="342403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50" dirty="0">
                <a:solidFill>
                  <a:schemeClr val="bg2"/>
                </a:solidFill>
                <a:latin typeface="+mn-lt"/>
                <a:ea typeface="ＭＳ Ｐゴシック"/>
              </a:rPr>
              <a:t>Path: name as configured in the Response Parser</a:t>
            </a:r>
            <a:endParaRPr lang="en-US" sz="1050" dirty="0">
              <a:solidFill>
                <a:schemeClr val="bg2"/>
              </a:solidFill>
            </a:endParaRPr>
          </a:p>
        </p:txBody>
      </p:sp>
      <p:cxnSp>
        <p:nvCxnSpPr>
          <p:cNvPr id="14" name="Straight Arrow Connector 13">
            <a:extLst>
              <a:ext uri="{FF2B5EF4-FFF2-40B4-BE49-F238E27FC236}">
                <a16:creationId xmlns:a16="http://schemas.microsoft.com/office/drawing/2014/main" id="{B5819C15-27D6-4B21-A4AD-1C543F8EB601}"/>
              </a:ext>
            </a:extLst>
          </p:cNvPr>
          <p:cNvCxnSpPr>
            <a:cxnSpLocks/>
          </p:cNvCxnSpPr>
          <p:nvPr/>
        </p:nvCxnSpPr>
        <p:spPr>
          <a:xfrm flipV="1">
            <a:off x="3787737" y="1929721"/>
            <a:ext cx="144129" cy="22554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BE185B8-4B77-4596-97FB-361652A8D31D}"/>
              </a:ext>
            </a:extLst>
          </p:cNvPr>
          <p:cNvCxnSpPr>
            <a:cxnSpLocks/>
          </p:cNvCxnSpPr>
          <p:nvPr/>
        </p:nvCxnSpPr>
        <p:spPr>
          <a:xfrm>
            <a:off x="3787737" y="2363984"/>
            <a:ext cx="144129" cy="17699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6D55C28-9A2E-4778-AEE0-8A49287E5A65}"/>
              </a:ext>
            </a:extLst>
          </p:cNvPr>
          <p:cNvSpPr txBox="1"/>
          <p:nvPr/>
        </p:nvSpPr>
        <p:spPr>
          <a:xfrm>
            <a:off x="2653747" y="1398932"/>
            <a:ext cx="100385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50" dirty="0">
                <a:solidFill>
                  <a:schemeClr val="bg2"/>
                </a:solidFill>
                <a:latin typeface="+mn-lt"/>
                <a:ea typeface="ＭＳ Ｐゴシック"/>
              </a:rPr>
              <a:t>Output name</a:t>
            </a:r>
            <a:endParaRPr lang="en-US" dirty="0"/>
          </a:p>
        </p:txBody>
      </p:sp>
      <p:cxnSp>
        <p:nvCxnSpPr>
          <p:cNvPr id="19" name="Straight Arrow Connector 18">
            <a:extLst>
              <a:ext uri="{FF2B5EF4-FFF2-40B4-BE49-F238E27FC236}">
                <a16:creationId xmlns:a16="http://schemas.microsoft.com/office/drawing/2014/main" id="{79DE2300-E07D-466C-A61A-2E8D53E52B8A}"/>
              </a:ext>
            </a:extLst>
          </p:cNvPr>
          <p:cNvCxnSpPr>
            <a:cxnSpLocks/>
          </p:cNvCxnSpPr>
          <p:nvPr/>
        </p:nvCxnSpPr>
        <p:spPr>
          <a:xfrm flipV="1">
            <a:off x="3569076" y="1467552"/>
            <a:ext cx="352851" cy="5657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C9772E8-ABD9-49A5-A331-1920C1006C5F}"/>
              </a:ext>
            </a:extLst>
          </p:cNvPr>
          <p:cNvCxnSpPr>
            <a:cxnSpLocks/>
          </p:cNvCxnSpPr>
          <p:nvPr/>
        </p:nvCxnSpPr>
        <p:spPr>
          <a:xfrm>
            <a:off x="3539259" y="1598672"/>
            <a:ext cx="407516" cy="66897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592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39A0-22D4-6644-BC43-E2690C4D580B}"/>
              </a:ext>
            </a:extLst>
          </p:cNvPr>
          <p:cNvSpPr>
            <a:spLocks noGrp="1"/>
          </p:cNvSpPr>
          <p:nvPr>
            <p:ph type="ctrTitle"/>
          </p:nvPr>
        </p:nvSpPr>
        <p:spPr/>
        <p:txBody>
          <a:bodyPr/>
          <a:lstStyle/>
          <a:p>
            <a:r>
              <a:rPr lang="en-IT" dirty="0"/>
              <a:t>Workflow Designer</a:t>
            </a:r>
          </a:p>
        </p:txBody>
      </p:sp>
    </p:spTree>
    <p:extLst>
      <p:ext uri="{BB962C8B-B14F-4D97-AF65-F5344CB8AC3E}">
        <p14:creationId xmlns:p14="http://schemas.microsoft.com/office/powerpoint/2010/main" val="1125511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238A-907C-A149-94D3-082797881FF2}"/>
              </a:ext>
            </a:extLst>
          </p:cNvPr>
          <p:cNvSpPr>
            <a:spLocks noGrp="1"/>
          </p:cNvSpPr>
          <p:nvPr>
            <p:ph type="title"/>
          </p:nvPr>
        </p:nvSpPr>
        <p:spPr/>
        <p:txBody>
          <a:bodyPr/>
          <a:lstStyle/>
          <a:p>
            <a:r>
              <a:rPr lang="en-IT" dirty="0"/>
              <a:t>Create a Workflow</a:t>
            </a:r>
          </a:p>
        </p:txBody>
      </p:sp>
      <p:pic>
        <p:nvPicPr>
          <p:cNvPr id="8" name="Picture 7">
            <a:extLst>
              <a:ext uri="{FF2B5EF4-FFF2-40B4-BE49-F238E27FC236}">
                <a16:creationId xmlns:a16="http://schemas.microsoft.com/office/drawing/2014/main" id="{81480AED-DC1B-C142-BCC5-3EA18EDA8770}"/>
              </a:ext>
            </a:extLst>
          </p:cNvPr>
          <p:cNvPicPr>
            <a:picLocks noChangeAspect="1"/>
          </p:cNvPicPr>
          <p:nvPr/>
        </p:nvPicPr>
        <p:blipFill>
          <a:blip r:embed="rId3"/>
          <a:stretch>
            <a:fillRect/>
          </a:stretch>
        </p:blipFill>
        <p:spPr>
          <a:xfrm>
            <a:off x="887734" y="917425"/>
            <a:ext cx="7445552" cy="3759217"/>
          </a:xfrm>
          <a:prstGeom prst="rect">
            <a:avLst/>
          </a:prstGeom>
        </p:spPr>
      </p:pic>
    </p:spTree>
    <p:extLst>
      <p:ext uri="{BB962C8B-B14F-4D97-AF65-F5344CB8AC3E}">
        <p14:creationId xmlns:p14="http://schemas.microsoft.com/office/powerpoint/2010/main" val="1735394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238A-907C-A149-94D3-082797881FF2}"/>
              </a:ext>
            </a:extLst>
          </p:cNvPr>
          <p:cNvSpPr>
            <a:spLocks noGrp="1"/>
          </p:cNvSpPr>
          <p:nvPr>
            <p:ph type="title"/>
          </p:nvPr>
        </p:nvSpPr>
        <p:spPr/>
        <p:txBody>
          <a:bodyPr/>
          <a:lstStyle/>
          <a:p>
            <a:r>
              <a:rPr lang="en-IT" dirty="0"/>
              <a:t>Create a Workflow</a:t>
            </a:r>
          </a:p>
        </p:txBody>
      </p:sp>
      <p:pic>
        <p:nvPicPr>
          <p:cNvPr id="3" name="Picture 2">
            <a:extLst>
              <a:ext uri="{FF2B5EF4-FFF2-40B4-BE49-F238E27FC236}">
                <a16:creationId xmlns:a16="http://schemas.microsoft.com/office/drawing/2014/main" id="{0FD8D47A-6C98-9848-B1C9-83FE5AB41AC6}"/>
              </a:ext>
            </a:extLst>
          </p:cNvPr>
          <p:cNvPicPr>
            <a:picLocks noChangeAspect="1"/>
          </p:cNvPicPr>
          <p:nvPr/>
        </p:nvPicPr>
        <p:blipFill>
          <a:blip r:embed="rId3"/>
          <a:stretch>
            <a:fillRect/>
          </a:stretch>
        </p:blipFill>
        <p:spPr>
          <a:xfrm>
            <a:off x="282909" y="927878"/>
            <a:ext cx="5933748" cy="3619494"/>
          </a:xfrm>
          <a:prstGeom prst="rect">
            <a:avLst/>
          </a:prstGeom>
        </p:spPr>
      </p:pic>
      <p:sp>
        <p:nvSpPr>
          <p:cNvPr id="5" name="Rectangle 4">
            <a:extLst>
              <a:ext uri="{FF2B5EF4-FFF2-40B4-BE49-F238E27FC236}">
                <a16:creationId xmlns:a16="http://schemas.microsoft.com/office/drawing/2014/main" id="{43C49279-C56C-E541-B91C-EF4DD92A3CCE}"/>
              </a:ext>
            </a:extLst>
          </p:cNvPr>
          <p:cNvSpPr/>
          <p:nvPr/>
        </p:nvSpPr>
        <p:spPr>
          <a:xfrm>
            <a:off x="282909" y="1220002"/>
            <a:ext cx="357103" cy="1319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 name="TextBox 3">
            <a:extLst>
              <a:ext uri="{FF2B5EF4-FFF2-40B4-BE49-F238E27FC236}">
                <a16:creationId xmlns:a16="http://schemas.microsoft.com/office/drawing/2014/main" id="{51E4713E-38AB-4844-B561-889C3282867E}"/>
              </a:ext>
            </a:extLst>
          </p:cNvPr>
          <p:cNvSpPr txBox="1"/>
          <p:nvPr/>
        </p:nvSpPr>
        <p:spPr>
          <a:xfrm>
            <a:off x="6330073" y="1214131"/>
            <a:ext cx="2531018" cy="3046988"/>
          </a:xfrm>
          <a:prstGeom prst="rect">
            <a:avLst/>
          </a:prstGeom>
          <a:noFill/>
        </p:spPr>
        <p:txBody>
          <a:bodyPr wrap="square" rtlCol="0">
            <a:spAutoFit/>
          </a:bodyPr>
          <a:lstStyle/>
          <a:p>
            <a:r>
              <a:rPr lang="en-IT" sz="1200">
                <a:latin typeface="+mn-lt"/>
              </a:rPr>
              <a:t>We are going to create a workflow that gets the current weather in a given city and country.</a:t>
            </a:r>
          </a:p>
          <a:p>
            <a:endParaRPr lang="en-IT" sz="1200">
              <a:latin typeface="+mn-lt"/>
            </a:endParaRPr>
          </a:p>
          <a:p>
            <a:r>
              <a:rPr lang="en-IT" sz="1200">
                <a:latin typeface="+mn-lt"/>
              </a:rPr>
              <a:t>In the </a:t>
            </a:r>
            <a:r>
              <a:rPr lang="en-IT" sz="1200" b="1">
                <a:latin typeface="+mn-lt"/>
              </a:rPr>
              <a:t>General</a:t>
            </a:r>
            <a:r>
              <a:rPr lang="en-IT" sz="1200">
                <a:latin typeface="+mn-lt"/>
              </a:rPr>
              <a:t> tab, we give the workflow a </a:t>
            </a:r>
            <a:r>
              <a:rPr lang="en-IT" sz="1200" b="1">
                <a:latin typeface="+mn-lt"/>
              </a:rPr>
              <a:t>Display Name</a:t>
            </a:r>
            <a:r>
              <a:rPr lang="en-IT" sz="1200">
                <a:latin typeface="+mn-lt"/>
              </a:rPr>
              <a:t> as well as a </a:t>
            </a:r>
            <a:r>
              <a:rPr lang="en-IT" sz="1200" b="1">
                <a:latin typeface="+mn-lt"/>
              </a:rPr>
              <a:t>Reference Name</a:t>
            </a:r>
            <a:r>
              <a:rPr lang="en-IT" sz="1200">
                <a:latin typeface="+mn-lt"/>
              </a:rPr>
              <a:t> which will be used to reference this workflow within ICO.</a:t>
            </a:r>
          </a:p>
          <a:p>
            <a:endParaRPr lang="en-IT" sz="1200">
              <a:latin typeface="+mn-lt"/>
            </a:endParaRPr>
          </a:p>
          <a:p>
            <a:r>
              <a:rPr lang="en-IT" sz="1200">
                <a:latin typeface="+mn-lt"/>
              </a:rPr>
              <a:t>Clicking on </a:t>
            </a:r>
            <a:r>
              <a:rPr lang="en-IT" sz="1200" b="1">
                <a:latin typeface="+mn-lt"/>
              </a:rPr>
              <a:t>Add Input, </a:t>
            </a:r>
            <a:r>
              <a:rPr lang="en-IT" sz="1200">
                <a:latin typeface="+mn-lt"/>
              </a:rPr>
              <a:t>we want to add 3 inputs:</a:t>
            </a:r>
          </a:p>
          <a:p>
            <a:pPr marL="285750" indent="-285750">
              <a:buFont typeface="Arial" panose="020B0604020202020204" pitchFamily="34" charset="0"/>
              <a:buChar char="•"/>
            </a:pPr>
            <a:r>
              <a:rPr lang="en-GB" sz="1200">
                <a:latin typeface="+mn-lt"/>
              </a:rPr>
              <a:t>C</a:t>
            </a:r>
            <a:r>
              <a:rPr lang="en-IT" sz="1200">
                <a:latin typeface="+mn-lt"/>
              </a:rPr>
              <a:t>ity</a:t>
            </a:r>
          </a:p>
          <a:p>
            <a:pPr marL="285750" indent="-285750">
              <a:buFont typeface="Arial" panose="020B0604020202020204" pitchFamily="34" charset="0"/>
              <a:buChar char="•"/>
            </a:pPr>
            <a:r>
              <a:rPr lang="en-GB" sz="1200">
                <a:latin typeface="+mn-lt"/>
              </a:rPr>
              <a:t>C</a:t>
            </a:r>
            <a:r>
              <a:rPr lang="en-IT" sz="1200">
                <a:latin typeface="+mn-lt"/>
              </a:rPr>
              <a:t>ountry</a:t>
            </a:r>
          </a:p>
          <a:p>
            <a:pPr marL="285750" indent="-285750">
              <a:buFont typeface="Arial" panose="020B0604020202020204" pitchFamily="34" charset="0"/>
              <a:buChar char="•"/>
            </a:pPr>
            <a:r>
              <a:rPr lang="en-IT" sz="1200">
                <a:latin typeface="+mn-lt"/>
              </a:rPr>
              <a:t>Units</a:t>
            </a:r>
          </a:p>
        </p:txBody>
      </p:sp>
    </p:spTree>
    <p:extLst>
      <p:ext uri="{BB962C8B-B14F-4D97-AF65-F5344CB8AC3E}">
        <p14:creationId xmlns:p14="http://schemas.microsoft.com/office/powerpoint/2010/main" val="112949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F664-3419-1546-B5BE-E9F01C94145E}"/>
              </a:ext>
            </a:extLst>
          </p:cNvPr>
          <p:cNvSpPr>
            <a:spLocks noGrp="1"/>
          </p:cNvSpPr>
          <p:nvPr>
            <p:ph type="ctrTitle"/>
          </p:nvPr>
        </p:nvSpPr>
        <p:spPr/>
        <p:txBody>
          <a:bodyPr/>
          <a:lstStyle/>
          <a:p>
            <a:r>
              <a:rPr lang="en-IT" dirty="0"/>
              <a:t>Sample Scenario</a:t>
            </a:r>
          </a:p>
        </p:txBody>
      </p:sp>
    </p:spTree>
    <p:extLst>
      <p:ext uri="{BB962C8B-B14F-4D97-AF65-F5344CB8AC3E}">
        <p14:creationId xmlns:p14="http://schemas.microsoft.com/office/powerpoint/2010/main" val="2704638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238A-907C-A149-94D3-082797881FF2}"/>
              </a:ext>
            </a:extLst>
          </p:cNvPr>
          <p:cNvSpPr>
            <a:spLocks noGrp="1"/>
          </p:cNvSpPr>
          <p:nvPr>
            <p:ph type="title"/>
          </p:nvPr>
        </p:nvSpPr>
        <p:spPr/>
        <p:txBody>
          <a:bodyPr/>
          <a:lstStyle/>
          <a:p>
            <a:r>
              <a:rPr lang="en-IT" dirty="0"/>
              <a:t>Create a Workflow</a:t>
            </a:r>
          </a:p>
        </p:txBody>
      </p:sp>
      <p:sp>
        <p:nvSpPr>
          <p:cNvPr id="4" name="TextBox 3">
            <a:extLst>
              <a:ext uri="{FF2B5EF4-FFF2-40B4-BE49-F238E27FC236}">
                <a16:creationId xmlns:a16="http://schemas.microsoft.com/office/drawing/2014/main" id="{51E4713E-38AB-4844-B561-889C3282867E}"/>
              </a:ext>
            </a:extLst>
          </p:cNvPr>
          <p:cNvSpPr txBox="1"/>
          <p:nvPr/>
        </p:nvSpPr>
        <p:spPr>
          <a:xfrm>
            <a:off x="4222790" y="2571750"/>
            <a:ext cx="4764599" cy="1785104"/>
          </a:xfrm>
          <a:prstGeom prst="rect">
            <a:avLst/>
          </a:prstGeom>
          <a:noFill/>
        </p:spPr>
        <p:txBody>
          <a:bodyPr wrap="square" lIns="91440" tIns="45720" rIns="91440" bIns="45720" rtlCol="0" anchor="t">
            <a:spAutoFit/>
          </a:bodyPr>
          <a:lstStyle/>
          <a:p>
            <a:r>
              <a:rPr lang="en-IT" sz="1100">
                <a:latin typeface="+mn-lt"/>
                <a:ea typeface="ＭＳ Ｐゴシック"/>
              </a:rPr>
              <a:t>All three inputs are </a:t>
            </a:r>
            <a:r>
              <a:rPr lang="en-IT" sz="1100" b="1">
                <a:latin typeface="+mn-lt"/>
                <a:ea typeface="ＭＳ Ｐゴシック"/>
              </a:rPr>
              <a:t>Required </a:t>
            </a:r>
            <a:r>
              <a:rPr lang="en-IT" sz="1100">
                <a:latin typeface="+mn-lt"/>
                <a:ea typeface="ＭＳ Ｐゴシック"/>
              </a:rPr>
              <a:t>with </a:t>
            </a:r>
            <a:r>
              <a:rPr lang="en-IT" sz="1100" b="1">
                <a:latin typeface="+mn-lt"/>
                <a:ea typeface="ＭＳ Ｐゴシック"/>
              </a:rPr>
              <a:t>Type</a:t>
            </a:r>
            <a:r>
              <a:rPr lang="en-IT" sz="1100">
                <a:latin typeface="+mn-lt"/>
                <a:ea typeface="ＭＳ Ｐゴシック"/>
              </a:rPr>
              <a:t> = String</a:t>
            </a:r>
          </a:p>
          <a:p>
            <a:r>
              <a:rPr lang="en-IT" sz="1100">
                <a:latin typeface="+mn-lt"/>
                <a:ea typeface="ＭＳ Ｐゴシック"/>
              </a:rPr>
              <a:t>You can also set a </a:t>
            </a:r>
            <a:r>
              <a:rPr lang="en-IT" sz="1100" b="1">
                <a:latin typeface="+mn-lt"/>
                <a:ea typeface="ＭＳ Ｐゴシック"/>
              </a:rPr>
              <a:t>Default Value</a:t>
            </a:r>
            <a:r>
              <a:rPr lang="en-IT" sz="1100">
                <a:latin typeface="+mn-lt"/>
                <a:ea typeface="ＭＳ Ｐゴシック"/>
              </a:rPr>
              <a:t> if needed.</a:t>
            </a:r>
          </a:p>
          <a:p>
            <a:endParaRPr lang="en-IT" sz="1100">
              <a:latin typeface="+mn-lt"/>
            </a:endParaRPr>
          </a:p>
          <a:p>
            <a:r>
              <a:rPr lang="en-IT" sz="1100">
                <a:latin typeface="+mn-lt"/>
                <a:ea typeface="ＭＳ Ｐゴシック"/>
              </a:rPr>
              <a:t>Note that currently (June 2021) the input validation for CDTs is enforced only if using Static Mapping. Direct Mapping of individual inputs to CDT parameters is not currently supported in the UI while advanced Mapping ignores CDT input validation</a:t>
            </a:r>
            <a:endParaRPr lang="en-IT" sz="1100">
              <a:highlight>
                <a:srgbClr val="FFFF00"/>
              </a:highlight>
              <a:latin typeface="+mn-lt"/>
              <a:ea typeface="ＭＳ Ｐゴシック"/>
            </a:endParaRPr>
          </a:p>
          <a:p>
            <a:endParaRPr lang="en-IT" sz="1100">
              <a:latin typeface="+mn-lt"/>
            </a:endParaRPr>
          </a:p>
          <a:p>
            <a:r>
              <a:rPr lang="en-IT" sz="1100">
                <a:latin typeface="+mn-lt"/>
                <a:ea typeface="ＭＳ Ｐゴシック"/>
              </a:rPr>
              <a:t>This means that for workflows requiring advanced mapping, </a:t>
            </a:r>
            <a:r>
              <a:rPr lang="en-IT" sz="1100" u="sng">
                <a:latin typeface="+mn-lt"/>
                <a:ea typeface="ＭＳ Ｐゴシック"/>
              </a:rPr>
              <a:t>the user is responsible to enforce </a:t>
            </a:r>
            <a:r>
              <a:rPr lang="en-IT" sz="1100" u="sng" err="1">
                <a:latin typeface="+mn-lt"/>
                <a:ea typeface="ＭＳ Ｐゴシック"/>
              </a:rPr>
              <a:t>regexp</a:t>
            </a:r>
            <a:r>
              <a:rPr lang="en-IT" sz="1100" u="sng">
                <a:latin typeface="+mn-lt"/>
                <a:ea typeface="ＭＳ Ｐゴシック"/>
              </a:rPr>
              <a:t> validation also at the workflow input level  </a:t>
            </a:r>
            <a:endParaRPr lang="en-IT" sz="1100" u="sng">
              <a:latin typeface="+mn-lt"/>
            </a:endParaRPr>
          </a:p>
        </p:txBody>
      </p:sp>
      <p:pic>
        <p:nvPicPr>
          <p:cNvPr id="6" name="Picture 5">
            <a:extLst>
              <a:ext uri="{FF2B5EF4-FFF2-40B4-BE49-F238E27FC236}">
                <a16:creationId xmlns:a16="http://schemas.microsoft.com/office/drawing/2014/main" id="{A301A912-37A9-8641-9782-F52B76091434}"/>
              </a:ext>
            </a:extLst>
          </p:cNvPr>
          <p:cNvPicPr>
            <a:picLocks noChangeAspect="1"/>
          </p:cNvPicPr>
          <p:nvPr/>
        </p:nvPicPr>
        <p:blipFill>
          <a:blip r:embed="rId3"/>
          <a:stretch>
            <a:fillRect/>
          </a:stretch>
        </p:blipFill>
        <p:spPr>
          <a:xfrm>
            <a:off x="560764" y="1057081"/>
            <a:ext cx="3584004" cy="3204038"/>
          </a:xfrm>
          <a:prstGeom prst="rect">
            <a:avLst/>
          </a:prstGeom>
        </p:spPr>
      </p:pic>
      <p:pic>
        <p:nvPicPr>
          <p:cNvPr id="7" name="Picture 6">
            <a:extLst>
              <a:ext uri="{FF2B5EF4-FFF2-40B4-BE49-F238E27FC236}">
                <a16:creationId xmlns:a16="http://schemas.microsoft.com/office/drawing/2014/main" id="{E02DED2E-DC67-5142-8B2A-33F0ADF63C0A}"/>
              </a:ext>
            </a:extLst>
          </p:cNvPr>
          <p:cNvPicPr>
            <a:picLocks noChangeAspect="1"/>
          </p:cNvPicPr>
          <p:nvPr/>
        </p:nvPicPr>
        <p:blipFill>
          <a:blip r:embed="rId4"/>
          <a:stretch>
            <a:fillRect/>
          </a:stretch>
        </p:blipFill>
        <p:spPr>
          <a:xfrm>
            <a:off x="3034153" y="902458"/>
            <a:ext cx="6042113" cy="1669292"/>
          </a:xfrm>
          <a:prstGeom prst="rect">
            <a:avLst/>
          </a:prstGeom>
        </p:spPr>
      </p:pic>
      <p:cxnSp>
        <p:nvCxnSpPr>
          <p:cNvPr id="8" name="Straight Arrow Connector 7">
            <a:extLst>
              <a:ext uri="{FF2B5EF4-FFF2-40B4-BE49-F238E27FC236}">
                <a16:creationId xmlns:a16="http://schemas.microsoft.com/office/drawing/2014/main" id="{F7179D02-B1E7-6944-9881-4B7F388D37ED}"/>
              </a:ext>
            </a:extLst>
          </p:cNvPr>
          <p:cNvCxnSpPr>
            <a:cxnSpLocks/>
          </p:cNvCxnSpPr>
          <p:nvPr/>
        </p:nvCxnSpPr>
        <p:spPr>
          <a:xfrm flipH="1" flipV="1">
            <a:off x="3440367" y="3273653"/>
            <a:ext cx="827399" cy="88675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972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238A-907C-A149-94D3-082797881FF2}"/>
              </a:ext>
            </a:extLst>
          </p:cNvPr>
          <p:cNvSpPr>
            <a:spLocks noGrp="1"/>
          </p:cNvSpPr>
          <p:nvPr>
            <p:ph type="title"/>
          </p:nvPr>
        </p:nvSpPr>
        <p:spPr/>
        <p:txBody>
          <a:bodyPr/>
          <a:lstStyle/>
          <a:p>
            <a:r>
              <a:rPr lang="en-IT" dirty="0"/>
              <a:t>Create a Workflow</a:t>
            </a:r>
          </a:p>
        </p:txBody>
      </p:sp>
      <p:sp>
        <p:nvSpPr>
          <p:cNvPr id="4" name="TextBox 3">
            <a:extLst>
              <a:ext uri="{FF2B5EF4-FFF2-40B4-BE49-F238E27FC236}">
                <a16:creationId xmlns:a16="http://schemas.microsoft.com/office/drawing/2014/main" id="{51E4713E-38AB-4844-B561-889C3282867E}"/>
              </a:ext>
            </a:extLst>
          </p:cNvPr>
          <p:cNvSpPr txBox="1"/>
          <p:nvPr/>
        </p:nvSpPr>
        <p:spPr>
          <a:xfrm>
            <a:off x="5853622" y="1971585"/>
            <a:ext cx="2929632" cy="1200329"/>
          </a:xfrm>
          <a:prstGeom prst="rect">
            <a:avLst/>
          </a:prstGeom>
          <a:noFill/>
        </p:spPr>
        <p:txBody>
          <a:bodyPr wrap="square" rtlCol="0">
            <a:spAutoFit/>
          </a:bodyPr>
          <a:lstStyle/>
          <a:p>
            <a:r>
              <a:rPr lang="en-IT" sz="1200">
                <a:latin typeface="+mn-lt"/>
              </a:rPr>
              <a:t>In the </a:t>
            </a:r>
            <a:r>
              <a:rPr lang="en-IT" sz="1200" b="1">
                <a:latin typeface="+mn-lt"/>
              </a:rPr>
              <a:t>Designer</a:t>
            </a:r>
            <a:r>
              <a:rPr lang="en-IT" sz="1200">
                <a:latin typeface="+mn-lt"/>
              </a:rPr>
              <a:t> tab, drag the ‘Get Weather’ custom task we created in the palette.</a:t>
            </a:r>
          </a:p>
          <a:p>
            <a:r>
              <a:rPr lang="en-IT" sz="1200">
                <a:latin typeface="+mn-lt"/>
              </a:rPr>
              <a:t>Connect the </a:t>
            </a:r>
            <a:r>
              <a:rPr lang="en-IT" sz="1200" b="1">
                <a:latin typeface="+mn-lt"/>
              </a:rPr>
              <a:t>Start</a:t>
            </a:r>
            <a:r>
              <a:rPr lang="en-IT" sz="1200">
                <a:latin typeface="+mn-lt"/>
              </a:rPr>
              <a:t> block to the green connector of the custom task, as well as the </a:t>
            </a:r>
            <a:r>
              <a:rPr lang="en-IT" sz="1200" b="1">
                <a:latin typeface="+mn-lt"/>
              </a:rPr>
              <a:t>Success</a:t>
            </a:r>
            <a:r>
              <a:rPr lang="en-IT" sz="1200">
                <a:latin typeface="+mn-lt"/>
              </a:rPr>
              <a:t> block as shown.</a:t>
            </a:r>
          </a:p>
        </p:txBody>
      </p:sp>
      <p:pic>
        <p:nvPicPr>
          <p:cNvPr id="5" name="Picture 4">
            <a:extLst>
              <a:ext uri="{FF2B5EF4-FFF2-40B4-BE49-F238E27FC236}">
                <a16:creationId xmlns:a16="http://schemas.microsoft.com/office/drawing/2014/main" id="{099CEE0E-C6F0-4E4F-B784-450B13ADE262}"/>
              </a:ext>
            </a:extLst>
          </p:cNvPr>
          <p:cNvPicPr>
            <a:picLocks noChangeAspect="1"/>
          </p:cNvPicPr>
          <p:nvPr/>
        </p:nvPicPr>
        <p:blipFill>
          <a:blip r:embed="rId3"/>
          <a:stretch>
            <a:fillRect/>
          </a:stretch>
        </p:blipFill>
        <p:spPr>
          <a:xfrm>
            <a:off x="437766" y="1073150"/>
            <a:ext cx="5113156" cy="3273456"/>
          </a:xfrm>
          <a:prstGeom prst="rect">
            <a:avLst/>
          </a:prstGeom>
        </p:spPr>
      </p:pic>
      <p:sp>
        <p:nvSpPr>
          <p:cNvPr id="8" name="Rectangle 7">
            <a:extLst>
              <a:ext uri="{FF2B5EF4-FFF2-40B4-BE49-F238E27FC236}">
                <a16:creationId xmlns:a16="http://schemas.microsoft.com/office/drawing/2014/main" id="{0A24B4A5-F906-334B-917E-049E8AF3D502}"/>
              </a:ext>
            </a:extLst>
          </p:cNvPr>
          <p:cNvSpPr/>
          <p:nvPr/>
        </p:nvSpPr>
        <p:spPr>
          <a:xfrm>
            <a:off x="913899" y="1180959"/>
            <a:ext cx="486055" cy="1319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076648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238A-907C-A149-94D3-082797881FF2}"/>
              </a:ext>
            </a:extLst>
          </p:cNvPr>
          <p:cNvSpPr>
            <a:spLocks noGrp="1"/>
          </p:cNvSpPr>
          <p:nvPr>
            <p:ph type="title"/>
          </p:nvPr>
        </p:nvSpPr>
        <p:spPr/>
        <p:txBody>
          <a:bodyPr/>
          <a:lstStyle/>
          <a:p>
            <a:r>
              <a:rPr lang="en-IT" dirty="0"/>
              <a:t>Create a Workflow</a:t>
            </a:r>
          </a:p>
        </p:txBody>
      </p:sp>
      <p:sp>
        <p:nvSpPr>
          <p:cNvPr id="4" name="TextBox 3">
            <a:extLst>
              <a:ext uri="{FF2B5EF4-FFF2-40B4-BE49-F238E27FC236}">
                <a16:creationId xmlns:a16="http://schemas.microsoft.com/office/drawing/2014/main" id="{51E4713E-38AB-4844-B561-889C3282867E}"/>
              </a:ext>
            </a:extLst>
          </p:cNvPr>
          <p:cNvSpPr txBox="1"/>
          <p:nvPr/>
        </p:nvSpPr>
        <p:spPr>
          <a:xfrm>
            <a:off x="437766" y="3379468"/>
            <a:ext cx="5692086" cy="1015663"/>
          </a:xfrm>
          <a:prstGeom prst="rect">
            <a:avLst/>
          </a:prstGeom>
          <a:noFill/>
        </p:spPr>
        <p:txBody>
          <a:bodyPr wrap="square" rtlCol="0">
            <a:spAutoFit/>
          </a:bodyPr>
          <a:lstStyle/>
          <a:p>
            <a:r>
              <a:rPr lang="en-IT" sz="1200">
                <a:latin typeface="+mn-lt"/>
              </a:rPr>
              <a:t>Clicking on the </a:t>
            </a:r>
            <a:r>
              <a:rPr lang="en-IT" sz="1200" b="1">
                <a:latin typeface="+mn-lt"/>
              </a:rPr>
              <a:t>Inputs</a:t>
            </a:r>
            <a:r>
              <a:rPr lang="en-IT" sz="1200">
                <a:latin typeface="+mn-lt"/>
              </a:rPr>
              <a:t> tab on the ‘Get Weather’ task properties, we can find two inputs are required:</a:t>
            </a:r>
          </a:p>
          <a:p>
            <a:endParaRPr lang="en-IT" sz="1200">
              <a:latin typeface="+mn-lt"/>
            </a:endParaRPr>
          </a:p>
          <a:p>
            <a:pPr marL="228600" indent="-228600">
              <a:buFont typeface="+mj-lt"/>
              <a:buAutoNum type="arabicPeriod"/>
            </a:pPr>
            <a:r>
              <a:rPr lang="en-IT" sz="1200">
                <a:latin typeface="+mn-lt"/>
              </a:rPr>
              <a:t>The external API target endpoint</a:t>
            </a:r>
          </a:p>
          <a:p>
            <a:pPr marL="228600" indent="-228600">
              <a:buFont typeface="+mj-lt"/>
              <a:buAutoNum type="arabicPeriod"/>
            </a:pPr>
            <a:r>
              <a:rPr lang="en-IT" sz="1200">
                <a:latin typeface="+mn-lt"/>
              </a:rPr>
              <a:t>WeatherInputs, our Custom Data Type </a:t>
            </a:r>
          </a:p>
        </p:txBody>
      </p:sp>
      <p:pic>
        <p:nvPicPr>
          <p:cNvPr id="3" name="Picture 2">
            <a:extLst>
              <a:ext uri="{FF2B5EF4-FFF2-40B4-BE49-F238E27FC236}">
                <a16:creationId xmlns:a16="http://schemas.microsoft.com/office/drawing/2014/main" id="{D682C0A8-121B-9F4C-A813-4A20201065F8}"/>
              </a:ext>
            </a:extLst>
          </p:cNvPr>
          <p:cNvPicPr>
            <a:picLocks noChangeAspect="1"/>
          </p:cNvPicPr>
          <p:nvPr/>
        </p:nvPicPr>
        <p:blipFill>
          <a:blip r:embed="rId3"/>
          <a:stretch>
            <a:fillRect/>
          </a:stretch>
        </p:blipFill>
        <p:spPr>
          <a:xfrm>
            <a:off x="437766" y="932531"/>
            <a:ext cx="5692086" cy="2325397"/>
          </a:xfrm>
          <a:prstGeom prst="rect">
            <a:avLst/>
          </a:prstGeom>
        </p:spPr>
      </p:pic>
    </p:spTree>
    <p:extLst>
      <p:ext uri="{BB962C8B-B14F-4D97-AF65-F5344CB8AC3E}">
        <p14:creationId xmlns:p14="http://schemas.microsoft.com/office/powerpoint/2010/main" val="1542162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238A-907C-A149-94D3-082797881FF2}"/>
              </a:ext>
            </a:extLst>
          </p:cNvPr>
          <p:cNvSpPr>
            <a:spLocks noGrp="1"/>
          </p:cNvSpPr>
          <p:nvPr>
            <p:ph type="title"/>
          </p:nvPr>
        </p:nvSpPr>
        <p:spPr/>
        <p:txBody>
          <a:bodyPr/>
          <a:lstStyle/>
          <a:p>
            <a:r>
              <a:rPr lang="en-IT" dirty="0"/>
              <a:t>Create a Workflow</a:t>
            </a:r>
          </a:p>
        </p:txBody>
      </p:sp>
      <p:sp>
        <p:nvSpPr>
          <p:cNvPr id="4" name="TextBox 3">
            <a:extLst>
              <a:ext uri="{FF2B5EF4-FFF2-40B4-BE49-F238E27FC236}">
                <a16:creationId xmlns:a16="http://schemas.microsoft.com/office/drawing/2014/main" id="{51E4713E-38AB-4844-B561-889C3282867E}"/>
              </a:ext>
            </a:extLst>
          </p:cNvPr>
          <p:cNvSpPr txBox="1"/>
          <p:nvPr/>
        </p:nvSpPr>
        <p:spPr>
          <a:xfrm>
            <a:off x="432558" y="3375929"/>
            <a:ext cx="8170523" cy="1200329"/>
          </a:xfrm>
          <a:prstGeom prst="rect">
            <a:avLst/>
          </a:prstGeom>
          <a:noFill/>
        </p:spPr>
        <p:txBody>
          <a:bodyPr wrap="square" rtlCol="0">
            <a:spAutoFit/>
          </a:bodyPr>
          <a:lstStyle/>
          <a:p>
            <a:r>
              <a:rPr lang="en-IT" sz="1200">
                <a:latin typeface="+mn-lt"/>
              </a:rPr>
              <a:t>On </a:t>
            </a:r>
            <a:r>
              <a:rPr lang="en-IT" sz="1200" b="1">
                <a:latin typeface="+mn-lt"/>
              </a:rPr>
              <a:t>External </a:t>
            </a:r>
            <a:r>
              <a:rPr lang="en-IT" sz="1200">
                <a:latin typeface="+mn-lt"/>
              </a:rPr>
              <a:t>Target, click on </a:t>
            </a:r>
            <a:r>
              <a:rPr lang="en-IT" sz="1200" b="1">
                <a:latin typeface="+mn-lt"/>
              </a:rPr>
              <a:t>Edit.</a:t>
            </a:r>
          </a:p>
          <a:p>
            <a:r>
              <a:rPr lang="en-IT" sz="1200">
                <a:latin typeface="+mn-lt"/>
              </a:rPr>
              <a:t>You can map the external target using a </a:t>
            </a:r>
            <a:r>
              <a:rPr lang="en-IT" sz="1200" b="1">
                <a:latin typeface="+mn-lt"/>
              </a:rPr>
              <a:t>Static Value</a:t>
            </a:r>
            <a:r>
              <a:rPr lang="en-IT" sz="1200">
                <a:latin typeface="+mn-lt"/>
              </a:rPr>
              <a:t> (the workflow will always execute against this target), </a:t>
            </a:r>
            <a:r>
              <a:rPr lang="en-IT" sz="1200" b="1">
                <a:latin typeface="+mn-lt"/>
              </a:rPr>
              <a:t>Direct Mapping</a:t>
            </a:r>
            <a:r>
              <a:rPr lang="en-IT" sz="1200">
                <a:latin typeface="+mn-lt"/>
              </a:rPr>
              <a:t> (map to an existing workflow input or task output) or </a:t>
            </a:r>
            <a:r>
              <a:rPr lang="en-IT" sz="1200" b="1">
                <a:latin typeface="+mn-lt"/>
              </a:rPr>
              <a:t>Advanced Mapping</a:t>
            </a:r>
            <a:r>
              <a:rPr lang="en-IT" sz="1200">
                <a:latin typeface="+mn-lt"/>
              </a:rPr>
              <a:t> (leverage Go templates for advanced mappings/transformations)</a:t>
            </a:r>
          </a:p>
          <a:p>
            <a:endParaRPr lang="en-IT" sz="1200">
              <a:latin typeface="+mn-lt"/>
            </a:endParaRPr>
          </a:p>
          <a:p>
            <a:r>
              <a:rPr lang="en-IT" sz="1200">
                <a:latin typeface="+mn-lt"/>
              </a:rPr>
              <a:t>Click on </a:t>
            </a:r>
            <a:r>
              <a:rPr lang="en-IT" sz="1200" b="1">
                <a:latin typeface="+mn-lt"/>
              </a:rPr>
              <a:t>Select External Target</a:t>
            </a:r>
            <a:r>
              <a:rPr lang="en-IT" sz="1200">
                <a:latin typeface="+mn-lt"/>
              </a:rPr>
              <a:t> to statically map the input to the ‘OpenWeather’ target   </a:t>
            </a:r>
          </a:p>
        </p:txBody>
      </p:sp>
      <p:pic>
        <p:nvPicPr>
          <p:cNvPr id="3" name="Picture 2">
            <a:extLst>
              <a:ext uri="{FF2B5EF4-FFF2-40B4-BE49-F238E27FC236}">
                <a16:creationId xmlns:a16="http://schemas.microsoft.com/office/drawing/2014/main" id="{6A145B03-EF18-4042-AA16-6D658FA106B0}"/>
              </a:ext>
            </a:extLst>
          </p:cNvPr>
          <p:cNvPicPr>
            <a:picLocks noChangeAspect="1"/>
          </p:cNvPicPr>
          <p:nvPr/>
        </p:nvPicPr>
        <p:blipFill>
          <a:blip r:embed="rId3"/>
          <a:stretch>
            <a:fillRect/>
          </a:stretch>
        </p:blipFill>
        <p:spPr>
          <a:xfrm>
            <a:off x="535710" y="1018928"/>
            <a:ext cx="2335721" cy="1209499"/>
          </a:xfrm>
          <a:prstGeom prst="rect">
            <a:avLst/>
          </a:prstGeom>
        </p:spPr>
      </p:pic>
      <p:pic>
        <p:nvPicPr>
          <p:cNvPr id="7" name="Picture 6">
            <a:extLst>
              <a:ext uri="{FF2B5EF4-FFF2-40B4-BE49-F238E27FC236}">
                <a16:creationId xmlns:a16="http://schemas.microsoft.com/office/drawing/2014/main" id="{6368AD30-34DD-AD41-AC0C-010C0853B459}"/>
              </a:ext>
            </a:extLst>
          </p:cNvPr>
          <p:cNvPicPr>
            <a:picLocks noChangeAspect="1"/>
          </p:cNvPicPr>
          <p:nvPr/>
        </p:nvPicPr>
        <p:blipFill>
          <a:blip r:embed="rId4"/>
          <a:stretch>
            <a:fillRect/>
          </a:stretch>
        </p:blipFill>
        <p:spPr>
          <a:xfrm>
            <a:off x="3051603" y="915507"/>
            <a:ext cx="5551478" cy="2460422"/>
          </a:xfrm>
          <a:prstGeom prst="rect">
            <a:avLst/>
          </a:prstGeom>
        </p:spPr>
      </p:pic>
    </p:spTree>
    <p:extLst>
      <p:ext uri="{BB962C8B-B14F-4D97-AF65-F5344CB8AC3E}">
        <p14:creationId xmlns:p14="http://schemas.microsoft.com/office/powerpoint/2010/main" val="1407125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238A-907C-A149-94D3-082797881FF2}"/>
              </a:ext>
            </a:extLst>
          </p:cNvPr>
          <p:cNvSpPr>
            <a:spLocks noGrp="1"/>
          </p:cNvSpPr>
          <p:nvPr>
            <p:ph type="title"/>
          </p:nvPr>
        </p:nvSpPr>
        <p:spPr/>
        <p:txBody>
          <a:bodyPr/>
          <a:lstStyle/>
          <a:p>
            <a:r>
              <a:rPr lang="en-IT" dirty="0"/>
              <a:t>Create a Workflow</a:t>
            </a:r>
          </a:p>
        </p:txBody>
      </p:sp>
      <p:sp>
        <p:nvSpPr>
          <p:cNvPr id="4" name="TextBox 3">
            <a:extLst>
              <a:ext uri="{FF2B5EF4-FFF2-40B4-BE49-F238E27FC236}">
                <a16:creationId xmlns:a16="http://schemas.microsoft.com/office/drawing/2014/main" id="{51E4713E-38AB-4844-B561-889C3282867E}"/>
              </a:ext>
            </a:extLst>
          </p:cNvPr>
          <p:cNvSpPr txBox="1"/>
          <p:nvPr/>
        </p:nvSpPr>
        <p:spPr>
          <a:xfrm>
            <a:off x="437766" y="3599934"/>
            <a:ext cx="8170523" cy="1015663"/>
          </a:xfrm>
          <a:prstGeom prst="rect">
            <a:avLst/>
          </a:prstGeom>
          <a:noFill/>
        </p:spPr>
        <p:txBody>
          <a:bodyPr wrap="square" rtlCol="0">
            <a:spAutoFit/>
          </a:bodyPr>
          <a:lstStyle/>
          <a:p>
            <a:r>
              <a:rPr lang="en-IT" sz="1200">
                <a:latin typeface="+mn-lt"/>
              </a:rPr>
              <a:t>On </a:t>
            </a:r>
            <a:r>
              <a:rPr lang="en-IT" sz="1200" b="1">
                <a:latin typeface="+mn-lt"/>
              </a:rPr>
              <a:t>WeatherInputs</a:t>
            </a:r>
            <a:r>
              <a:rPr lang="en-IT" sz="1200">
                <a:latin typeface="+mn-lt"/>
              </a:rPr>
              <a:t>, click on </a:t>
            </a:r>
            <a:r>
              <a:rPr lang="en-IT" sz="1200" b="1">
                <a:latin typeface="+mn-lt"/>
              </a:rPr>
              <a:t>Edit.</a:t>
            </a:r>
          </a:p>
          <a:p>
            <a:r>
              <a:rPr lang="en-IT" sz="1200">
                <a:latin typeface="+mn-lt"/>
              </a:rPr>
              <a:t>The default static value mapping will give you the opportunity to hardcode the three required values of the CDT. </a:t>
            </a:r>
            <a:r>
              <a:rPr lang="en-GB" sz="1200">
                <a:latin typeface="+mn-lt"/>
              </a:rPr>
              <a:t>H</a:t>
            </a:r>
            <a:r>
              <a:rPr lang="en-IT" sz="1200">
                <a:latin typeface="+mn-lt"/>
              </a:rPr>
              <a:t>owever, since we want them to be mapped to the workflow input (in order for the user to execute the workflow for multiple cities) and there is currently no way in the UI to map individual inputs to CDT properties, we are going to select </a:t>
            </a:r>
            <a:r>
              <a:rPr lang="en-IT" sz="1200" b="1">
                <a:latin typeface="+mn-lt"/>
              </a:rPr>
              <a:t>Advanced Mapping</a:t>
            </a:r>
            <a:endParaRPr lang="en-IT" sz="1200">
              <a:latin typeface="+mn-lt"/>
            </a:endParaRPr>
          </a:p>
        </p:txBody>
      </p:sp>
      <p:pic>
        <p:nvPicPr>
          <p:cNvPr id="5" name="Picture 4">
            <a:extLst>
              <a:ext uri="{FF2B5EF4-FFF2-40B4-BE49-F238E27FC236}">
                <a16:creationId xmlns:a16="http://schemas.microsoft.com/office/drawing/2014/main" id="{10060CA8-A8FF-934A-BE15-ECCD68BA5FCA}"/>
              </a:ext>
            </a:extLst>
          </p:cNvPr>
          <p:cNvPicPr>
            <a:picLocks noChangeAspect="1"/>
          </p:cNvPicPr>
          <p:nvPr/>
        </p:nvPicPr>
        <p:blipFill>
          <a:blip r:embed="rId3"/>
          <a:stretch>
            <a:fillRect/>
          </a:stretch>
        </p:blipFill>
        <p:spPr>
          <a:xfrm>
            <a:off x="583373" y="915507"/>
            <a:ext cx="3057159" cy="2274734"/>
          </a:xfrm>
          <a:prstGeom prst="rect">
            <a:avLst/>
          </a:prstGeom>
        </p:spPr>
      </p:pic>
      <p:pic>
        <p:nvPicPr>
          <p:cNvPr id="6" name="Picture 5">
            <a:extLst>
              <a:ext uri="{FF2B5EF4-FFF2-40B4-BE49-F238E27FC236}">
                <a16:creationId xmlns:a16="http://schemas.microsoft.com/office/drawing/2014/main" id="{D009862F-FA73-BC41-AC1C-1C7423D18BA4}"/>
              </a:ext>
            </a:extLst>
          </p:cNvPr>
          <p:cNvPicPr>
            <a:picLocks noChangeAspect="1"/>
          </p:cNvPicPr>
          <p:nvPr/>
        </p:nvPicPr>
        <p:blipFill>
          <a:blip r:embed="rId4"/>
          <a:stretch>
            <a:fillRect/>
          </a:stretch>
        </p:blipFill>
        <p:spPr>
          <a:xfrm>
            <a:off x="4094384" y="915507"/>
            <a:ext cx="3410469" cy="2647932"/>
          </a:xfrm>
          <a:prstGeom prst="rect">
            <a:avLst/>
          </a:prstGeom>
        </p:spPr>
      </p:pic>
    </p:spTree>
    <p:extLst>
      <p:ext uri="{BB962C8B-B14F-4D97-AF65-F5344CB8AC3E}">
        <p14:creationId xmlns:p14="http://schemas.microsoft.com/office/powerpoint/2010/main" val="2991298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55033E56-F242-2F4D-849C-80C00BD97BCE}"/>
              </a:ext>
            </a:extLst>
          </p:cNvPr>
          <p:cNvPicPr>
            <a:picLocks noChangeAspect="1"/>
          </p:cNvPicPr>
          <p:nvPr/>
        </p:nvPicPr>
        <p:blipFill>
          <a:blip r:embed="rId3"/>
          <a:stretch>
            <a:fillRect/>
          </a:stretch>
        </p:blipFill>
        <p:spPr>
          <a:xfrm>
            <a:off x="2670727" y="1378444"/>
            <a:ext cx="3697850" cy="2076875"/>
          </a:xfrm>
          <a:prstGeom prst="rect">
            <a:avLst/>
          </a:prstGeom>
        </p:spPr>
      </p:pic>
      <p:sp>
        <p:nvSpPr>
          <p:cNvPr id="2" name="Title 1">
            <a:extLst>
              <a:ext uri="{FF2B5EF4-FFF2-40B4-BE49-F238E27FC236}">
                <a16:creationId xmlns:a16="http://schemas.microsoft.com/office/drawing/2014/main" id="{3614238A-907C-A149-94D3-082797881FF2}"/>
              </a:ext>
            </a:extLst>
          </p:cNvPr>
          <p:cNvSpPr>
            <a:spLocks noGrp="1"/>
          </p:cNvSpPr>
          <p:nvPr>
            <p:ph type="title"/>
          </p:nvPr>
        </p:nvSpPr>
        <p:spPr/>
        <p:txBody>
          <a:bodyPr/>
          <a:lstStyle/>
          <a:p>
            <a:r>
              <a:rPr lang="en-IT" dirty="0"/>
              <a:t>Create a Workflow</a:t>
            </a:r>
          </a:p>
        </p:txBody>
      </p:sp>
      <p:sp>
        <p:nvSpPr>
          <p:cNvPr id="4" name="TextBox 3">
            <a:extLst>
              <a:ext uri="{FF2B5EF4-FFF2-40B4-BE49-F238E27FC236}">
                <a16:creationId xmlns:a16="http://schemas.microsoft.com/office/drawing/2014/main" id="{51E4713E-38AB-4844-B561-889C3282867E}"/>
              </a:ext>
            </a:extLst>
          </p:cNvPr>
          <p:cNvSpPr txBox="1"/>
          <p:nvPr/>
        </p:nvSpPr>
        <p:spPr>
          <a:xfrm>
            <a:off x="259282" y="3536841"/>
            <a:ext cx="2233305" cy="1107996"/>
          </a:xfrm>
          <a:prstGeom prst="rect">
            <a:avLst/>
          </a:prstGeom>
          <a:noFill/>
        </p:spPr>
        <p:txBody>
          <a:bodyPr wrap="square" rtlCol="0">
            <a:spAutoFit/>
          </a:bodyPr>
          <a:lstStyle/>
          <a:p>
            <a:r>
              <a:rPr lang="en-US" sz="1100">
                <a:latin typeface="+mn-lt"/>
              </a:rPr>
              <a:t>The </a:t>
            </a:r>
            <a:r>
              <a:rPr lang="en-US" sz="1100" err="1">
                <a:latin typeface="+mn-lt"/>
              </a:rPr>
              <a:t>WeatherInputs</a:t>
            </a:r>
            <a:r>
              <a:rPr lang="en-US" sz="1100">
                <a:latin typeface="+mn-lt"/>
              </a:rPr>
              <a:t> CDT we created has three properties:</a:t>
            </a:r>
          </a:p>
          <a:p>
            <a:endParaRPr lang="en-US" sz="1100">
              <a:latin typeface="+mn-lt"/>
            </a:endParaRPr>
          </a:p>
          <a:p>
            <a:pPr marL="228600" indent="-228600">
              <a:buFont typeface="+mj-lt"/>
              <a:buAutoNum type="arabicPeriod"/>
            </a:pPr>
            <a:r>
              <a:rPr lang="en-US" sz="1100" err="1">
                <a:latin typeface="+mn-lt"/>
              </a:rPr>
              <a:t>CityName</a:t>
            </a:r>
            <a:endParaRPr lang="en-US" sz="1100">
              <a:latin typeface="+mn-lt"/>
            </a:endParaRPr>
          </a:p>
          <a:p>
            <a:pPr marL="228600" indent="-228600">
              <a:buFont typeface="+mj-lt"/>
              <a:buAutoNum type="arabicPeriod"/>
            </a:pPr>
            <a:r>
              <a:rPr lang="en-US" sz="1100">
                <a:latin typeface="+mn-lt"/>
              </a:rPr>
              <a:t>Units</a:t>
            </a:r>
          </a:p>
          <a:p>
            <a:pPr marL="228600" indent="-228600">
              <a:buFont typeface="+mj-lt"/>
              <a:buAutoNum type="arabicPeriod"/>
            </a:pPr>
            <a:r>
              <a:rPr lang="en-US" sz="1100">
                <a:latin typeface="+mn-lt"/>
              </a:rPr>
              <a:t>Country</a:t>
            </a:r>
            <a:endParaRPr lang="en-IT" sz="1100">
              <a:latin typeface="+mn-lt"/>
            </a:endParaRPr>
          </a:p>
        </p:txBody>
      </p:sp>
      <p:pic>
        <p:nvPicPr>
          <p:cNvPr id="3" name="Picture 2">
            <a:extLst>
              <a:ext uri="{FF2B5EF4-FFF2-40B4-BE49-F238E27FC236}">
                <a16:creationId xmlns:a16="http://schemas.microsoft.com/office/drawing/2014/main" id="{0CD24F2B-D6B7-1E42-ADF7-1C9A1DD78E53}"/>
              </a:ext>
            </a:extLst>
          </p:cNvPr>
          <p:cNvPicPr>
            <a:picLocks noChangeAspect="1"/>
          </p:cNvPicPr>
          <p:nvPr/>
        </p:nvPicPr>
        <p:blipFill>
          <a:blip r:embed="rId4"/>
          <a:stretch>
            <a:fillRect/>
          </a:stretch>
        </p:blipFill>
        <p:spPr>
          <a:xfrm>
            <a:off x="259282" y="1347687"/>
            <a:ext cx="2349414" cy="2128891"/>
          </a:xfrm>
          <a:prstGeom prst="rect">
            <a:avLst/>
          </a:prstGeom>
        </p:spPr>
      </p:pic>
      <p:sp>
        <p:nvSpPr>
          <p:cNvPr id="8" name="Rectangle 7">
            <a:extLst>
              <a:ext uri="{FF2B5EF4-FFF2-40B4-BE49-F238E27FC236}">
                <a16:creationId xmlns:a16="http://schemas.microsoft.com/office/drawing/2014/main" id="{C383E87F-DF36-A146-87BA-534FBA4FADA8}"/>
              </a:ext>
            </a:extLst>
          </p:cNvPr>
          <p:cNvSpPr/>
          <p:nvPr/>
        </p:nvSpPr>
        <p:spPr>
          <a:xfrm>
            <a:off x="3380277" y="2721527"/>
            <a:ext cx="649617" cy="13925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4963FCE5-ED59-AB4E-BE30-0A07032BB3F5}"/>
              </a:ext>
            </a:extLst>
          </p:cNvPr>
          <p:cNvSpPr/>
          <p:nvPr/>
        </p:nvSpPr>
        <p:spPr>
          <a:xfrm>
            <a:off x="3387050" y="2869038"/>
            <a:ext cx="466738" cy="13925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ectangle 9">
            <a:extLst>
              <a:ext uri="{FF2B5EF4-FFF2-40B4-BE49-F238E27FC236}">
                <a16:creationId xmlns:a16="http://schemas.microsoft.com/office/drawing/2014/main" id="{A72D9628-2DEB-ED43-B0B5-0D89859FEEC8}"/>
              </a:ext>
            </a:extLst>
          </p:cNvPr>
          <p:cNvSpPr/>
          <p:nvPr/>
        </p:nvSpPr>
        <p:spPr>
          <a:xfrm>
            <a:off x="3373504" y="3027399"/>
            <a:ext cx="595430" cy="13925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Rectangle 10">
            <a:extLst>
              <a:ext uri="{FF2B5EF4-FFF2-40B4-BE49-F238E27FC236}">
                <a16:creationId xmlns:a16="http://schemas.microsoft.com/office/drawing/2014/main" id="{4D961CD2-FC71-C44F-880C-6C2436F21DB2}"/>
              </a:ext>
            </a:extLst>
          </p:cNvPr>
          <p:cNvSpPr/>
          <p:nvPr/>
        </p:nvSpPr>
        <p:spPr>
          <a:xfrm>
            <a:off x="667538" y="2440422"/>
            <a:ext cx="649617" cy="13925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2" name="Rectangle 11">
            <a:extLst>
              <a:ext uri="{FF2B5EF4-FFF2-40B4-BE49-F238E27FC236}">
                <a16:creationId xmlns:a16="http://schemas.microsoft.com/office/drawing/2014/main" id="{956999EC-9838-DE40-A619-31797F84D9AB}"/>
              </a:ext>
            </a:extLst>
          </p:cNvPr>
          <p:cNvSpPr/>
          <p:nvPr/>
        </p:nvSpPr>
        <p:spPr>
          <a:xfrm>
            <a:off x="600027" y="2776130"/>
            <a:ext cx="649617" cy="13925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Rectangle 12">
            <a:extLst>
              <a:ext uri="{FF2B5EF4-FFF2-40B4-BE49-F238E27FC236}">
                <a16:creationId xmlns:a16="http://schemas.microsoft.com/office/drawing/2014/main" id="{9FE57AD0-200D-1849-AD5A-887A108E2C33}"/>
              </a:ext>
            </a:extLst>
          </p:cNvPr>
          <p:cNvSpPr/>
          <p:nvPr/>
        </p:nvSpPr>
        <p:spPr>
          <a:xfrm>
            <a:off x="600027" y="3091351"/>
            <a:ext cx="649617" cy="13925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4" name="Straight Arrow Connector 13">
            <a:extLst>
              <a:ext uri="{FF2B5EF4-FFF2-40B4-BE49-F238E27FC236}">
                <a16:creationId xmlns:a16="http://schemas.microsoft.com/office/drawing/2014/main" id="{FD627889-3E81-7E40-85F1-A6EA256ACF87}"/>
              </a:ext>
            </a:extLst>
          </p:cNvPr>
          <p:cNvCxnSpPr>
            <a:cxnSpLocks/>
            <a:stCxn id="8" idx="1"/>
          </p:cNvCxnSpPr>
          <p:nvPr/>
        </p:nvCxnSpPr>
        <p:spPr>
          <a:xfrm flipH="1" flipV="1">
            <a:off x="1150401" y="2697275"/>
            <a:ext cx="2229876" cy="9387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E18282-3373-D143-B180-CAC40FBCD913}"/>
              </a:ext>
            </a:extLst>
          </p:cNvPr>
          <p:cNvCxnSpPr>
            <a:cxnSpLocks/>
          </p:cNvCxnSpPr>
          <p:nvPr/>
        </p:nvCxnSpPr>
        <p:spPr>
          <a:xfrm flipH="1">
            <a:off x="1120746" y="2931892"/>
            <a:ext cx="2273077" cy="11096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D963FF-F0F0-434D-BADF-11B86AD44916}"/>
              </a:ext>
            </a:extLst>
          </p:cNvPr>
          <p:cNvCxnSpPr>
            <a:cxnSpLocks/>
          </p:cNvCxnSpPr>
          <p:nvPr/>
        </p:nvCxnSpPr>
        <p:spPr>
          <a:xfrm flipH="1">
            <a:off x="1344178" y="3091351"/>
            <a:ext cx="2027727" cy="6344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232207E-1883-2349-B3B3-C250E55F195D}"/>
              </a:ext>
            </a:extLst>
          </p:cNvPr>
          <p:cNvPicPr>
            <a:picLocks noChangeAspect="1"/>
          </p:cNvPicPr>
          <p:nvPr/>
        </p:nvPicPr>
        <p:blipFill>
          <a:blip r:embed="rId5"/>
          <a:stretch>
            <a:fillRect/>
          </a:stretch>
        </p:blipFill>
        <p:spPr>
          <a:xfrm>
            <a:off x="6409624" y="1627457"/>
            <a:ext cx="2385790" cy="1849120"/>
          </a:xfrm>
          <a:prstGeom prst="rect">
            <a:avLst/>
          </a:prstGeom>
        </p:spPr>
      </p:pic>
      <p:sp>
        <p:nvSpPr>
          <p:cNvPr id="22" name="Rectangle 21">
            <a:extLst>
              <a:ext uri="{FF2B5EF4-FFF2-40B4-BE49-F238E27FC236}">
                <a16:creationId xmlns:a16="http://schemas.microsoft.com/office/drawing/2014/main" id="{0D4E42D5-EB92-C042-B6FD-CBA3A28DE2E3}"/>
              </a:ext>
            </a:extLst>
          </p:cNvPr>
          <p:cNvSpPr/>
          <p:nvPr/>
        </p:nvSpPr>
        <p:spPr>
          <a:xfrm>
            <a:off x="5703845" y="2722580"/>
            <a:ext cx="256472" cy="135713"/>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3" name="Rectangle 22">
            <a:extLst>
              <a:ext uri="{FF2B5EF4-FFF2-40B4-BE49-F238E27FC236}">
                <a16:creationId xmlns:a16="http://schemas.microsoft.com/office/drawing/2014/main" id="{BFD7CCEB-408B-B04A-8E17-DC994570C5C1}"/>
              </a:ext>
            </a:extLst>
          </p:cNvPr>
          <p:cNvSpPr/>
          <p:nvPr/>
        </p:nvSpPr>
        <p:spPr>
          <a:xfrm>
            <a:off x="5520505" y="2869038"/>
            <a:ext cx="331895" cy="143257"/>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4" name="Rectangle 23">
            <a:extLst>
              <a:ext uri="{FF2B5EF4-FFF2-40B4-BE49-F238E27FC236}">
                <a16:creationId xmlns:a16="http://schemas.microsoft.com/office/drawing/2014/main" id="{863FFB70-7223-9247-A553-D7A6A01A5B54}"/>
              </a:ext>
            </a:extLst>
          </p:cNvPr>
          <p:cNvSpPr/>
          <p:nvPr/>
        </p:nvSpPr>
        <p:spPr>
          <a:xfrm>
            <a:off x="5632554" y="3023396"/>
            <a:ext cx="454730" cy="143257"/>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25" name="Straight Arrow Connector 24">
            <a:extLst>
              <a:ext uri="{FF2B5EF4-FFF2-40B4-BE49-F238E27FC236}">
                <a16:creationId xmlns:a16="http://schemas.microsoft.com/office/drawing/2014/main" id="{2FC787DD-E4FE-9442-B621-11653480CE85}"/>
              </a:ext>
            </a:extLst>
          </p:cNvPr>
          <p:cNvCxnSpPr>
            <a:cxnSpLocks/>
            <a:stCxn id="22" idx="3"/>
          </p:cNvCxnSpPr>
          <p:nvPr/>
        </p:nvCxnSpPr>
        <p:spPr>
          <a:xfrm flipV="1">
            <a:off x="5960317" y="2679902"/>
            <a:ext cx="715138" cy="11053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365BE5F-E43E-484A-84C2-2DD5ABC1CE3B}"/>
              </a:ext>
            </a:extLst>
          </p:cNvPr>
          <p:cNvCxnSpPr>
            <a:cxnSpLocks/>
            <a:stCxn id="24" idx="3"/>
          </p:cNvCxnSpPr>
          <p:nvPr/>
        </p:nvCxnSpPr>
        <p:spPr>
          <a:xfrm flipV="1">
            <a:off x="6087284" y="2980718"/>
            <a:ext cx="588171" cy="11430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7" name="Freeform 36">
            <a:extLst>
              <a:ext uri="{FF2B5EF4-FFF2-40B4-BE49-F238E27FC236}">
                <a16:creationId xmlns:a16="http://schemas.microsoft.com/office/drawing/2014/main" id="{D0FB87BC-74AE-D140-9CA3-F973FAE5C9C7}"/>
              </a:ext>
            </a:extLst>
          </p:cNvPr>
          <p:cNvSpPr/>
          <p:nvPr/>
        </p:nvSpPr>
        <p:spPr>
          <a:xfrm>
            <a:off x="5452533" y="3007306"/>
            <a:ext cx="1222922" cy="308298"/>
          </a:xfrm>
          <a:custGeom>
            <a:avLst/>
            <a:gdLst>
              <a:gd name="connsiteX0" fmla="*/ 116977 w 1546151"/>
              <a:gd name="connsiteY0" fmla="*/ 0 h 502814"/>
              <a:gd name="connsiteX1" fmla="*/ 144071 w 1546151"/>
              <a:gd name="connsiteY1" fmla="*/ 447040 h 502814"/>
              <a:gd name="connsiteX2" fmla="*/ 1546151 w 1546151"/>
              <a:gd name="connsiteY2" fmla="*/ 480907 h 502814"/>
            </a:gdLst>
            <a:ahLst/>
            <a:cxnLst>
              <a:cxn ang="0">
                <a:pos x="connsiteX0" y="connsiteY0"/>
              </a:cxn>
              <a:cxn ang="0">
                <a:pos x="connsiteX1" y="connsiteY1"/>
              </a:cxn>
              <a:cxn ang="0">
                <a:pos x="connsiteX2" y="connsiteY2"/>
              </a:cxn>
            </a:cxnLst>
            <a:rect l="l" t="t" r="r" b="b"/>
            <a:pathLst>
              <a:path w="1546151" h="502814">
                <a:moveTo>
                  <a:pt x="116977" y="0"/>
                </a:moveTo>
                <a:cubicBezTo>
                  <a:pt x="11426" y="183444"/>
                  <a:pt x="-94125" y="366889"/>
                  <a:pt x="144071" y="447040"/>
                </a:cubicBezTo>
                <a:cubicBezTo>
                  <a:pt x="382267" y="527191"/>
                  <a:pt x="964209" y="504049"/>
                  <a:pt x="1546151" y="480907"/>
                </a:cubicBezTo>
              </a:path>
            </a:pathLst>
          </a:custGeom>
          <a:noFill/>
          <a:ln>
            <a:solidFill>
              <a:srgbClr val="FF0000"/>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3" name="TextBox 42">
            <a:extLst>
              <a:ext uri="{FF2B5EF4-FFF2-40B4-BE49-F238E27FC236}">
                <a16:creationId xmlns:a16="http://schemas.microsoft.com/office/drawing/2014/main" id="{FB162AA3-9230-364D-A659-E1A76D708382}"/>
              </a:ext>
            </a:extLst>
          </p:cNvPr>
          <p:cNvSpPr txBox="1"/>
          <p:nvPr/>
        </p:nvSpPr>
        <p:spPr>
          <a:xfrm>
            <a:off x="778200" y="1119303"/>
            <a:ext cx="1311578" cy="253916"/>
          </a:xfrm>
          <a:prstGeom prst="rect">
            <a:avLst/>
          </a:prstGeom>
          <a:noFill/>
        </p:spPr>
        <p:txBody>
          <a:bodyPr wrap="none" rtlCol="0">
            <a:spAutoFit/>
          </a:bodyPr>
          <a:lstStyle/>
          <a:p>
            <a:r>
              <a:rPr lang="en-IT" sz="1050" b="1">
                <a:latin typeface="+mn-lt"/>
              </a:rPr>
              <a:t>Custom Data Type</a:t>
            </a:r>
          </a:p>
        </p:txBody>
      </p:sp>
      <p:sp>
        <p:nvSpPr>
          <p:cNvPr id="44" name="TextBox 43">
            <a:extLst>
              <a:ext uri="{FF2B5EF4-FFF2-40B4-BE49-F238E27FC236}">
                <a16:creationId xmlns:a16="http://schemas.microsoft.com/office/drawing/2014/main" id="{0A13AD2C-F5DD-CA47-94E3-5AA99B6AC712}"/>
              </a:ext>
            </a:extLst>
          </p:cNvPr>
          <p:cNvSpPr txBox="1"/>
          <p:nvPr/>
        </p:nvSpPr>
        <p:spPr>
          <a:xfrm>
            <a:off x="6966838" y="1373704"/>
            <a:ext cx="1157689" cy="253916"/>
          </a:xfrm>
          <a:prstGeom prst="rect">
            <a:avLst/>
          </a:prstGeom>
          <a:noFill/>
        </p:spPr>
        <p:txBody>
          <a:bodyPr wrap="none" rtlCol="0">
            <a:spAutoFit/>
          </a:bodyPr>
          <a:lstStyle/>
          <a:p>
            <a:r>
              <a:rPr lang="en-IT" sz="1050" b="1">
                <a:latin typeface="+mn-lt"/>
              </a:rPr>
              <a:t>Workflow Inputs</a:t>
            </a:r>
          </a:p>
        </p:txBody>
      </p:sp>
      <p:sp>
        <p:nvSpPr>
          <p:cNvPr id="45" name="TextBox 44">
            <a:extLst>
              <a:ext uri="{FF2B5EF4-FFF2-40B4-BE49-F238E27FC236}">
                <a16:creationId xmlns:a16="http://schemas.microsoft.com/office/drawing/2014/main" id="{832C8A6B-13A3-604E-9AE3-0DA8B783DD4A}"/>
              </a:ext>
            </a:extLst>
          </p:cNvPr>
          <p:cNvSpPr txBox="1"/>
          <p:nvPr/>
        </p:nvSpPr>
        <p:spPr>
          <a:xfrm>
            <a:off x="6409624" y="3754051"/>
            <a:ext cx="2658774" cy="784830"/>
          </a:xfrm>
          <a:prstGeom prst="rect">
            <a:avLst/>
          </a:prstGeom>
          <a:noFill/>
        </p:spPr>
        <p:txBody>
          <a:bodyPr wrap="square" rtlCol="0">
            <a:spAutoFit/>
          </a:bodyPr>
          <a:lstStyle/>
          <a:p>
            <a:r>
              <a:rPr lang="en-GB" sz="900" b="1">
                <a:latin typeface="+mn-lt"/>
              </a:rPr>
              <a:t>{</a:t>
            </a:r>
          </a:p>
          <a:p>
            <a:r>
              <a:rPr lang="en-GB" sz="900" b="1">
                <a:latin typeface="+mn-lt"/>
              </a:rPr>
              <a:t>"</a:t>
            </a:r>
            <a:r>
              <a:rPr lang="en-GB" sz="900" b="1" err="1">
                <a:latin typeface="+mn-lt"/>
              </a:rPr>
              <a:t>CityName</a:t>
            </a:r>
            <a:r>
              <a:rPr lang="en-GB" sz="900" b="1">
                <a:latin typeface="+mn-lt"/>
              </a:rPr>
              <a:t>": "{{.</a:t>
            </a:r>
            <a:r>
              <a:rPr lang="en-GB" sz="900" b="1" err="1">
                <a:latin typeface="+mn-lt"/>
              </a:rPr>
              <a:t>global.workflow.input.city</a:t>
            </a:r>
            <a:r>
              <a:rPr lang="en-GB" sz="900" b="1">
                <a:latin typeface="+mn-lt"/>
              </a:rPr>
              <a:t>}}",</a:t>
            </a:r>
          </a:p>
          <a:p>
            <a:r>
              <a:rPr lang="en-GB" sz="900" b="1">
                <a:latin typeface="+mn-lt"/>
              </a:rPr>
              <a:t>"Units": "{{.</a:t>
            </a:r>
            <a:r>
              <a:rPr lang="en-GB" sz="900" b="1" err="1">
                <a:latin typeface="+mn-lt"/>
              </a:rPr>
              <a:t>global.workflow.input.units</a:t>
            </a:r>
            <a:r>
              <a:rPr lang="en-GB" sz="900" b="1">
                <a:latin typeface="+mn-lt"/>
              </a:rPr>
              <a:t>}}",</a:t>
            </a:r>
          </a:p>
          <a:p>
            <a:r>
              <a:rPr lang="en-GB" sz="900" b="1">
                <a:latin typeface="+mn-lt"/>
              </a:rPr>
              <a:t>"Country": "{{.</a:t>
            </a:r>
            <a:r>
              <a:rPr lang="en-GB" sz="900" b="1" err="1">
                <a:latin typeface="+mn-lt"/>
              </a:rPr>
              <a:t>global.workflow.input.country</a:t>
            </a:r>
            <a:r>
              <a:rPr lang="en-GB" sz="900" b="1">
                <a:latin typeface="+mn-lt"/>
              </a:rPr>
              <a:t>}}"</a:t>
            </a:r>
          </a:p>
          <a:p>
            <a:r>
              <a:rPr lang="en-GB" sz="900" b="1">
                <a:latin typeface="+mn-lt"/>
              </a:rPr>
              <a:t>}</a:t>
            </a:r>
          </a:p>
        </p:txBody>
      </p:sp>
      <p:sp>
        <p:nvSpPr>
          <p:cNvPr id="46" name="TextBox 45">
            <a:extLst>
              <a:ext uri="{FF2B5EF4-FFF2-40B4-BE49-F238E27FC236}">
                <a16:creationId xmlns:a16="http://schemas.microsoft.com/office/drawing/2014/main" id="{4A4D5E58-359B-B84E-880F-F10FCD1058ED}"/>
              </a:ext>
            </a:extLst>
          </p:cNvPr>
          <p:cNvSpPr txBox="1"/>
          <p:nvPr/>
        </p:nvSpPr>
        <p:spPr>
          <a:xfrm>
            <a:off x="2682029" y="3497997"/>
            <a:ext cx="3502024" cy="1277273"/>
          </a:xfrm>
          <a:prstGeom prst="rect">
            <a:avLst/>
          </a:prstGeom>
          <a:noFill/>
        </p:spPr>
        <p:txBody>
          <a:bodyPr wrap="square" rtlCol="0">
            <a:spAutoFit/>
          </a:bodyPr>
          <a:lstStyle/>
          <a:p>
            <a:r>
              <a:rPr lang="en-IT" sz="1100">
                <a:latin typeface="+mn-lt"/>
              </a:rPr>
              <a:t>This Go Template maps each CDT parameter to specific workflow inputs.</a:t>
            </a:r>
          </a:p>
          <a:p>
            <a:r>
              <a:rPr lang="en-IT" sz="1100">
                <a:latin typeface="+mn-lt"/>
              </a:rPr>
              <a:t>Refer to the documentation for additional details on Template Parameters:</a:t>
            </a:r>
          </a:p>
          <a:p>
            <a:endParaRPr lang="en-IT" sz="1100">
              <a:latin typeface="+mn-lt"/>
            </a:endParaRPr>
          </a:p>
          <a:p>
            <a:r>
              <a:rPr lang="en-GB" sz="1100">
                <a:latin typeface="+mn-lt"/>
                <a:hlinkClick r:id="rId6"/>
              </a:rPr>
              <a:t>https://www.intersight.com/help/resources/web_api_request#template_parameters</a:t>
            </a:r>
            <a:endParaRPr lang="en-GB" sz="1100">
              <a:latin typeface="+mn-lt"/>
            </a:endParaRPr>
          </a:p>
        </p:txBody>
      </p:sp>
    </p:spTree>
    <p:extLst>
      <p:ext uri="{BB962C8B-B14F-4D97-AF65-F5344CB8AC3E}">
        <p14:creationId xmlns:p14="http://schemas.microsoft.com/office/powerpoint/2010/main" val="2070683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238A-907C-A149-94D3-082797881FF2}"/>
              </a:ext>
            </a:extLst>
          </p:cNvPr>
          <p:cNvSpPr>
            <a:spLocks noGrp="1"/>
          </p:cNvSpPr>
          <p:nvPr>
            <p:ph type="title"/>
          </p:nvPr>
        </p:nvSpPr>
        <p:spPr/>
        <p:txBody>
          <a:bodyPr/>
          <a:lstStyle/>
          <a:p>
            <a:r>
              <a:rPr lang="en-IT" dirty="0"/>
              <a:t>Create a Workflow</a:t>
            </a:r>
          </a:p>
        </p:txBody>
      </p:sp>
      <p:sp>
        <p:nvSpPr>
          <p:cNvPr id="46" name="TextBox 45">
            <a:extLst>
              <a:ext uri="{FF2B5EF4-FFF2-40B4-BE49-F238E27FC236}">
                <a16:creationId xmlns:a16="http://schemas.microsoft.com/office/drawing/2014/main" id="{4A4D5E58-359B-B84E-880F-F10FCD1058ED}"/>
              </a:ext>
            </a:extLst>
          </p:cNvPr>
          <p:cNvSpPr txBox="1"/>
          <p:nvPr/>
        </p:nvSpPr>
        <p:spPr>
          <a:xfrm>
            <a:off x="6271281" y="647582"/>
            <a:ext cx="2587438" cy="769441"/>
          </a:xfrm>
          <a:prstGeom prst="rect">
            <a:avLst/>
          </a:prstGeom>
          <a:noFill/>
        </p:spPr>
        <p:txBody>
          <a:bodyPr wrap="square" rtlCol="0">
            <a:spAutoFit/>
          </a:bodyPr>
          <a:lstStyle/>
          <a:p>
            <a:r>
              <a:rPr lang="en-US" sz="1100" b="1">
                <a:latin typeface="+mn-lt"/>
              </a:rPr>
              <a:t>Recall</a:t>
            </a:r>
            <a:r>
              <a:rPr lang="en-US" sz="1100">
                <a:latin typeface="+mn-lt"/>
              </a:rPr>
              <a:t>: we have set two outputs on the custom tasks:</a:t>
            </a:r>
          </a:p>
          <a:p>
            <a:pPr marL="171450" indent="-171450">
              <a:buFont typeface="Arial" panose="020B0604020202020204" pitchFamily="34" charset="0"/>
              <a:buChar char="•"/>
            </a:pPr>
            <a:r>
              <a:rPr lang="en-US" sz="1100">
                <a:latin typeface="+mn-lt"/>
              </a:rPr>
              <a:t>conditions</a:t>
            </a:r>
          </a:p>
          <a:p>
            <a:pPr marL="171450" indent="-171450">
              <a:buFont typeface="Arial" panose="020B0604020202020204" pitchFamily="34" charset="0"/>
              <a:buChar char="•"/>
            </a:pPr>
            <a:r>
              <a:rPr lang="en-US" sz="1100">
                <a:latin typeface="+mn-lt"/>
              </a:rPr>
              <a:t>temperature</a:t>
            </a:r>
            <a:endParaRPr lang="en-GB" sz="1100">
              <a:latin typeface="+mn-lt"/>
            </a:endParaRPr>
          </a:p>
        </p:txBody>
      </p:sp>
      <p:grpSp>
        <p:nvGrpSpPr>
          <p:cNvPr id="21" name="Group 20">
            <a:extLst>
              <a:ext uri="{FF2B5EF4-FFF2-40B4-BE49-F238E27FC236}">
                <a16:creationId xmlns:a16="http://schemas.microsoft.com/office/drawing/2014/main" id="{38E71D88-F5EA-1B4F-8601-66DD1224ECD5}"/>
              </a:ext>
            </a:extLst>
          </p:cNvPr>
          <p:cNvGrpSpPr/>
          <p:nvPr/>
        </p:nvGrpSpPr>
        <p:grpSpPr>
          <a:xfrm>
            <a:off x="6271281" y="1446902"/>
            <a:ext cx="1849970" cy="3219062"/>
            <a:chOff x="360746" y="883979"/>
            <a:chExt cx="1849970" cy="3219062"/>
          </a:xfrm>
        </p:grpSpPr>
        <p:pic>
          <p:nvPicPr>
            <p:cNvPr id="7" name="Picture 6">
              <a:extLst>
                <a:ext uri="{FF2B5EF4-FFF2-40B4-BE49-F238E27FC236}">
                  <a16:creationId xmlns:a16="http://schemas.microsoft.com/office/drawing/2014/main" id="{662EE935-F859-234C-A1B2-F1A88010757E}"/>
                </a:ext>
              </a:extLst>
            </p:cNvPr>
            <p:cNvPicPr>
              <a:picLocks noChangeAspect="1"/>
            </p:cNvPicPr>
            <p:nvPr/>
          </p:nvPicPr>
          <p:blipFill rotWithShape="1">
            <a:blip r:embed="rId3"/>
            <a:srcRect l="67832"/>
            <a:stretch/>
          </p:blipFill>
          <p:spPr>
            <a:xfrm>
              <a:off x="360746" y="883979"/>
              <a:ext cx="1849970" cy="3219062"/>
            </a:xfrm>
            <a:prstGeom prst="rect">
              <a:avLst/>
            </a:prstGeom>
          </p:spPr>
        </p:pic>
        <p:sp>
          <p:nvSpPr>
            <p:cNvPr id="9" name="Rectangle 8">
              <a:extLst>
                <a:ext uri="{FF2B5EF4-FFF2-40B4-BE49-F238E27FC236}">
                  <a16:creationId xmlns:a16="http://schemas.microsoft.com/office/drawing/2014/main" id="{EA0D6B73-4D27-BA4D-8D43-4B3EF8BD3762}"/>
                </a:ext>
              </a:extLst>
            </p:cNvPr>
            <p:cNvSpPr/>
            <p:nvPr/>
          </p:nvSpPr>
          <p:spPr>
            <a:xfrm>
              <a:off x="411453" y="1353216"/>
              <a:ext cx="496369" cy="1598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ectangle 9">
              <a:extLst>
                <a:ext uri="{FF2B5EF4-FFF2-40B4-BE49-F238E27FC236}">
                  <a16:creationId xmlns:a16="http://schemas.microsoft.com/office/drawing/2014/main" id="{000FFFF1-AD43-9A47-9D4F-190B5BA526E9}"/>
                </a:ext>
              </a:extLst>
            </p:cNvPr>
            <p:cNvSpPr/>
            <p:nvPr/>
          </p:nvSpPr>
          <p:spPr>
            <a:xfrm>
              <a:off x="418031" y="2241595"/>
              <a:ext cx="496369" cy="1598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grpSp>
      <p:pic>
        <p:nvPicPr>
          <p:cNvPr id="6" name="Picture 5">
            <a:extLst>
              <a:ext uri="{FF2B5EF4-FFF2-40B4-BE49-F238E27FC236}">
                <a16:creationId xmlns:a16="http://schemas.microsoft.com/office/drawing/2014/main" id="{45A83059-115F-F64C-A604-38418DFE3441}"/>
              </a:ext>
            </a:extLst>
          </p:cNvPr>
          <p:cNvPicPr>
            <a:picLocks noChangeAspect="1"/>
          </p:cNvPicPr>
          <p:nvPr/>
        </p:nvPicPr>
        <p:blipFill>
          <a:blip r:embed="rId4"/>
          <a:stretch>
            <a:fillRect/>
          </a:stretch>
        </p:blipFill>
        <p:spPr>
          <a:xfrm>
            <a:off x="319973" y="889362"/>
            <a:ext cx="2747115" cy="3212177"/>
          </a:xfrm>
          <a:prstGeom prst="rect">
            <a:avLst/>
          </a:prstGeom>
        </p:spPr>
      </p:pic>
      <p:sp>
        <p:nvSpPr>
          <p:cNvPr id="14" name="TextBox 13">
            <a:extLst>
              <a:ext uri="{FF2B5EF4-FFF2-40B4-BE49-F238E27FC236}">
                <a16:creationId xmlns:a16="http://schemas.microsoft.com/office/drawing/2014/main" id="{ECC9131A-BC33-2F43-92DD-2030FBF21AE2}"/>
              </a:ext>
            </a:extLst>
          </p:cNvPr>
          <p:cNvSpPr txBox="1"/>
          <p:nvPr/>
        </p:nvSpPr>
        <p:spPr>
          <a:xfrm>
            <a:off x="249708" y="4167648"/>
            <a:ext cx="5799461" cy="430887"/>
          </a:xfrm>
          <a:prstGeom prst="rect">
            <a:avLst/>
          </a:prstGeom>
          <a:noFill/>
        </p:spPr>
        <p:txBody>
          <a:bodyPr wrap="square" rtlCol="0">
            <a:spAutoFit/>
          </a:bodyPr>
          <a:lstStyle/>
          <a:p>
            <a:r>
              <a:rPr lang="en-US" sz="1100">
                <a:latin typeface="+mn-lt"/>
              </a:rPr>
              <a:t>Add two </a:t>
            </a:r>
            <a:r>
              <a:rPr lang="en-US" sz="1100" b="1">
                <a:latin typeface="+mn-lt"/>
              </a:rPr>
              <a:t>Workflow Outputs</a:t>
            </a:r>
            <a:r>
              <a:rPr lang="en-US" sz="1100">
                <a:latin typeface="+mn-lt"/>
              </a:rPr>
              <a:t> named ‘conditions’ and ‘temperature’ then map them to appropriate ‘Parameters’ task outputs</a:t>
            </a:r>
            <a:endParaRPr lang="en-GB" sz="1100">
              <a:latin typeface="+mn-lt"/>
            </a:endParaRPr>
          </a:p>
        </p:txBody>
      </p:sp>
      <p:pic>
        <p:nvPicPr>
          <p:cNvPr id="11" name="Picture 10">
            <a:extLst>
              <a:ext uri="{FF2B5EF4-FFF2-40B4-BE49-F238E27FC236}">
                <a16:creationId xmlns:a16="http://schemas.microsoft.com/office/drawing/2014/main" id="{E5AF6B5B-A91E-9E40-9E22-F8F3B2843B33}"/>
              </a:ext>
            </a:extLst>
          </p:cNvPr>
          <p:cNvPicPr>
            <a:picLocks noChangeAspect="1"/>
          </p:cNvPicPr>
          <p:nvPr/>
        </p:nvPicPr>
        <p:blipFill>
          <a:blip r:embed="rId5"/>
          <a:stretch>
            <a:fillRect/>
          </a:stretch>
        </p:blipFill>
        <p:spPr>
          <a:xfrm>
            <a:off x="3184881" y="889362"/>
            <a:ext cx="2864288" cy="3212177"/>
          </a:xfrm>
          <a:prstGeom prst="rect">
            <a:avLst/>
          </a:prstGeom>
        </p:spPr>
      </p:pic>
      <p:cxnSp>
        <p:nvCxnSpPr>
          <p:cNvPr id="23" name="Straight Arrow Connector 22">
            <a:extLst>
              <a:ext uri="{FF2B5EF4-FFF2-40B4-BE49-F238E27FC236}">
                <a16:creationId xmlns:a16="http://schemas.microsoft.com/office/drawing/2014/main" id="{26AD73D4-47C8-3641-90F9-47876D272C58}"/>
              </a:ext>
            </a:extLst>
          </p:cNvPr>
          <p:cNvCxnSpPr>
            <a:cxnSpLocks/>
          </p:cNvCxnSpPr>
          <p:nvPr/>
        </p:nvCxnSpPr>
        <p:spPr>
          <a:xfrm flipV="1">
            <a:off x="4032570" y="2075959"/>
            <a:ext cx="2252094" cy="172636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623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39A0-22D4-6644-BC43-E2690C4D580B}"/>
              </a:ext>
            </a:extLst>
          </p:cNvPr>
          <p:cNvSpPr>
            <a:spLocks noGrp="1"/>
          </p:cNvSpPr>
          <p:nvPr>
            <p:ph type="ctrTitle"/>
          </p:nvPr>
        </p:nvSpPr>
        <p:spPr/>
        <p:txBody>
          <a:bodyPr/>
          <a:lstStyle/>
          <a:p>
            <a:r>
              <a:rPr lang="en-IT" dirty="0"/>
              <a:t>Validate and Execute a Workflow</a:t>
            </a:r>
          </a:p>
        </p:txBody>
      </p:sp>
    </p:spTree>
    <p:extLst>
      <p:ext uri="{BB962C8B-B14F-4D97-AF65-F5344CB8AC3E}">
        <p14:creationId xmlns:p14="http://schemas.microsoft.com/office/powerpoint/2010/main" val="320656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B123-B5CA-7D46-9C11-EA9594448CC4}"/>
              </a:ext>
            </a:extLst>
          </p:cNvPr>
          <p:cNvSpPr>
            <a:spLocks noGrp="1"/>
          </p:cNvSpPr>
          <p:nvPr>
            <p:ph type="title"/>
          </p:nvPr>
        </p:nvSpPr>
        <p:spPr/>
        <p:txBody>
          <a:bodyPr/>
          <a:lstStyle/>
          <a:p>
            <a:r>
              <a:rPr lang="en-IT" dirty="0"/>
              <a:t>Validate and Execute the Workflow</a:t>
            </a:r>
          </a:p>
        </p:txBody>
      </p:sp>
      <p:pic>
        <p:nvPicPr>
          <p:cNvPr id="3" name="Picture 2">
            <a:extLst>
              <a:ext uri="{FF2B5EF4-FFF2-40B4-BE49-F238E27FC236}">
                <a16:creationId xmlns:a16="http://schemas.microsoft.com/office/drawing/2014/main" id="{1D5830F0-B907-B04F-BB3D-96D97A061F84}"/>
              </a:ext>
            </a:extLst>
          </p:cNvPr>
          <p:cNvPicPr>
            <a:picLocks noChangeAspect="1"/>
          </p:cNvPicPr>
          <p:nvPr/>
        </p:nvPicPr>
        <p:blipFill>
          <a:blip r:embed="rId3"/>
          <a:stretch>
            <a:fillRect/>
          </a:stretch>
        </p:blipFill>
        <p:spPr>
          <a:xfrm>
            <a:off x="437766" y="1181847"/>
            <a:ext cx="2391949" cy="646954"/>
          </a:xfrm>
          <a:prstGeom prst="rect">
            <a:avLst/>
          </a:prstGeom>
        </p:spPr>
      </p:pic>
      <p:sp>
        <p:nvSpPr>
          <p:cNvPr id="4" name="TextBox 3">
            <a:extLst>
              <a:ext uri="{FF2B5EF4-FFF2-40B4-BE49-F238E27FC236}">
                <a16:creationId xmlns:a16="http://schemas.microsoft.com/office/drawing/2014/main" id="{9510BDFF-D1FB-904F-AADD-7FCFB59C7D74}"/>
              </a:ext>
            </a:extLst>
          </p:cNvPr>
          <p:cNvSpPr txBox="1"/>
          <p:nvPr/>
        </p:nvSpPr>
        <p:spPr>
          <a:xfrm>
            <a:off x="371982" y="1891449"/>
            <a:ext cx="2391949" cy="938719"/>
          </a:xfrm>
          <a:prstGeom prst="rect">
            <a:avLst/>
          </a:prstGeom>
          <a:noFill/>
        </p:spPr>
        <p:txBody>
          <a:bodyPr wrap="square" rtlCol="0">
            <a:spAutoFit/>
          </a:bodyPr>
          <a:lstStyle/>
          <a:p>
            <a:r>
              <a:rPr lang="en-US" sz="1100" b="1">
                <a:latin typeface="+mn-lt"/>
              </a:rPr>
              <a:t>Save</a:t>
            </a:r>
            <a:r>
              <a:rPr lang="en-US" sz="1100">
                <a:latin typeface="+mn-lt"/>
              </a:rPr>
              <a:t> the workflow. The system will perform validation checks.</a:t>
            </a:r>
          </a:p>
          <a:p>
            <a:endParaRPr lang="en-US" sz="1100">
              <a:latin typeface="+mn-lt"/>
            </a:endParaRPr>
          </a:p>
          <a:p>
            <a:r>
              <a:rPr lang="en-US" sz="1100">
                <a:latin typeface="+mn-lt"/>
              </a:rPr>
              <a:t>Once done, click on </a:t>
            </a:r>
            <a:r>
              <a:rPr lang="en-US" sz="1100" b="1">
                <a:latin typeface="+mn-lt"/>
              </a:rPr>
              <a:t>Execute</a:t>
            </a:r>
            <a:r>
              <a:rPr lang="en-US" sz="1100">
                <a:latin typeface="+mn-lt"/>
              </a:rPr>
              <a:t> to run the workflow</a:t>
            </a:r>
            <a:endParaRPr lang="en-GB" sz="1100">
              <a:latin typeface="+mn-lt"/>
            </a:endParaRPr>
          </a:p>
        </p:txBody>
      </p:sp>
      <p:pic>
        <p:nvPicPr>
          <p:cNvPr id="5" name="Picture 4">
            <a:extLst>
              <a:ext uri="{FF2B5EF4-FFF2-40B4-BE49-F238E27FC236}">
                <a16:creationId xmlns:a16="http://schemas.microsoft.com/office/drawing/2014/main" id="{C52DEB2D-CA6B-E245-82F6-6D3E94192AA7}"/>
              </a:ext>
            </a:extLst>
          </p:cNvPr>
          <p:cNvPicPr>
            <a:picLocks noChangeAspect="1"/>
          </p:cNvPicPr>
          <p:nvPr/>
        </p:nvPicPr>
        <p:blipFill>
          <a:blip r:embed="rId4"/>
          <a:stretch>
            <a:fillRect/>
          </a:stretch>
        </p:blipFill>
        <p:spPr>
          <a:xfrm>
            <a:off x="2986600" y="1181847"/>
            <a:ext cx="2911323" cy="3401950"/>
          </a:xfrm>
          <a:prstGeom prst="rect">
            <a:avLst/>
          </a:prstGeom>
        </p:spPr>
      </p:pic>
      <p:sp>
        <p:nvSpPr>
          <p:cNvPr id="7" name="TextBox 6">
            <a:extLst>
              <a:ext uri="{FF2B5EF4-FFF2-40B4-BE49-F238E27FC236}">
                <a16:creationId xmlns:a16="http://schemas.microsoft.com/office/drawing/2014/main" id="{71A8FD79-2496-3B48-8B09-78B0EF4E92C9}"/>
              </a:ext>
            </a:extLst>
          </p:cNvPr>
          <p:cNvSpPr txBox="1"/>
          <p:nvPr/>
        </p:nvSpPr>
        <p:spPr>
          <a:xfrm>
            <a:off x="5971312" y="1181847"/>
            <a:ext cx="2391949" cy="1615827"/>
          </a:xfrm>
          <a:prstGeom prst="rect">
            <a:avLst/>
          </a:prstGeom>
          <a:noFill/>
        </p:spPr>
        <p:txBody>
          <a:bodyPr wrap="square" rtlCol="0">
            <a:spAutoFit/>
          </a:bodyPr>
          <a:lstStyle/>
          <a:p>
            <a:r>
              <a:rPr lang="en-US" sz="1100">
                <a:latin typeface="+mn-lt"/>
              </a:rPr>
              <a:t>Select an organization, the required inputs of the workflow should now appear.</a:t>
            </a:r>
          </a:p>
          <a:p>
            <a:endParaRPr lang="en-US" sz="1100">
              <a:latin typeface="+mn-lt"/>
            </a:endParaRPr>
          </a:p>
          <a:p>
            <a:r>
              <a:rPr lang="en-US" sz="1100">
                <a:latin typeface="+mn-lt"/>
              </a:rPr>
              <a:t>Fill in the details with your </a:t>
            </a:r>
            <a:r>
              <a:rPr lang="en-US" sz="1100" err="1">
                <a:latin typeface="+mn-lt"/>
              </a:rPr>
              <a:t>favourite</a:t>
            </a:r>
            <a:r>
              <a:rPr lang="en-US" sz="1100">
                <a:latin typeface="+mn-lt"/>
              </a:rPr>
              <a:t> city, country (ISO3166) as well as the units (metric or imperial).</a:t>
            </a:r>
          </a:p>
          <a:p>
            <a:endParaRPr lang="en-US" sz="1100">
              <a:latin typeface="+mn-lt"/>
            </a:endParaRPr>
          </a:p>
          <a:p>
            <a:r>
              <a:rPr lang="en-US" sz="1100">
                <a:latin typeface="+mn-lt"/>
              </a:rPr>
              <a:t>Click on </a:t>
            </a:r>
            <a:r>
              <a:rPr lang="en-US" sz="1100" b="1">
                <a:latin typeface="+mn-lt"/>
              </a:rPr>
              <a:t>Execute</a:t>
            </a:r>
            <a:endParaRPr lang="en-GB" sz="1100">
              <a:latin typeface="+mn-lt"/>
            </a:endParaRPr>
          </a:p>
        </p:txBody>
      </p:sp>
    </p:spTree>
    <p:extLst>
      <p:ext uri="{BB962C8B-B14F-4D97-AF65-F5344CB8AC3E}">
        <p14:creationId xmlns:p14="http://schemas.microsoft.com/office/powerpoint/2010/main" val="340381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E5D11-6099-314C-8401-B4CFDED0FCF9}"/>
              </a:ext>
            </a:extLst>
          </p:cNvPr>
          <p:cNvSpPr>
            <a:spLocks noGrp="1"/>
          </p:cNvSpPr>
          <p:nvPr>
            <p:ph type="title"/>
          </p:nvPr>
        </p:nvSpPr>
        <p:spPr/>
        <p:txBody>
          <a:bodyPr/>
          <a:lstStyle/>
          <a:p>
            <a:r>
              <a:rPr lang="en-IT" dirty="0"/>
              <a:t>Validate and Execute the Workflow</a:t>
            </a:r>
          </a:p>
        </p:txBody>
      </p:sp>
      <p:sp>
        <p:nvSpPr>
          <p:cNvPr id="4" name="TextBox 3">
            <a:extLst>
              <a:ext uri="{FF2B5EF4-FFF2-40B4-BE49-F238E27FC236}">
                <a16:creationId xmlns:a16="http://schemas.microsoft.com/office/drawing/2014/main" id="{218ED69E-5E6A-B341-AE70-536A21F07FC5}"/>
              </a:ext>
            </a:extLst>
          </p:cNvPr>
          <p:cNvSpPr txBox="1"/>
          <p:nvPr/>
        </p:nvSpPr>
        <p:spPr>
          <a:xfrm>
            <a:off x="6177134" y="1073150"/>
            <a:ext cx="2683141" cy="2631490"/>
          </a:xfrm>
          <a:prstGeom prst="rect">
            <a:avLst/>
          </a:prstGeom>
          <a:noFill/>
        </p:spPr>
        <p:txBody>
          <a:bodyPr wrap="square" rtlCol="0">
            <a:spAutoFit/>
          </a:bodyPr>
          <a:lstStyle/>
          <a:p>
            <a:r>
              <a:rPr lang="en-US" sz="1100">
                <a:latin typeface="+mn-lt"/>
              </a:rPr>
              <a:t>Right after the execution you’ll move to the </a:t>
            </a:r>
            <a:r>
              <a:rPr lang="en-US" sz="1100" b="1">
                <a:latin typeface="+mn-lt"/>
              </a:rPr>
              <a:t>History</a:t>
            </a:r>
            <a:r>
              <a:rPr lang="en-US" sz="1100">
                <a:latin typeface="+mn-lt"/>
              </a:rPr>
              <a:t> tab of the workflow. </a:t>
            </a:r>
          </a:p>
          <a:p>
            <a:r>
              <a:rPr lang="en-US" sz="1100">
                <a:latin typeface="+mn-lt"/>
              </a:rPr>
              <a:t>Here you can check details of all workflow executions </a:t>
            </a:r>
          </a:p>
          <a:p>
            <a:endParaRPr lang="en-US" sz="1100">
              <a:latin typeface="+mn-lt"/>
            </a:endParaRPr>
          </a:p>
          <a:p>
            <a:r>
              <a:rPr lang="en-US" sz="1100">
                <a:latin typeface="+mn-lt"/>
              </a:rPr>
              <a:t>Here is the status of the selected execution</a:t>
            </a:r>
          </a:p>
          <a:p>
            <a:endParaRPr lang="en-US" sz="1100">
              <a:latin typeface="+mn-lt"/>
            </a:endParaRPr>
          </a:p>
          <a:p>
            <a:endParaRPr lang="en-US" sz="1100">
              <a:latin typeface="+mn-lt"/>
            </a:endParaRPr>
          </a:p>
          <a:p>
            <a:endParaRPr lang="en-US" sz="1100">
              <a:latin typeface="+mn-lt"/>
            </a:endParaRPr>
          </a:p>
          <a:p>
            <a:r>
              <a:rPr lang="en-US" sz="1100">
                <a:latin typeface="+mn-lt"/>
              </a:rPr>
              <a:t>Shows </a:t>
            </a:r>
            <a:r>
              <a:rPr lang="en-US" sz="1100" b="1">
                <a:latin typeface="+mn-lt"/>
              </a:rPr>
              <a:t>Debug</a:t>
            </a:r>
            <a:r>
              <a:rPr lang="en-US" sz="1100">
                <a:latin typeface="+mn-lt"/>
              </a:rPr>
              <a:t> </a:t>
            </a:r>
            <a:r>
              <a:rPr lang="en-US" sz="1100" b="1">
                <a:latin typeface="+mn-lt"/>
              </a:rPr>
              <a:t>Logs</a:t>
            </a:r>
            <a:r>
              <a:rPr lang="en-US" sz="1100">
                <a:latin typeface="+mn-lt"/>
              </a:rPr>
              <a:t> (if enabled in the workflow under the </a:t>
            </a:r>
            <a:r>
              <a:rPr lang="en-US" sz="1100" b="1">
                <a:latin typeface="+mn-lt"/>
              </a:rPr>
              <a:t>General</a:t>
            </a:r>
            <a:r>
              <a:rPr lang="en-US" sz="1100">
                <a:latin typeface="+mn-lt"/>
              </a:rPr>
              <a:t> tab) for deeper inspection or troubleshooting. Example: </a:t>
            </a:r>
            <a:r>
              <a:rPr lang="en-US" sz="1100" err="1">
                <a:latin typeface="+mn-lt"/>
              </a:rPr>
              <a:t>TargetURL</a:t>
            </a:r>
            <a:r>
              <a:rPr lang="en-US" sz="1100">
                <a:latin typeface="+mn-lt"/>
              </a:rPr>
              <a:t>, Headers, </a:t>
            </a:r>
            <a:r>
              <a:rPr lang="en-US" sz="1100" err="1">
                <a:latin typeface="+mn-lt"/>
              </a:rPr>
              <a:t>ContentType</a:t>
            </a:r>
            <a:r>
              <a:rPr lang="en-US" sz="1100">
                <a:latin typeface="+mn-lt"/>
              </a:rPr>
              <a:t>, Outcomes, etc.</a:t>
            </a:r>
            <a:endParaRPr lang="en-GB" sz="1100">
              <a:latin typeface="+mn-lt"/>
            </a:endParaRPr>
          </a:p>
        </p:txBody>
      </p:sp>
      <p:pic>
        <p:nvPicPr>
          <p:cNvPr id="8" name="Picture 7">
            <a:extLst>
              <a:ext uri="{FF2B5EF4-FFF2-40B4-BE49-F238E27FC236}">
                <a16:creationId xmlns:a16="http://schemas.microsoft.com/office/drawing/2014/main" id="{6B6B0933-5411-4B48-AF4B-100888C84483}"/>
              </a:ext>
            </a:extLst>
          </p:cNvPr>
          <p:cNvPicPr>
            <a:picLocks noChangeAspect="1"/>
          </p:cNvPicPr>
          <p:nvPr/>
        </p:nvPicPr>
        <p:blipFill>
          <a:blip r:embed="rId3"/>
          <a:stretch>
            <a:fillRect/>
          </a:stretch>
        </p:blipFill>
        <p:spPr>
          <a:xfrm>
            <a:off x="235755" y="915669"/>
            <a:ext cx="5686741" cy="3758105"/>
          </a:xfrm>
          <a:prstGeom prst="rect">
            <a:avLst/>
          </a:prstGeom>
        </p:spPr>
      </p:pic>
      <p:sp>
        <p:nvSpPr>
          <p:cNvPr id="10" name="Rectangle 9">
            <a:extLst>
              <a:ext uri="{FF2B5EF4-FFF2-40B4-BE49-F238E27FC236}">
                <a16:creationId xmlns:a16="http://schemas.microsoft.com/office/drawing/2014/main" id="{963615DB-92D0-2444-B5C9-06E0207CF141}"/>
              </a:ext>
            </a:extLst>
          </p:cNvPr>
          <p:cNvSpPr/>
          <p:nvPr/>
        </p:nvSpPr>
        <p:spPr>
          <a:xfrm>
            <a:off x="6242918" y="1463393"/>
            <a:ext cx="351673" cy="1598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Rectangle 10">
            <a:extLst>
              <a:ext uri="{FF2B5EF4-FFF2-40B4-BE49-F238E27FC236}">
                <a16:creationId xmlns:a16="http://schemas.microsoft.com/office/drawing/2014/main" id="{E1871AC4-3774-BB4D-9690-96D4DAB000A1}"/>
              </a:ext>
            </a:extLst>
          </p:cNvPr>
          <p:cNvSpPr/>
          <p:nvPr/>
        </p:nvSpPr>
        <p:spPr>
          <a:xfrm>
            <a:off x="6709986" y="2793552"/>
            <a:ext cx="812177" cy="1598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6" name="Straight Arrow Connector 15">
            <a:extLst>
              <a:ext uri="{FF2B5EF4-FFF2-40B4-BE49-F238E27FC236}">
                <a16:creationId xmlns:a16="http://schemas.microsoft.com/office/drawing/2014/main" id="{0A75ED61-3B98-A247-9816-4CA3035A84AF}"/>
              </a:ext>
            </a:extLst>
          </p:cNvPr>
          <p:cNvCxnSpPr>
            <a:cxnSpLocks/>
            <a:stCxn id="10" idx="1"/>
          </p:cNvCxnSpPr>
          <p:nvPr/>
        </p:nvCxnSpPr>
        <p:spPr>
          <a:xfrm flipH="1" flipV="1">
            <a:off x="5922496" y="1279001"/>
            <a:ext cx="320422" cy="26430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592DA18-B3E9-3942-A3F2-BA33473D8839}"/>
              </a:ext>
            </a:extLst>
          </p:cNvPr>
          <p:cNvSpPr/>
          <p:nvPr/>
        </p:nvSpPr>
        <p:spPr>
          <a:xfrm>
            <a:off x="6242918" y="1954043"/>
            <a:ext cx="351673" cy="159820"/>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Freeform 17">
            <a:extLst>
              <a:ext uri="{FF2B5EF4-FFF2-40B4-BE49-F238E27FC236}">
                <a16:creationId xmlns:a16="http://schemas.microsoft.com/office/drawing/2014/main" id="{EDC19B8A-F6A6-AE46-A67B-20977EFF4B61}"/>
              </a:ext>
            </a:extLst>
          </p:cNvPr>
          <p:cNvSpPr/>
          <p:nvPr/>
        </p:nvSpPr>
        <p:spPr>
          <a:xfrm>
            <a:off x="3960207" y="2458825"/>
            <a:ext cx="2743200" cy="343580"/>
          </a:xfrm>
          <a:custGeom>
            <a:avLst/>
            <a:gdLst>
              <a:gd name="connsiteX0" fmla="*/ 2743200 w 2743200"/>
              <a:gd name="connsiteY0" fmla="*/ 343580 h 343580"/>
              <a:gd name="connsiteX1" fmla="*/ 914400 w 2743200"/>
              <a:gd name="connsiteY1" fmla="*/ 34394 h 343580"/>
              <a:gd name="connsiteX2" fmla="*/ 0 w 2743200"/>
              <a:gd name="connsiteY2" fmla="*/ 21237 h 343580"/>
            </a:gdLst>
            <a:ahLst/>
            <a:cxnLst>
              <a:cxn ang="0">
                <a:pos x="connsiteX0" y="connsiteY0"/>
              </a:cxn>
              <a:cxn ang="0">
                <a:pos x="connsiteX1" y="connsiteY1"/>
              </a:cxn>
              <a:cxn ang="0">
                <a:pos x="connsiteX2" y="connsiteY2"/>
              </a:cxn>
            </a:cxnLst>
            <a:rect l="l" t="t" r="r" b="b"/>
            <a:pathLst>
              <a:path w="2743200" h="343580">
                <a:moveTo>
                  <a:pt x="2743200" y="343580"/>
                </a:moveTo>
                <a:cubicBezTo>
                  <a:pt x="2057400" y="215849"/>
                  <a:pt x="1371600" y="88118"/>
                  <a:pt x="914400" y="34394"/>
                </a:cubicBezTo>
                <a:cubicBezTo>
                  <a:pt x="457200" y="-19330"/>
                  <a:pt x="228600" y="953"/>
                  <a:pt x="0" y="21237"/>
                </a:cubicBezTo>
              </a:path>
            </a:pathLst>
          </a:custGeom>
          <a:noFill/>
          <a:ln>
            <a:solidFill>
              <a:schemeClr val="accent6"/>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9" name="Straight Arrow Connector 18">
            <a:extLst>
              <a:ext uri="{FF2B5EF4-FFF2-40B4-BE49-F238E27FC236}">
                <a16:creationId xmlns:a16="http://schemas.microsoft.com/office/drawing/2014/main" id="{7828494E-77CC-EC4F-A29A-0CCBD4E09680}"/>
              </a:ext>
            </a:extLst>
          </p:cNvPr>
          <p:cNvCxnSpPr>
            <a:cxnSpLocks/>
          </p:cNvCxnSpPr>
          <p:nvPr/>
        </p:nvCxnSpPr>
        <p:spPr>
          <a:xfrm flipH="1" flipV="1">
            <a:off x="5819571" y="1727695"/>
            <a:ext cx="423348" cy="24328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B4E8445-F97A-E44E-BAB9-ACB9C30B3DB6}"/>
              </a:ext>
            </a:extLst>
          </p:cNvPr>
          <p:cNvPicPr>
            <a:picLocks noChangeAspect="1"/>
          </p:cNvPicPr>
          <p:nvPr/>
        </p:nvPicPr>
        <p:blipFill>
          <a:blip r:embed="rId4"/>
          <a:stretch>
            <a:fillRect/>
          </a:stretch>
        </p:blipFill>
        <p:spPr>
          <a:xfrm>
            <a:off x="6594591" y="3790479"/>
            <a:ext cx="1617240" cy="883295"/>
          </a:xfrm>
          <a:prstGeom prst="rect">
            <a:avLst/>
          </a:prstGeom>
        </p:spPr>
      </p:pic>
    </p:spTree>
    <p:extLst>
      <p:ext uri="{BB962C8B-B14F-4D97-AF65-F5344CB8AC3E}">
        <p14:creationId xmlns:p14="http://schemas.microsoft.com/office/powerpoint/2010/main" val="934483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D0CA-9798-1341-A175-C800B8A40631}"/>
              </a:ext>
            </a:extLst>
          </p:cNvPr>
          <p:cNvSpPr>
            <a:spLocks noGrp="1"/>
          </p:cNvSpPr>
          <p:nvPr>
            <p:ph type="title"/>
          </p:nvPr>
        </p:nvSpPr>
        <p:spPr/>
        <p:txBody>
          <a:bodyPr/>
          <a:lstStyle/>
          <a:p>
            <a:r>
              <a:rPr lang="en-IT" dirty="0"/>
              <a:t>Example workflow</a:t>
            </a:r>
          </a:p>
        </p:txBody>
      </p:sp>
      <p:sp>
        <p:nvSpPr>
          <p:cNvPr id="3" name="TextBox 2">
            <a:extLst>
              <a:ext uri="{FF2B5EF4-FFF2-40B4-BE49-F238E27FC236}">
                <a16:creationId xmlns:a16="http://schemas.microsoft.com/office/drawing/2014/main" id="{01A6DD9B-6171-9745-A318-8D173ED6317C}"/>
              </a:ext>
            </a:extLst>
          </p:cNvPr>
          <p:cNvSpPr txBox="1"/>
          <p:nvPr/>
        </p:nvSpPr>
        <p:spPr>
          <a:xfrm>
            <a:off x="437766" y="1073150"/>
            <a:ext cx="8125048" cy="3416320"/>
          </a:xfrm>
          <a:prstGeom prst="rect">
            <a:avLst/>
          </a:prstGeom>
          <a:noFill/>
        </p:spPr>
        <p:txBody>
          <a:bodyPr wrap="square" rtlCol="0">
            <a:spAutoFit/>
          </a:bodyPr>
          <a:lstStyle/>
          <a:p>
            <a:r>
              <a:rPr lang="en-IT" b="1">
                <a:latin typeface="+mn-lt"/>
              </a:rPr>
              <a:t>Goal</a:t>
            </a:r>
            <a:r>
              <a:rPr lang="en-IT">
                <a:latin typeface="+mn-lt"/>
              </a:rPr>
              <a:t>:</a:t>
            </a:r>
          </a:p>
          <a:p>
            <a:endParaRPr lang="en-IT">
              <a:latin typeface="+mn-lt"/>
            </a:endParaRPr>
          </a:p>
          <a:p>
            <a:pPr marL="285750" indent="-285750">
              <a:buFont typeface="Arial" panose="020B0604020202020204" pitchFamily="34" charset="0"/>
              <a:buChar char="•"/>
            </a:pPr>
            <a:r>
              <a:rPr lang="en-IT">
                <a:latin typeface="+mn-lt"/>
              </a:rPr>
              <a:t>Fetch current weather in a given city</a:t>
            </a:r>
          </a:p>
          <a:p>
            <a:pPr marL="285750" indent="-285750">
              <a:buFont typeface="Arial" panose="020B0604020202020204" pitchFamily="34" charset="0"/>
              <a:buChar char="•"/>
            </a:pPr>
            <a:r>
              <a:rPr lang="en-IT">
                <a:latin typeface="+mn-lt"/>
              </a:rPr>
              <a:t>Return a structured workflow output</a:t>
            </a:r>
          </a:p>
          <a:p>
            <a:endParaRPr lang="en-IT">
              <a:latin typeface="+mn-lt"/>
            </a:endParaRPr>
          </a:p>
          <a:p>
            <a:r>
              <a:rPr lang="en-IT" b="1">
                <a:latin typeface="+mn-lt"/>
              </a:rPr>
              <a:t>How</a:t>
            </a:r>
            <a:r>
              <a:rPr lang="en-IT">
                <a:latin typeface="+mn-lt"/>
              </a:rPr>
              <a:t>:</a:t>
            </a:r>
          </a:p>
          <a:p>
            <a:endParaRPr lang="en-IT">
              <a:latin typeface="+mn-lt"/>
            </a:endParaRPr>
          </a:p>
          <a:p>
            <a:pPr marL="285750" indent="-285750">
              <a:buFont typeface="Arial" panose="020B0604020202020204" pitchFamily="34" charset="0"/>
              <a:buChar char="•"/>
            </a:pPr>
            <a:r>
              <a:rPr lang="en-GB">
                <a:latin typeface="+mn-lt"/>
              </a:rPr>
              <a:t>O</a:t>
            </a:r>
            <a:r>
              <a:rPr lang="en-IT">
                <a:latin typeface="+mn-lt"/>
              </a:rPr>
              <a:t>penweathermap.org</a:t>
            </a:r>
          </a:p>
          <a:p>
            <a:pPr marL="285750" indent="-285750">
              <a:buFont typeface="Arial" panose="020B0604020202020204" pitchFamily="34" charset="0"/>
              <a:buChar char="•"/>
            </a:pPr>
            <a:r>
              <a:rPr lang="en-IT">
                <a:latin typeface="+mn-lt"/>
              </a:rPr>
              <a:t>Build and map Custom Data Types (CDTs)</a:t>
            </a:r>
          </a:p>
          <a:p>
            <a:pPr marL="285750" indent="-285750">
              <a:buFont typeface="Arial" panose="020B0604020202020204" pitchFamily="34" charset="0"/>
              <a:buChar char="•"/>
            </a:pPr>
            <a:r>
              <a:rPr lang="en-IT">
                <a:latin typeface="+mn-lt"/>
              </a:rPr>
              <a:t>Use the Task Designer and the REST API executor and map CDTs</a:t>
            </a:r>
          </a:p>
          <a:p>
            <a:pPr marL="285750" indent="-285750">
              <a:buFont typeface="Arial" panose="020B0604020202020204" pitchFamily="34" charset="0"/>
              <a:buChar char="•"/>
            </a:pPr>
            <a:r>
              <a:rPr lang="en-IT">
                <a:latin typeface="+mn-lt"/>
              </a:rPr>
              <a:t>Create a workflow that uses the CDT as input and the custom task</a:t>
            </a:r>
          </a:p>
          <a:p>
            <a:pPr marL="742950" lvl="1" indent="-285750">
              <a:buFont typeface="Arial" panose="020B0604020202020204" pitchFamily="34" charset="0"/>
              <a:buChar char="•"/>
            </a:pPr>
            <a:endParaRPr lang="en-IT">
              <a:latin typeface="+mn-lt"/>
            </a:endParaRPr>
          </a:p>
        </p:txBody>
      </p:sp>
    </p:spTree>
    <p:extLst>
      <p:ext uri="{BB962C8B-B14F-4D97-AF65-F5344CB8AC3E}">
        <p14:creationId xmlns:p14="http://schemas.microsoft.com/office/powerpoint/2010/main" val="3459091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057C-88D4-0C40-93B3-E81152F17F09}"/>
              </a:ext>
            </a:extLst>
          </p:cNvPr>
          <p:cNvSpPr>
            <a:spLocks noGrp="1"/>
          </p:cNvSpPr>
          <p:nvPr>
            <p:ph type="title"/>
          </p:nvPr>
        </p:nvSpPr>
        <p:spPr/>
        <p:txBody>
          <a:bodyPr/>
          <a:lstStyle/>
          <a:p>
            <a:r>
              <a:rPr lang="en-IT" dirty="0"/>
              <a:t>Validate and Execute the Workflow</a:t>
            </a:r>
          </a:p>
        </p:txBody>
      </p:sp>
      <p:pic>
        <p:nvPicPr>
          <p:cNvPr id="3" name="Picture 2">
            <a:extLst>
              <a:ext uri="{FF2B5EF4-FFF2-40B4-BE49-F238E27FC236}">
                <a16:creationId xmlns:a16="http://schemas.microsoft.com/office/drawing/2014/main" id="{0E309A3A-0FE7-3A43-A3FC-A7A29337DD4C}"/>
              </a:ext>
            </a:extLst>
          </p:cNvPr>
          <p:cNvPicPr>
            <a:picLocks noChangeAspect="1"/>
          </p:cNvPicPr>
          <p:nvPr/>
        </p:nvPicPr>
        <p:blipFill>
          <a:blip r:embed="rId3"/>
          <a:stretch>
            <a:fillRect/>
          </a:stretch>
        </p:blipFill>
        <p:spPr>
          <a:xfrm>
            <a:off x="554138" y="902009"/>
            <a:ext cx="3145078" cy="3702884"/>
          </a:xfrm>
          <a:prstGeom prst="rect">
            <a:avLst/>
          </a:prstGeom>
        </p:spPr>
      </p:pic>
      <p:sp>
        <p:nvSpPr>
          <p:cNvPr id="4" name="TextBox 3">
            <a:extLst>
              <a:ext uri="{FF2B5EF4-FFF2-40B4-BE49-F238E27FC236}">
                <a16:creationId xmlns:a16="http://schemas.microsoft.com/office/drawing/2014/main" id="{8B8A7CAD-C6CF-F14A-A316-823418F1BCD6}"/>
              </a:ext>
            </a:extLst>
          </p:cNvPr>
          <p:cNvSpPr txBox="1"/>
          <p:nvPr/>
        </p:nvSpPr>
        <p:spPr>
          <a:xfrm>
            <a:off x="4230028" y="902009"/>
            <a:ext cx="2683141" cy="600164"/>
          </a:xfrm>
          <a:prstGeom prst="rect">
            <a:avLst/>
          </a:prstGeom>
          <a:noFill/>
        </p:spPr>
        <p:txBody>
          <a:bodyPr wrap="square" rtlCol="0">
            <a:spAutoFit/>
          </a:bodyPr>
          <a:lstStyle/>
          <a:p>
            <a:r>
              <a:rPr lang="en-US" sz="1100">
                <a:latin typeface="+mn-lt"/>
              </a:rPr>
              <a:t>The </a:t>
            </a:r>
            <a:r>
              <a:rPr lang="en-US" sz="1100" b="1">
                <a:latin typeface="+mn-lt"/>
              </a:rPr>
              <a:t>Inputs</a:t>
            </a:r>
            <a:r>
              <a:rPr lang="en-US" sz="1100">
                <a:latin typeface="+mn-lt"/>
              </a:rPr>
              <a:t> fields will display the workflow inputs value used in this specific execution</a:t>
            </a:r>
            <a:endParaRPr lang="en-GB" sz="1100" b="1">
              <a:latin typeface="+mn-lt"/>
            </a:endParaRPr>
          </a:p>
        </p:txBody>
      </p:sp>
      <p:pic>
        <p:nvPicPr>
          <p:cNvPr id="5" name="Picture 4">
            <a:extLst>
              <a:ext uri="{FF2B5EF4-FFF2-40B4-BE49-F238E27FC236}">
                <a16:creationId xmlns:a16="http://schemas.microsoft.com/office/drawing/2014/main" id="{7D4755A5-B48E-1640-9400-DEF8D8E89750}"/>
              </a:ext>
            </a:extLst>
          </p:cNvPr>
          <p:cNvPicPr>
            <a:picLocks noChangeAspect="1"/>
          </p:cNvPicPr>
          <p:nvPr/>
        </p:nvPicPr>
        <p:blipFill>
          <a:blip r:embed="rId4"/>
          <a:stretch>
            <a:fillRect/>
          </a:stretch>
        </p:blipFill>
        <p:spPr>
          <a:xfrm>
            <a:off x="3869053" y="1546693"/>
            <a:ext cx="3291206" cy="3058200"/>
          </a:xfrm>
          <a:prstGeom prst="rect">
            <a:avLst/>
          </a:prstGeom>
        </p:spPr>
      </p:pic>
      <p:sp>
        <p:nvSpPr>
          <p:cNvPr id="6" name="Left Arrow 5">
            <a:extLst>
              <a:ext uri="{FF2B5EF4-FFF2-40B4-BE49-F238E27FC236}">
                <a16:creationId xmlns:a16="http://schemas.microsoft.com/office/drawing/2014/main" id="{73DD90BF-FFC3-F341-8DAF-CF8889811826}"/>
              </a:ext>
            </a:extLst>
          </p:cNvPr>
          <p:cNvSpPr/>
          <p:nvPr/>
        </p:nvSpPr>
        <p:spPr>
          <a:xfrm>
            <a:off x="3815588" y="1113001"/>
            <a:ext cx="361813" cy="174660"/>
          </a:xfrm>
          <a:prstGeom prst="lef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TextBox 6">
            <a:extLst>
              <a:ext uri="{FF2B5EF4-FFF2-40B4-BE49-F238E27FC236}">
                <a16:creationId xmlns:a16="http://schemas.microsoft.com/office/drawing/2014/main" id="{E70ADBDD-B085-7548-AC41-C3AA42388F31}"/>
              </a:ext>
            </a:extLst>
          </p:cNvPr>
          <p:cNvSpPr txBox="1"/>
          <p:nvPr/>
        </p:nvSpPr>
        <p:spPr>
          <a:xfrm>
            <a:off x="7160259" y="2521795"/>
            <a:ext cx="1983741" cy="1107996"/>
          </a:xfrm>
          <a:prstGeom prst="rect">
            <a:avLst/>
          </a:prstGeom>
          <a:noFill/>
        </p:spPr>
        <p:txBody>
          <a:bodyPr wrap="square" rtlCol="0">
            <a:spAutoFit/>
          </a:bodyPr>
          <a:lstStyle/>
          <a:p>
            <a:r>
              <a:rPr lang="en-US" sz="1100">
                <a:latin typeface="+mn-lt"/>
              </a:rPr>
              <a:t>The </a:t>
            </a:r>
            <a:r>
              <a:rPr lang="en-US" sz="1100" b="1">
                <a:latin typeface="+mn-lt"/>
              </a:rPr>
              <a:t>Outputs</a:t>
            </a:r>
            <a:r>
              <a:rPr lang="en-US" sz="1100">
                <a:latin typeface="+mn-lt"/>
              </a:rPr>
              <a:t> fields will display the workflow outputs. </a:t>
            </a:r>
          </a:p>
          <a:p>
            <a:endParaRPr lang="en-US" sz="1100">
              <a:latin typeface="+mn-lt"/>
            </a:endParaRPr>
          </a:p>
          <a:p>
            <a:r>
              <a:rPr lang="en-US" sz="1100">
                <a:latin typeface="+mn-lt"/>
              </a:rPr>
              <a:t>You can concatenate outputs to other task inputs</a:t>
            </a:r>
          </a:p>
        </p:txBody>
      </p:sp>
    </p:spTree>
    <p:extLst>
      <p:ext uri="{BB962C8B-B14F-4D97-AF65-F5344CB8AC3E}">
        <p14:creationId xmlns:p14="http://schemas.microsoft.com/office/powerpoint/2010/main" val="1954286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057C-88D4-0C40-93B3-E81152F17F09}"/>
              </a:ext>
            </a:extLst>
          </p:cNvPr>
          <p:cNvSpPr>
            <a:spLocks noGrp="1"/>
          </p:cNvSpPr>
          <p:nvPr>
            <p:ph type="title"/>
          </p:nvPr>
        </p:nvSpPr>
        <p:spPr/>
        <p:txBody>
          <a:bodyPr/>
          <a:lstStyle/>
          <a:p>
            <a:r>
              <a:rPr lang="en-IT" dirty="0"/>
              <a:t>Validate and Execute the Workflow</a:t>
            </a:r>
          </a:p>
        </p:txBody>
      </p:sp>
      <p:sp>
        <p:nvSpPr>
          <p:cNvPr id="7" name="TextBox 6">
            <a:extLst>
              <a:ext uri="{FF2B5EF4-FFF2-40B4-BE49-F238E27FC236}">
                <a16:creationId xmlns:a16="http://schemas.microsoft.com/office/drawing/2014/main" id="{E70ADBDD-B085-7548-AC41-C3AA42388F31}"/>
              </a:ext>
            </a:extLst>
          </p:cNvPr>
          <p:cNvSpPr txBox="1"/>
          <p:nvPr/>
        </p:nvSpPr>
        <p:spPr>
          <a:xfrm>
            <a:off x="5252705" y="1013833"/>
            <a:ext cx="3017588" cy="1615827"/>
          </a:xfrm>
          <a:prstGeom prst="rect">
            <a:avLst/>
          </a:prstGeom>
          <a:noFill/>
        </p:spPr>
        <p:txBody>
          <a:bodyPr wrap="square" rtlCol="0">
            <a:spAutoFit/>
          </a:bodyPr>
          <a:lstStyle/>
          <a:p>
            <a:r>
              <a:rPr lang="en-US" sz="1100">
                <a:latin typeface="+mn-lt"/>
              </a:rPr>
              <a:t>The </a:t>
            </a:r>
            <a:r>
              <a:rPr lang="en-US" sz="1100" b="1">
                <a:latin typeface="+mn-lt"/>
              </a:rPr>
              <a:t>Code</a:t>
            </a:r>
            <a:r>
              <a:rPr lang="en-US" sz="1100">
                <a:latin typeface="+mn-lt"/>
              </a:rPr>
              <a:t> tab displays the generated code for this workflow.</a:t>
            </a:r>
          </a:p>
          <a:p>
            <a:endParaRPr lang="en-US" sz="1100">
              <a:latin typeface="+mn-lt"/>
            </a:endParaRPr>
          </a:p>
          <a:p>
            <a:r>
              <a:rPr lang="en-GB" sz="1100">
                <a:latin typeface="+mn-lt"/>
              </a:rPr>
              <a:t>There will eventually be the ability to live edit the code. </a:t>
            </a:r>
          </a:p>
          <a:p>
            <a:r>
              <a:rPr lang="en-GB" sz="1100">
                <a:latin typeface="+mn-lt"/>
              </a:rPr>
              <a:t>For now it's there to use as reference for things you can’t see in the UI, such as unique names of the task blocks as they're put on the canvas</a:t>
            </a:r>
          </a:p>
        </p:txBody>
      </p:sp>
      <p:pic>
        <p:nvPicPr>
          <p:cNvPr id="11" name="Picture 10">
            <a:extLst>
              <a:ext uri="{FF2B5EF4-FFF2-40B4-BE49-F238E27FC236}">
                <a16:creationId xmlns:a16="http://schemas.microsoft.com/office/drawing/2014/main" id="{7783C96C-9590-E442-A653-F69B543AD8E3}"/>
              </a:ext>
            </a:extLst>
          </p:cNvPr>
          <p:cNvPicPr>
            <a:picLocks noChangeAspect="1"/>
          </p:cNvPicPr>
          <p:nvPr/>
        </p:nvPicPr>
        <p:blipFill>
          <a:blip r:embed="rId3"/>
          <a:stretch>
            <a:fillRect/>
          </a:stretch>
        </p:blipFill>
        <p:spPr>
          <a:xfrm>
            <a:off x="437766" y="1073150"/>
            <a:ext cx="4636356" cy="3232133"/>
          </a:xfrm>
          <a:prstGeom prst="rect">
            <a:avLst/>
          </a:prstGeom>
        </p:spPr>
      </p:pic>
      <p:sp>
        <p:nvSpPr>
          <p:cNvPr id="12" name="Rectangle 11">
            <a:extLst>
              <a:ext uri="{FF2B5EF4-FFF2-40B4-BE49-F238E27FC236}">
                <a16:creationId xmlns:a16="http://schemas.microsoft.com/office/drawing/2014/main" id="{44C81AC3-C36E-CE44-931C-7A00E60CBE08}"/>
              </a:ext>
            </a:extLst>
          </p:cNvPr>
          <p:cNvSpPr/>
          <p:nvPr/>
        </p:nvSpPr>
        <p:spPr>
          <a:xfrm>
            <a:off x="2223505" y="1167363"/>
            <a:ext cx="368391" cy="20752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3" name="Picture 2">
            <a:extLst>
              <a:ext uri="{FF2B5EF4-FFF2-40B4-BE49-F238E27FC236}">
                <a16:creationId xmlns:a16="http://schemas.microsoft.com/office/drawing/2014/main" id="{A0B790CD-C10C-2A4B-B3DB-E29308579E8B}"/>
              </a:ext>
            </a:extLst>
          </p:cNvPr>
          <p:cNvPicPr>
            <a:picLocks noChangeAspect="1"/>
          </p:cNvPicPr>
          <p:nvPr/>
        </p:nvPicPr>
        <p:blipFill>
          <a:blip r:embed="rId4"/>
          <a:stretch>
            <a:fillRect/>
          </a:stretch>
        </p:blipFill>
        <p:spPr>
          <a:xfrm>
            <a:off x="5324355" y="2865458"/>
            <a:ext cx="2024846" cy="368154"/>
          </a:xfrm>
          <a:prstGeom prst="rect">
            <a:avLst/>
          </a:prstGeom>
        </p:spPr>
      </p:pic>
      <p:sp>
        <p:nvSpPr>
          <p:cNvPr id="8" name="TextBox 7">
            <a:extLst>
              <a:ext uri="{FF2B5EF4-FFF2-40B4-BE49-F238E27FC236}">
                <a16:creationId xmlns:a16="http://schemas.microsoft.com/office/drawing/2014/main" id="{FC7B5766-A3AE-9045-804D-D7C9ADF7B6B0}"/>
              </a:ext>
            </a:extLst>
          </p:cNvPr>
          <p:cNvSpPr txBox="1"/>
          <p:nvPr/>
        </p:nvSpPr>
        <p:spPr>
          <a:xfrm>
            <a:off x="5252705" y="3469410"/>
            <a:ext cx="2965502" cy="938719"/>
          </a:xfrm>
          <a:prstGeom prst="rect">
            <a:avLst/>
          </a:prstGeom>
          <a:noFill/>
        </p:spPr>
        <p:txBody>
          <a:bodyPr wrap="square" rtlCol="0">
            <a:spAutoFit/>
          </a:bodyPr>
          <a:lstStyle/>
          <a:p>
            <a:r>
              <a:rPr lang="en-GB" sz="1100">
                <a:latin typeface="+mn-lt"/>
              </a:rPr>
              <a:t>Clicking on the ‘terminal’ icon in the upper right corner, will open the REST API docs for the workflows directly, where you can optionally copy the current code and make modifications</a:t>
            </a:r>
          </a:p>
        </p:txBody>
      </p:sp>
    </p:spTree>
    <p:extLst>
      <p:ext uri="{BB962C8B-B14F-4D97-AF65-F5344CB8AC3E}">
        <p14:creationId xmlns:p14="http://schemas.microsoft.com/office/powerpoint/2010/main" val="2330712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057C-88D4-0C40-93B3-E81152F17F09}"/>
              </a:ext>
            </a:extLst>
          </p:cNvPr>
          <p:cNvSpPr>
            <a:spLocks noGrp="1"/>
          </p:cNvSpPr>
          <p:nvPr>
            <p:ph type="title"/>
          </p:nvPr>
        </p:nvSpPr>
        <p:spPr/>
        <p:txBody>
          <a:bodyPr/>
          <a:lstStyle/>
          <a:p>
            <a:r>
              <a:rPr lang="en-IT" dirty="0"/>
              <a:t>Validate and Execute the Workflow</a:t>
            </a:r>
          </a:p>
        </p:txBody>
      </p:sp>
      <p:sp>
        <p:nvSpPr>
          <p:cNvPr id="7" name="TextBox 6">
            <a:extLst>
              <a:ext uri="{FF2B5EF4-FFF2-40B4-BE49-F238E27FC236}">
                <a16:creationId xmlns:a16="http://schemas.microsoft.com/office/drawing/2014/main" id="{E70ADBDD-B085-7548-AC41-C3AA42388F31}"/>
              </a:ext>
            </a:extLst>
          </p:cNvPr>
          <p:cNvSpPr txBox="1"/>
          <p:nvPr/>
        </p:nvSpPr>
        <p:spPr>
          <a:xfrm>
            <a:off x="2754099" y="973604"/>
            <a:ext cx="1983741" cy="430887"/>
          </a:xfrm>
          <a:prstGeom prst="rect">
            <a:avLst/>
          </a:prstGeom>
          <a:noFill/>
        </p:spPr>
        <p:txBody>
          <a:bodyPr wrap="square" rtlCol="0">
            <a:spAutoFit/>
          </a:bodyPr>
          <a:lstStyle/>
          <a:p>
            <a:r>
              <a:rPr lang="en-US" sz="1100" b="1">
                <a:latin typeface="+mn-lt"/>
              </a:rPr>
              <a:t>View all</a:t>
            </a:r>
            <a:r>
              <a:rPr lang="en-US" sz="1100">
                <a:latin typeface="+mn-lt"/>
              </a:rPr>
              <a:t> will display all </a:t>
            </a:r>
            <a:r>
              <a:rPr lang="en-US" sz="1100" b="1">
                <a:latin typeface="+mn-lt"/>
              </a:rPr>
              <a:t>Requests</a:t>
            </a:r>
          </a:p>
        </p:txBody>
      </p:sp>
      <p:pic>
        <p:nvPicPr>
          <p:cNvPr id="3" name="Picture 2">
            <a:extLst>
              <a:ext uri="{FF2B5EF4-FFF2-40B4-BE49-F238E27FC236}">
                <a16:creationId xmlns:a16="http://schemas.microsoft.com/office/drawing/2014/main" id="{465B63DD-BB89-7542-B810-0E5EA61B8A12}"/>
              </a:ext>
            </a:extLst>
          </p:cNvPr>
          <p:cNvPicPr>
            <a:picLocks noChangeAspect="1"/>
          </p:cNvPicPr>
          <p:nvPr/>
        </p:nvPicPr>
        <p:blipFill>
          <a:blip r:embed="rId3"/>
          <a:stretch>
            <a:fillRect/>
          </a:stretch>
        </p:blipFill>
        <p:spPr>
          <a:xfrm>
            <a:off x="437766" y="973604"/>
            <a:ext cx="2238401" cy="3676513"/>
          </a:xfrm>
          <a:prstGeom prst="rect">
            <a:avLst/>
          </a:prstGeom>
        </p:spPr>
      </p:pic>
      <p:pic>
        <p:nvPicPr>
          <p:cNvPr id="4" name="Picture 3">
            <a:extLst>
              <a:ext uri="{FF2B5EF4-FFF2-40B4-BE49-F238E27FC236}">
                <a16:creationId xmlns:a16="http://schemas.microsoft.com/office/drawing/2014/main" id="{4A66D053-BEF5-8F47-BED2-CCC38D514DDE}"/>
              </a:ext>
            </a:extLst>
          </p:cNvPr>
          <p:cNvPicPr>
            <a:picLocks noChangeAspect="1"/>
          </p:cNvPicPr>
          <p:nvPr/>
        </p:nvPicPr>
        <p:blipFill>
          <a:blip r:embed="rId4"/>
          <a:stretch>
            <a:fillRect/>
          </a:stretch>
        </p:blipFill>
        <p:spPr>
          <a:xfrm>
            <a:off x="2754099" y="1404491"/>
            <a:ext cx="6389901" cy="1296281"/>
          </a:xfrm>
          <a:prstGeom prst="rect">
            <a:avLst/>
          </a:prstGeom>
        </p:spPr>
      </p:pic>
      <p:sp>
        <p:nvSpPr>
          <p:cNvPr id="8" name="TextBox 7">
            <a:extLst>
              <a:ext uri="{FF2B5EF4-FFF2-40B4-BE49-F238E27FC236}">
                <a16:creationId xmlns:a16="http://schemas.microsoft.com/office/drawing/2014/main" id="{B67147C1-FC1F-754D-89B2-F437BA999F61}"/>
              </a:ext>
            </a:extLst>
          </p:cNvPr>
          <p:cNvSpPr txBox="1"/>
          <p:nvPr/>
        </p:nvSpPr>
        <p:spPr>
          <a:xfrm>
            <a:off x="5949049" y="3425724"/>
            <a:ext cx="2769514" cy="430887"/>
          </a:xfrm>
          <a:prstGeom prst="rect">
            <a:avLst/>
          </a:prstGeom>
          <a:noFill/>
        </p:spPr>
        <p:txBody>
          <a:bodyPr wrap="square" rtlCol="0">
            <a:spAutoFit/>
          </a:bodyPr>
          <a:lstStyle/>
          <a:p>
            <a:r>
              <a:rPr lang="en-US" sz="1100">
                <a:latin typeface="+mn-lt"/>
              </a:rPr>
              <a:t>You can select one or multiple </a:t>
            </a:r>
            <a:r>
              <a:rPr lang="en-US" sz="1100" b="1">
                <a:latin typeface="+mn-lt"/>
              </a:rPr>
              <a:t>Requests</a:t>
            </a:r>
            <a:r>
              <a:rPr lang="en-US" sz="1100">
                <a:latin typeface="+mn-lt"/>
              </a:rPr>
              <a:t> and execute actions</a:t>
            </a:r>
          </a:p>
        </p:txBody>
      </p:sp>
      <p:pic>
        <p:nvPicPr>
          <p:cNvPr id="5" name="Picture 4">
            <a:extLst>
              <a:ext uri="{FF2B5EF4-FFF2-40B4-BE49-F238E27FC236}">
                <a16:creationId xmlns:a16="http://schemas.microsoft.com/office/drawing/2014/main" id="{1F7C1B06-2DC6-6848-BA9E-7DF4168582BE}"/>
              </a:ext>
            </a:extLst>
          </p:cNvPr>
          <p:cNvPicPr>
            <a:picLocks noChangeAspect="1"/>
          </p:cNvPicPr>
          <p:nvPr/>
        </p:nvPicPr>
        <p:blipFill>
          <a:blip r:embed="rId5"/>
          <a:stretch>
            <a:fillRect/>
          </a:stretch>
        </p:blipFill>
        <p:spPr>
          <a:xfrm>
            <a:off x="2754099" y="2811860"/>
            <a:ext cx="3096744" cy="1816499"/>
          </a:xfrm>
          <a:prstGeom prst="rect">
            <a:avLst/>
          </a:prstGeom>
        </p:spPr>
      </p:pic>
    </p:spTree>
    <p:extLst>
      <p:ext uri="{BB962C8B-B14F-4D97-AF65-F5344CB8AC3E}">
        <p14:creationId xmlns:p14="http://schemas.microsoft.com/office/powerpoint/2010/main" val="1440420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057C-88D4-0C40-93B3-E81152F17F09}"/>
              </a:ext>
            </a:extLst>
          </p:cNvPr>
          <p:cNvSpPr>
            <a:spLocks noGrp="1"/>
          </p:cNvSpPr>
          <p:nvPr>
            <p:ph type="title"/>
          </p:nvPr>
        </p:nvSpPr>
        <p:spPr/>
        <p:txBody>
          <a:bodyPr/>
          <a:lstStyle/>
          <a:p>
            <a:r>
              <a:rPr lang="en-IT" dirty="0"/>
              <a:t>Validate and Execute the Workflow</a:t>
            </a:r>
          </a:p>
        </p:txBody>
      </p:sp>
      <p:pic>
        <p:nvPicPr>
          <p:cNvPr id="9" name="Picture 8">
            <a:extLst>
              <a:ext uri="{FF2B5EF4-FFF2-40B4-BE49-F238E27FC236}">
                <a16:creationId xmlns:a16="http://schemas.microsoft.com/office/drawing/2014/main" id="{DB17DF54-0F79-5F49-B78F-3A8A396E74DB}"/>
              </a:ext>
            </a:extLst>
          </p:cNvPr>
          <p:cNvPicPr>
            <a:picLocks noChangeAspect="1"/>
          </p:cNvPicPr>
          <p:nvPr/>
        </p:nvPicPr>
        <p:blipFill>
          <a:blip r:embed="rId3"/>
          <a:stretch>
            <a:fillRect/>
          </a:stretch>
        </p:blipFill>
        <p:spPr>
          <a:xfrm>
            <a:off x="437766" y="1073150"/>
            <a:ext cx="8144081" cy="2666130"/>
          </a:xfrm>
          <a:prstGeom prst="rect">
            <a:avLst/>
          </a:prstGeom>
        </p:spPr>
      </p:pic>
      <p:sp>
        <p:nvSpPr>
          <p:cNvPr id="10" name="TextBox 9">
            <a:extLst>
              <a:ext uri="{FF2B5EF4-FFF2-40B4-BE49-F238E27FC236}">
                <a16:creationId xmlns:a16="http://schemas.microsoft.com/office/drawing/2014/main" id="{7875D251-2415-DD4A-BC12-BB910C52186D}"/>
              </a:ext>
            </a:extLst>
          </p:cNvPr>
          <p:cNvSpPr txBox="1"/>
          <p:nvPr/>
        </p:nvSpPr>
        <p:spPr>
          <a:xfrm>
            <a:off x="370551" y="3854906"/>
            <a:ext cx="8211296" cy="600164"/>
          </a:xfrm>
          <a:prstGeom prst="rect">
            <a:avLst/>
          </a:prstGeom>
          <a:noFill/>
        </p:spPr>
        <p:txBody>
          <a:bodyPr wrap="square" rtlCol="0">
            <a:spAutoFit/>
          </a:bodyPr>
          <a:lstStyle/>
          <a:p>
            <a:r>
              <a:rPr lang="en-US" sz="1100">
                <a:latin typeface="+mn-lt"/>
              </a:rPr>
              <a:t>Clicking on one </a:t>
            </a:r>
            <a:r>
              <a:rPr lang="en-US" sz="1100" b="1">
                <a:latin typeface="+mn-lt"/>
              </a:rPr>
              <a:t>Request</a:t>
            </a:r>
            <a:r>
              <a:rPr lang="en-US" sz="1100">
                <a:latin typeface="+mn-lt"/>
              </a:rPr>
              <a:t>, you will get its </a:t>
            </a:r>
            <a:r>
              <a:rPr lang="en-US" sz="1100" b="1">
                <a:latin typeface="+mn-lt"/>
              </a:rPr>
              <a:t>Execution Flow</a:t>
            </a:r>
            <a:r>
              <a:rPr lang="en-US" sz="1100">
                <a:latin typeface="+mn-lt"/>
              </a:rPr>
              <a:t>, which will display outcomes for each tasks and external workflows invoked in this execution. In this case, we had a single task in our workflow but you can nest multiple workflows and use them as atomic tasks.</a:t>
            </a:r>
          </a:p>
        </p:txBody>
      </p:sp>
    </p:spTree>
    <p:extLst>
      <p:ext uri="{BB962C8B-B14F-4D97-AF65-F5344CB8AC3E}">
        <p14:creationId xmlns:p14="http://schemas.microsoft.com/office/powerpoint/2010/main" val="4179233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0717-2A97-874C-9EDE-1B7123D70720}"/>
              </a:ext>
            </a:extLst>
          </p:cNvPr>
          <p:cNvSpPr>
            <a:spLocks noGrp="1"/>
          </p:cNvSpPr>
          <p:nvPr>
            <p:ph type="ctrTitle"/>
          </p:nvPr>
        </p:nvSpPr>
        <p:spPr/>
        <p:txBody>
          <a:bodyPr/>
          <a:lstStyle/>
          <a:p>
            <a:r>
              <a:rPr lang="en-IT" dirty="0"/>
              <a:t>Use Task Outputs as Inputs for other Tasks</a:t>
            </a:r>
          </a:p>
        </p:txBody>
      </p:sp>
    </p:spTree>
    <p:extLst>
      <p:ext uri="{BB962C8B-B14F-4D97-AF65-F5344CB8AC3E}">
        <p14:creationId xmlns:p14="http://schemas.microsoft.com/office/powerpoint/2010/main" val="2447117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DDA-D8B5-EB49-935C-34EBC8991F50}"/>
              </a:ext>
            </a:extLst>
          </p:cNvPr>
          <p:cNvSpPr>
            <a:spLocks noGrp="1"/>
          </p:cNvSpPr>
          <p:nvPr>
            <p:ph type="title"/>
          </p:nvPr>
        </p:nvSpPr>
        <p:spPr/>
        <p:txBody>
          <a:bodyPr/>
          <a:lstStyle/>
          <a:p>
            <a:r>
              <a:rPr lang="en-IT" dirty="0"/>
              <a:t>Modify Custom Tasks – Response Parser</a:t>
            </a:r>
          </a:p>
        </p:txBody>
      </p:sp>
      <p:pic>
        <p:nvPicPr>
          <p:cNvPr id="3" name="Picture 2">
            <a:extLst>
              <a:ext uri="{FF2B5EF4-FFF2-40B4-BE49-F238E27FC236}">
                <a16:creationId xmlns:a16="http://schemas.microsoft.com/office/drawing/2014/main" id="{56CB606A-82E4-9D44-A323-FB4FE84C429C}"/>
              </a:ext>
            </a:extLst>
          </p:cNvPr>
          <p:cNvPicPr>
            <a:picLocks noChangeAspect="1"/>
          </p:cNvPicPr>
          <p:nvPr/>
        </p:nvPicPr>
        <p:blipFill>
          <a:blip r:embed="rId3"/>
          <a:stretch>
            <a:fillRect/>
          </a:stretch>
        </p:blipFill>
        <p:spPr>
          <a:xfrm>
            <a:off x="3426477" y="970316"/>
            <a:ext cx="2520412" cy="3709974"/>
          </a:xfrm>
          <a:prstGeom prst="rect">
            <a:avLst/>
          </a:prstGeom>
        </p:spPr>
      </p:pic>
      <p:sp>
        <p:nvSpPr>
          <p:cNvPr id="4" name="TextBox 3">
            <a:extLst>
              <a:ext uri="{FF2B5EF4-FFF2-40B4-BE49-F238E27FC236}">
                <a16:creationId xmlns:a16="http://schemas.microsoft.com/office/drawing/2014/main" id="{833CFCC4-57F1-DF4C-A537-D4BD5AB91AFB}"/>
              </a:ext>
            </a:extLst>
          </p:cNvPr>
          <p:cNvSpPr txBox="1"/>
          <p:nvPr/>
        </p:nvSpPr>
        <p:spPr>
          <a:xfrm>
            <a:off x="437766" y="1073150"/>
            <a:ext cx="1983741" cy="1446550"/>
          </a:xfrm>
          <a:prstGeom prst="rect">
            <a:avLst/>
          </a:prstGeom>
          <a:noFill/>
        </p:spPr>
        <p:txBody>
          <a:bodyPr wrap="square" rtlCol="0">
            <a:spAutoFit/>
          </a:bodyPr>
          <a:lstStyle/>
          <a:p>
            <a:r>
              <a:rPr lang="en-US" sz="1100">
                <a:latin typeface="+mn-lt"/>
              </a:rPr>
              <a:t>Scope: extract from API response the ‘longitude’ and ‘latitude’</a:t>
            </a:r>
          </a:p>
          <a:p>
            <a:endParaRPr lang="en-US" sz="1100">
              <a:latin typeface="+mn-lt"/>
            </a:endParaRPr>
          </a:p>
          <a:p>
            <a:r>
              <a:rPr lang="en-US" sz="1100">
                <a:latin typeface="+mn-lt"/>
              </a:rPr>
              <a:t>In the custom task, we edit the </a:t>
            </a:r>
            <a:r>
              <a:rPr lang="en-US" sz="1100" b="1">
                <a:latin typeface="+mn-lt"/>
              </a:rPr>
              <a:t>Response Parser</a:t>
            </a:r>
            <a:r>
              <a:rPr lang="en-US" sz="1100">
                <a:latin typeface="+mn-lt"/>
              </a:rPr>
              <a:t> to extract two additional parameters</a:t>
            </a:r>
          </a:p>
        </p:txBody>
      </p:sp>
      <p:pic>
        <p:nvPicPr>
          <p:cNvPr id="5" name="Picture 4">
            <a:extLst>
              <a:ext uri="{FF2B5EF4-FFF2-40B4-BE49-F238E27FC236}">
                <a16:creationId xmlns:a16="http://schemas.microsoft.com/office/drawing/2014/main" id="{68891E96-D9AC-784B-B2C7-77416B7EFF4C}"/>
              </a:ext>
            </a:extLst>
          </p:cNvPr>
          <p:cNvPicPr>
            <a:picLocks noChangeAspect="1"/>
          </p:cNvPicPr>
          <p:nvPr/>
        </p:nvPicPr>
        <p:blipFill>
          <a:blip r:embed="rId4"/>
          <a:stretch>
            <a:fillRect/>
          </a:stretch>
        </p:blipFill>
        <p:spPr>
          <a:xfrm>
            <a:off x="437766" y="2716475"/>
            <a:ext cx="2877756" cy="773710"/>
          </a:xfrm>
          <a:prstGeom prst="rect">
            <a:avLst/>
          </a:prstGeom>
        </p:spPr>
      </p:pic>
      <p:sp>
        <p:nvSpPr>
          <p:cNvPr id="6" name="Rectangle 5">
            <a:extLst>
              <a:ext uri="{FF2B5EF4-FFF2-40B4-BE49-F238E27FC236}">
                <a16:creationId xmlns:a16="http://schemas.microsoft.com/office/drawing/2014/main" id="{858BA6F3-F95E-164C-B3C8-5948EEACCE4C}"/>
              </a:ext>
            </a:extLst>
          </p:cNvPr>
          <p:cNvSpPr/>
          <p:nvPr/>
        </p:nvSpPr>
        <p:spPr>
          <a:xfrm>
            <a:off x="2986343" y="2943536"/>
            <a:ext cx="289706" cy="16805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7" name="Picture 6">
            <a:extLst>
              <a:ext uri="{FF2B5EF4-FFF2-40B4-BE49-F238E27FC236}">
                <a16:creationId xmlns:a16="http://schemas.microsoft.com/office/drawing/2014/main" id="{3915864A-4788-784E-8F05-972750C2F441}"/>
              </a:ext>
            </a:extLst>
          </p:cNvPr>
          <p:cNvPicPr>
            <a:picLocks noChangeAspect="1"/>
          </p:cNvPicPr>
          <p:nvPr/>
        </p:nvPicPr>
        <p:blipFill>
          <a:blip r:embed="rId5"/>
          <a:stretch>
            <a:fillRect/>
          </a:stretch>
        </p:blipFill>
        <p:spPr>
          <a:xfrm>
            <a:off x="6304233" y="2158979"/>
            <a:ext cx="2228705" cy="1403259"/>
          </a:xfrm>
          <a:prstGeom prst="rect">
            <a:avLst/>
          </a:prstGeom>
        </p:spPr>
      </p:pic>
      <p:sp>
        <p:nvSpPr>
          <p:cNvPr id="8" name="Rectangle 7">
            <a:extLst>
              <a:ext uri="{FF2B5EF4-FFF2-40B4-BE49-F238E27FC236}">
                <a16:creationId xmlns:a16="http://schemas.microsoft.com/office/drawing/2014/main" id="{D7E00F7C-3945-E040-BDD0-C85CB00B2C40}"/>
              </a:ext>
            </a:extLst>
          </p:cNvPr>
          <p:cNvSpPr/>
          <p:nvPr/>
        </p:nvSpPr>
        <p:spPr>
          <a:xfrm>
            <a:off x="5210945" y="4339256"/>
            <a:ext cx="735943" cy="28537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4D91AED7-A29E-814B-A591-3DD7F25EA1D8}"/>
              </a:ext>
            </a:extLst>
          </p:cNvPr>
          <p:cNvSpPr/>
          <p:nvPr/>
        </p:nvSpPr>
        <p:spPr>
          <a:xfrm>
            <a:off x="7777261" y="3276867"/>
            <a:ext cx="735943" cy="28537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964551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6AFA21-0758-AC47-B000-0565D4B9E60E}"/>
              </a:ext>
            </a:extLst>
          </p:cNvPr>
          <p:cNvPicPr>
            <a:picLocks noChangeAspect="1"/>
          </p:cNvPicPr>
          <p:nvPr/>
        </p:nvPicPr>
        <p:blipFill>
          <a:blip r:embed="rId3"/>
          <a:stretch>
            <a:fillRect/>
          </a:stretch>
        </p:blipFill>
        <p:spPr>
          <a:xfrm>
            <a:off x="4612359" y="989911"/>
            <a:ext cx="2959399" cy="3639583"/>
          </a:xfrm>
          <a:prstGeom prst="rect">
            <a:avLst/>
          </a:prstGeom>
        </p:spPr>
      </p:pic>
      <p:sp>
        <p:nvSpPr>
          <p:cNvPr id="2" name="Title 1">
            <a:extLst>
              <a:ext uri="{FF2B5EF4-FFF2-40B4-BE49-F238E27FC236}">
                <a16:creationId xmlns:a16="http://schemas.microsoft.com/office/drawing/2014/main" id="{9C4D56F9-B1A4-A343-8476-41421E6E5307}"/>
              </a:ext>
            </a:extLst>
          </p:cNvPr>
          <p:cNvSpPr>
            <a:spLocks noGrp="1"/>
          </p:cNvSpPr>
          <p:nvPr>
            <p:ph type="title"/>
          </p:nvPr>
        </p:nvSpPr>
        <p:spPr/>
        <p:txBody>
          <a:bodyPr/>
          <a:lstStyle/>
          <a:p>
            <a:r>
              <a:rPr lang="en-IT" dirty="0"/>
              <a:t>Modify Custom Tasks – Custom Task Outputs</a:t>
            </a:r>
          </a:p>
        </p:txBody>
      </p:sp>
      <p:pic>
        <p:nvPicPr>
          <p:cNvPr id="4" name="Picture 3">
            <a:extLst>
              <a:ext uri="{FF2B5EF4-FFF2-40B4-BE49-F238E27FC236}">
                <a16:creationId xmlns:a16="http://schemas.microsoft.com/office/drawing/2014/main" id="{915FAFCC-C5FF-0042-BECE-E0435093C916}"/>
              </a:ext>
            </a:extLst>
          </p:cNvPr>
          <p:cNvPicPr>
            <a:picLocks noChangeAspect="1"/>
          </p:cNvPicPr>
          <p:nvPr/>
        </p:nvPicPr>
        <p:blipFill>
          <a:blip r:embed="rId4"/>
          <a:stretch>
            <a:fillRect/>
          </a:stretch>
        </p:blipFill>
        <p:spPr>
          <a:xfrm>
            <a:off x="477236" y="989911"/>
            <a:ext cx="3896525" cy="3634716"/>
          </a:xfrm>
          <a:prstGeom prst="rect">
            <a:avLst/>
          </a:prstGeom>
        </p:spPr>
      </p:pic>
      <p:sp>
        <p:nvSpPr>
          <p:cNvPr id="5" name="Rectangle 4">
            <a:extLst>
              <a:ext uri="{FF2B5EF4-FFF2-40B4-BE49-F238E27FC236}">
                <a16:creationId xmlns:a16="http://schemas.microsoft.com/office/drawing/2014/main" id="{5680C5DA-0592-6A4B-8A4A-B41A452CCDF7}"/>
              </a:ext>
            </a:extLst>
          </p:cNvPr>
          <p:cNvSpPr/>
          <p:nvPr/>
        </p:nvSpPr>
        <p:spPr>
          <a:xfrm>
            <a:off x="3223166" y="4410523"/>
            <a:ext cx="625208" cy="21410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Rectangle 6">
            <a:extLst>
              <a:ext uri="{FF2B5EF4-FFF2-40B4-BE49-F238E27FC236}">
                <a16:creationId xmlns:a16="http://schemas.microsoft.com/office/drawing/2014/main" id="{ECA79C71-6E3C-8C4D-9161-E8141491FC04}"/>
              </a:ext>
            </a:extLst>
          </p:cNvPr>
          <p:cNvSpPr/>
          <p:nvPr/>
        </p:nvSpPr>
        <p:spPr>
          <a:xfrm>
            <a:off x="6633774" y="4335177"/>
            <a:ext cx="878778" cy="282872"/>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454791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7532-6850-F448-83FD-2A8C5EFF2241}"/>
              </a:ext>
            </a:extLst>
          </p:cNvPr>
          <p:cNvSpPr>
            <a:spLocks noGrp="1"/>
          </p:cNvSpPr>
          <p:nvPr>
            <p:ph type="title"/>
          </p:nvPr>
        </p:nvSpPr>
        <p:spPr/>
        <p:txBody>
          <a:bodyPr/>
          <a:lstStyle/>
          <a:p>
            <a:r>
              <a:rPr lang="en-IT" dirty="0"/>
              <a:t>Check New Task Outputs</a:t>
            </a:r>
          </a:p>
        </p:txBody>
      </p:sp>
      <p:sp>
        <p:nvSpPr>
          <p:cNvPr id="5" name="TextBox 4">
            <a:extLst>
              <a:ext uri="{FF2B5EF4-FFF2-40B4-BE49-F238E27FC236}">
                <a16:creationId xmlns:a16="http://schemas.microsoft.com/office/drawing/2014/main" id="{68EAC6AC-60A7-EC4C-B808-5F314D1E6810}"/>
              </a:ext>
            </a:extLst>
          </p:cNvPr>
          <p:cNvSpPr txBox="1"/>
          <p:nvPr/>
        </p:nvSpPr>
        <p:spPr>
          <a:xfrm>
            <a:off x="437766" y="3460480"/>
            <a:ext cx="3983279" cy="600164"/>
          </a:xfrm>
          <a:prstGeom prst="rect">
            <a:avLst/>
          </a:prstGeom>
          <a:noFill/>
        </p:spPr>
        <p:txBody>
          <a:bodyPr wrap="square" rtlCol="0">
            <a:spAutoFit/>
          </a:bodyPr>
          <a:lstStyle/>
          <a:p>
            <a:r>
              <a:rPr lang="en-US" sz="1100">
                <a:latin typeface="+mn-lt"/>
              </a:rPr>
              <a:t>A new execution highlights the new task outputs.</a:t>
            </a:r>
          </a:p>
          <a:p>
            <a:endParaRPr lang="en-US" sz="1100">
              <a:latin typeface="+mn-lt"/>
            </a:endParaRPr>
          </a:p>
          <a:p>
            <a:r>
              <a:rPr lang="en-US" sz="1100">
                <a:latin typeface="+mn-lt"/>
              </a:rPr>
              <a:t>Note: </a:t>
            </a:r>
            <a:r>
              <a:rPr lang="en-US" sz="1100" b="1">
                <a:latin typeface="+mn-lt"/>
              </a:rPr>
              <a:t>Workflow Outputs </a:t>
            </a:r>
            <a:r>
              <a:rPr lang="en-US" sz="1100">
                <a:latin typeface="+mn-lt"/>
              </a:rPr>
              <a:t>still shows the original outputs </a:t>
            </a:r>
          </a:p>
        </p:txBody>
      </p:sp>
      <p:pic>
        <p:nvPicPr>
          <p:cNvPr id="6" name="Picture 5">
            <a:extLst>
              <a:ext uri="{FF2B5EF4-FFF2-40B4-BE49-F238E27FC236}">
                <a16:creationId xmlns:a16="http://schemas.microsoft.com/office/drawing/2014/main" id="{CD75AC7A-8ECC-ED44-AAF1-A86F88AAABBD}"/>
              </a:ext>
            </a:extLst>
          </p:cNvPr>
          <p:cNvPicPr>
            <a:picLocks noChangeAspect="1"/>
          </p:cNvPicPr>
          <p:nvPr/>
        </p:nvPicPr>
        <p:blipFill>
          <a:blip r:embed="rId3"/>
          <a:stretch>
            <a:fillRect/>
          </a:stretch>
        </p:blipFill>
        <p:spPr>
          <a:xfrm>
            <a:off x="437766" y="1073150"/>
            <a:ext cx="4269393" cy="2220513"/>
          </a:xfrm>
          <a:prstGeom prst="rect">
            <a:avLst/>
          </a:prstGeom>
        </p:spPr>
      </p:pic>
      <p:pic>
        <p:nvPicPr>
          <p:cNvPr id="7" name="Picture 6">
            <a:extLst>
              <a:ext uri="{FF2B5EF4-FFF2-40B4-BE49-F238E27FC236}">
                <a16:creationId xmlns:a16="http://schemas.microsoft.com/office/drawing/2014/main" id="{C24DC309-A0CA-C245-A3C2-257CE157B1EC}"/>
              </a:ext>
            </a:extLst>
          </p:cNvPr>
          <p:cNvPicPr>
            <a:picLocks noChangeAspect="1"/>
          </p:cNvPicPr>
          <p:nvPr/>
        </p:nvPicPr>
        <p:blipFill>
          <a:blip r:embed="rId4"/>
          <a:stretch>
            <a:fillRect/>
          </a:stretch>
        </p:blipFill>
        <p:spPr>
          <a:xfrm>
            <a:off x="4907298" y="1055581"/>
            <a:ext cx="3647981" cy="3587414"/>
          </a:xfrm>
          <a:prstGeom prst="rect">
            <a:avLst/>
          </a:prstGeom>
        </p:spPr>
      </p:pic>
      <p:sp>
        <p:nvSpPr>
          <p:cNvPr id="8" name="Freeform 7">
            <a:extLst>
              <a:ext uri="{FF2B5EF4-FFF2-40B4-BE49-F238E27FC236}">
                <a16:creationId xmlns:a16="http://schemas.microsoft.com/office/drawing/2014/main" id="{33F3309C-978F-5848-A6A8-B629BD38B9B8}"/>
              </a:ext>
            </a:extLst>
          </p:cNvPr>
          <p:cNvSpPr/>
          <p:nvPr/>
        </p:nvSpPr>
        <p:spPr>
          <a:xfrm>
            <a:off x="210198" y="2901082"/>
            <a:ext cx="230556" cy="1059125"/>
          </a:xfrm>
          <a:custGeom>
            <a:avLst/>
            <a:gdLst>
              <a:gd name="connsiteX0" fmla="*/ 230556 w 230556"/>
              <a:gd name="connsiteY0" fmla="*/ 1059125 h 1059125"/>
              <a:gd name="connsiteX1" fmla="*/ 311 w 230556"/>
              <a:gd name="connsiteY1" fmla="*/ 414440 h 1059125"/>
              <a:gd name="connsiteX2" fmla="*/ 191085 w 230556"/>
              <a:gd name="connsiteY2" fmla="*/ 0 h 1059125"/>
            </a:gdLst>
            <a:ahLst/>
            <a:cxnLst>
              <a:cxn ang="0">
                <a:pos x="connsiteX0" y="connsiteY0"/>
              </a:cxn>
              <a:cxn ang="0">
                <a:pos x="connsiteX1" y="connsiteY1"/>
              </a:cxn>
              <a:cxn ang="0">
                <a:pos x="connsiteX2" y="connsiteY2"/>
              </a:cxn>
            </a:cxnLst>
            <a:rect l="l" t="t" r="r" b="b"/>
            <a:pathLst>
              <a:path w="230556" h="1059125">
                <a:moveTo>
                  <a:pt x="230556" y="1059125"/>
                </a:moveTo>
                <a:cubicBezTo>
                  <a:pt x="118722" y="825043"/>
                  <a:pt x="6889" y="590961"/>
                  <a:pt x="311" y="414440"/>
                </a:cubicBezTo>
                <a:cubicBezTo>
                  <a:pt x="-6268" y="237919"/>
                  <a:pt x="92408" y="118959"/>
                  <a:pt x="191085" y="0"/>
                </a:cubicBezTo>
              </a:path>
            </a:pathLst>
          </a:custGeom>
          <a:noFill/>
          <a:ln>
            <a:solidFill>
              <a:schemeClr val="accent6"/>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1" name="Straight Connector 10">
            <a:extLst>
              <a:ext uri="{FF2B5EF4-FFF2-40B4-BE49-F238E27FC236}">
                <a16:creationId xmlns:a16="http://schemas.microsoft.com/office/drawing/2014/main" id="{ABAC0A18-B7F0-6D40-9714-9573EAC96414}"/>
              </a:ext>
            </a:extLst>
          </p:cNvPr>
          <p:cNvCxnSpPr>
            <a:cxnSpLocks/>
          </p:cNvCxnSpPr>
          <p:nvPr/>
        </p:nvCxnSpPr>
        <p:spPr>
          <a:xfrm>
            <a:off x="3670757" y="3618129"/>
            <a:ext cx="1697231" cy="342078"/>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047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3CB1-E24F-194C-88A2-5BFE1B201E04}"/>
              </a:ext>
            </a:extLst>
          </p:cNvPr>
          <p:cNvSpPr>
            <a:spLocks noGrp="1"/>
          </p:cNvSpPr>
          <p:nvPr>
            <p:ph type="title"/>
          </p:nvPr>
        </p:nvSpPr>
        <p:spPr/>
        <p:txBody>
          <a:bodyPr/>
          <a:lstStyle/>
          <a:p>
            <a:r>
              <a:rPr lang="en-IT" dirty="0"/>
              <a:t>Create a New Task to Get Detailed Info - 1/3</a:t>
            </a:r>
          </a:p>
        </p:txBody>
      </p:sp>
      <p:sp>
        <p:nvSpPr>
          <p:cNvPr id="7" name="TextBox 6">
            <a:extLst>
              <a:ext uri="{FF2B5EF4-FFF2-40B4-BE49-F238E27FC236}">
                <a16:creationId xmlns:a16="http://schemas.microsoft.com/office/drawing/2014/main" id="{4D6ED2E5-6C89-4E41-A2AF-E36987966B41}"/>
              </a:ext>
            </a:extLst>
          </p:cNvPr>
          <p:cNvSpPr txBox="1"/>
          <p:nvPr/>
        </p:nvSpPr>
        <p:spPr>
          <a:xfrm>
            <a:off x="2656468" y="3723835"/>
            <a:ext cx="1915532" cy="430887"/>
          </a:xfrm>
          <a:prstGeom prst="rect">
            <a:avLst/>
          </a:prstGeom>
          <a:noFill/>
        </p:spPr>
        <p:txBody>
          <a:bodyPr wrap="square" rtlCol="0">
            <a:spAutoFit/>
          </a:bodyPr>
          <a:lstStyle/>
          <a:p>
            <a:r>
              <a:rPr lang="en-US" sz="1100">
                <a:latin typeface="+mn-lt"/>
              </a:rPr>
              <a:t>Name: ‘Get Forecasts’</a:t>
            </a:r>
          </a:p>
          <a:p>
            <a:r>
              <a:rPr lang="en-US" sz="1100">
                <a:latin typeface="+mn-lt"/>
              </a:rPr>
              <a:t>All inputs as Strings.</a:t>
            </a:r>
          </a:p>
        </p:txBody>
      </p:sp>
      <p:pic>
        <p:nvPicPr>
          <p:cNvPr id="4" name="Picture 3">
            <a:extLst>
              <a:ext uri="{FF2B5EF4-FFF2-40B4-BE49-F238E27FC236}">
                <a16:creationId xmlns:a16="http://schemas.microsoft.com/office/drawing/2014/main" id="{F65C5B74-4890-5445-BEEA-FD6524B8E598}"/>
              </a:ext>
            </a:extLst>
          </p:cNvPr>
          <p:cNvPicPr>
            <a:picLocks noChangeAspect="1"/>
          </p:cNvPicPr>
          <p:nvPr/>
        </p:nvPicPr>
        <p:blipFill>
          <a:blip r:embed="rId3"/>
          <a:stretch>
            <a:fillRect/>
          </a:stretch>
        </p:blipFill>
        <p:spPr>
          <a:xfrm>
            <a:off x="564078" y="1053004"/>
            <a:ext cx="1966078" cy="3684365"/>
          </a:xfrm>
          <a:prstGeom prst="rect">
            <a:avLst/>
          </a:prstGeom>
        </p:spPr>
      </p:pic>
      <p:pic>
        <p:nvPicPr>
          <p:cNvPr id="6" name="Picture 5">
            <a:extLst>
              <a:ext uri="{FF2B5EF4-FFF2-40B4-BE49-F238E27FC236}">
                <a16:creationId xmlns:a16="http://schemas.microsoft.com/office/drawing/2014/main" id="{9BF950F4-FA73-3D42-B090-C0C1499D84E0}"/>
              </a:ext>
            </a:extLst>
          </p:cNvPr>
          <p:cNvPicPr>
            <a:picLocks noChangeAspect="1"/>
          </p:cNvPicPr>
          <p:nvPr/>
        </p:nvPicPr>
        <p:blipFill>
          <a:blip r:embed="rId4"/>
          <a:stretch>
            <a:fillRect/>
          </a:stretch>
        </p:blipFill>
        <p:spPr>
          <a:xfrm>
            <a:off x="2656468" y="1053004"/>
            <a:ext cx="3054335" cy="2571750"/>
          </a:xfrm>
          <a:prstGeom prst="rect">
            <a:avLst/>
          </a:prstGeom>
        </p:spPr>
      </p:pic>
      <p:pic>
        <p:nvPicPr>
          <p:cNvPr id="8" name="Picture 7">
            <a:extLst>
              <a:ext uri="{FF2B5EF4-FFF2-40B4-BE49-F238E27FC236}">
                <a16:creationId xmlns:a16="http://schemas.microsoft.com/office/drawing/2014/main" id="{3AE6F739-3BDF-EE47-B167-479681218CEA}"/>
              </a:ext>
            </a:extLst>
          </p:cNvPr>
          <p:cNvPicPr>
            <a:picLocks noChangeAspect="1"/>
          </p:cNvPicPr>
          <p:nvPr/>
        </p:nvPicPr>
        <p:blipFill>
          <a:blip r:embed="rId5"/>
          <a:stretch>
            <a:fillRect/>
          </a:stretch>
        </p:blipFill>
        <p:spPr>
          <a:xfrm>
            <a:off x="5837115" y="1073150"/>
            <a:ext cx="2954294" cy="2196323"/>
          </a:xfrm>
          <a:prstGeom prst="rect">
            <a:avLst/>
          </a:prstGeom>
        </p:spPr>
      </p:pic>
      <p:sp>
        <p:nvSpPr>
          <p:cNvPr id="9" name="TextBox 8">
            <a:extLst>
              <a:ext uri="{FF2B5EF4-FFF2-40B4-BE49-F238E27FC236}">
                <a16:creationId xmlns:a16="http://schemas.microsoft.com/office/drawing/2014/main" id="{3E2B7E89-0D46-0A4C-9DE9-4F5028849FE5}"/>
              </a:ext>
            </a:extLst>
          </p:cNvPr>
          <p:cNvSpPr txBox="1"/>
          <p:nvPr/>
        </p:nvSpPr>
        <p:spPr>
          <a:xfrm>
            <a:off x="5837114" y="3303672"/>
            <a:ext cx="2800347" cy="600164"/>
          </a:xfrm>
          <a:prstGeom prst="rect">
            <a:avLst/>
          </a:prstGeom>
          <a:noFill/>
        </p:spPr>
        <p:txBody>
          <a:bodyPr wrap="square" rtlCol="0">
            <a:spAutoFit/>
          </a:bodyPr>
          <a:lstStyle/>
          <a:p>
            <a:r>
              <a:rPr lang="en-US" sz="1100">
                <a:latin typeface="+mn-lt"/>
              </a:rPr>
              <a:t>Create one output named ‘humidity’.</a:t>
            </a:r>
          </a:p>
          <a:p>
            <a:r>
              <a:rPr lang="en-US" sz="1100">
                <a:latin typeface="+mn-lt"/>
              </a:rPr>
              <a:t>This will be mapped to the humidity response parser </a:t>
            </a:r>
          </a:p>
        </p:txBody>
      </p:sp>
    </p:spTree>
    <p:extLst>
      <p:ext uri="{BB962C8B-B14F-4D97-AF65-F5344CB8AC3E}">
        <p14:creationId xmlns:p14="http://schemas.microsoft.com/office/powerpoint/2010/main" val="683354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3CB1-E24F-194C-88A2-5BFE1B201E04}"/>
              </a:ext>
            </a:extLst>
          </p:cNvPr>
          <p:cNvSpPr>
            <a:spLocks noGrp="1"/>
          </p:cNvSpPr>
          <p:nvPr>
            <p:ph type="title"/>
          </p:nvPr>
        </p:nvSpPr>
        <p:spPr/>
        <p:txBody>
          <a:bodyPr/>
          <a:lstStyle/>
          <a:p>
            <a:r>
              <a:rPr lang="en-IT" dirty="0"/>
              <a:t>Create a New Task to Get Detailed Info - 2/3</a:t>
            </a:r>
          </a:p>
        </p:txBody>
      </p:sp>
      <p:pic>
        <p:nvPicPr>
          <p:cNvPr id="3" name="Picture 2">
            <a:extLst>
              <a:ext uri="{FF2B5EF4-FFF2-40B4-BE49-F238E27FC236}">
                <a16:creationId xmlns:a16="http://schemas.microsoft.com/office/drawing/2014/main" id="{1D0AC14B-D318-DF4D-BA30-0D88176085B0}"/>
              </a:ext>
            </a:extLst>
          </p:cNvPr>
          <p:cNvPicPr>
            <a:picLocks noChangeAspect="1"/>
          </p:cNvPicPr>
          <p:nvPr/>
        </p:nvPicPr>
        <p:blipFill>
          <a:blip r:embed="rId3"/>
          <a:stretch>
            <a:fillRect/>
          </a:stretch>
        </p:blipFill>
        <p:spPr>
          <a:xfrm>
            <a:off x="437765" y="1073150"/>
            <a:ext cx="8265525" cy="2779493"/>
          </a:xfrm>
          <a:prstGeom prst="rect">
            <a:avLst/>
          </a:prstGeom>
        </p:spPr>
      </p:pic>
      <p:cxnSp>
        <p:nvCxnSpPr>
          <p:cNvPr id="5" name="Straight Connector 4">
            <a:extLst>
              <a:ext uri="{FF2B5EF4-FFF2-40B4-BE49-F238E27FC236}">
                <a16:creationId xmlns:a16="http://schemas.microsoft.com/office/drawing/2014/main" id="{91FB7666-AF6A-9045-9865-4A9363B44803}"/>
              </a:ext>
            </a:extLst>
          </p:cNvPr>
          <p:cNvCxnSpPr>
            <a:cxnSpLocks/>
          </p:cNvCxnSpPr>
          <p:nvPr/>
        </p:nvCxnSpPr>
        <p:spPr>
          <a:xfrm flipV="1">
            <a:off x="4572000" y="3499718"/>
            <a:ext cx="636614" cy="874929"/>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D6ED2E5-6C89-4E41-A2AF-E36987966B41}"/>
              </a:ext>
            </a:extLst>
          </p:cNvPr>
          <p:cNvSpPr txBox="1"/>
          <p:nvPr/>
        </p:nvSpPr>
        <p:spPr>
          <a:xfrm>
            <a:off x="390224" y="4013286"/>
            <a:ext cx="4818390" cy="600164"/>
          </a:xfrm>
          <a:prstGeom prst="rect">
            <a:avLst/>
          </a:prstGeom>
          <a:noFill/>
        </p:spPr>
        <p:txBody>
          <a:bodyPr wrap="square" rtlCol="0">
            <a:spAutoFit/>
          </a:bodyPr>
          <a:lstStyle/>
          <a:p>
            <a:r>
              <a:rPr lang="en-US" sz="1100">
                <a:latin typeface="+mn-lt"/>
              </a:rPr>
              <a:t>Executor properties.</a:t>
            </a:r>
          </a:p>
          <a:p>
            <a:r>
              <a:rPr lang="en-US" sz="1100">
                <a:latin typeface="+mn-lt"/>
              </a:rPr>
              <a:t>Name: ‘Get Forecast’</a:t>
            </a:r>
          </a:p>
          <a:p>
            <a:r>
              <a:rPr lang="en-US" sz="1100">
                <a:latin typeface="+mn-lt"/>
              </a:rPr>
              <a:t>Set External Target checked (calls will run against the same target) </a:t>
            </a:r>
          </a:p>
        </p:txBody>
      </p:sp>
    </p:spTree>
    <p:extLst>
      <p:ext uri="{BB962C8B-B14F-4D97-AF65-F5344CB8AC3E}">
        <p14:creationId xmlns:p14="http://schemas.microsoft.com/office/powerpoint/2010/main" val="236422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DD808-A0B6-2541-8690-BE62E22177E9}"/>
              </a:ext>
            </a:extLst>
          </p:cNvPr>
          <p:cNvPicPr>
            <a:picLocks noChangeAspect="1"/>
          </p:cNvPicPr>
          <p:nvPr/>
        </p:nvPicPr>
        <p:blipFill>
          <a:blip r:embed="rId3"/>
          <a:stretch>
            <a:fillRect/>
          </a:stretch>
        </p:blipFill>
        <p:spPr>
          <a:xfrm>
            <a:off x="449450" y="481523"/>
            <a:ext cx="5773545" cy="3608092"/>
          </a:xfrm>
          <a:prstGeom prst="rect">
            <a:avLst/>
          </a:prstGeom>
          <a:ln>
            <a:solidFill>
              <a:schemeClr val="bg1"/>
            </a:solidFill>
          </a:ln>
        </p:spPr>
      </p:pic>
      <p:pic>
        <p:nvPicPr>
          <p:cNvPr id="3" name="Picture 2">
            <a:extLst>
              <a:ext uri="{FF2B5EF4-FFF2-40B4-BE49-F238E27FC236}">
                <a16:creationId xmlns:a16="http://schemas.microsoft.com/office/drawing/2014/main" id="{09C4016E-9E0B-7B40-B10C-0A86883F635A}"/>
              </a:ext>
            </a:extLst>
          </p:cNvPr>
          <p:cNvPicPr>
            <a:picLocks noChangeAspect="1"/>
          </p:cNvPicPr>
          <p:nvPr/>
        </p:nvPicPr>
        <p:blipFill>
          <a:blip r:embed="rId4"/>
          <a:stretch>
            <a:fillRect/>
          </a:stretch>
        </p:blipFill>
        <p:spPr>
          <a:xfrm>
            <a:off x="4432516" y="1618719"/>
            <a:ext cx="3990595" cy="3183818"/>
          </a:xfrm>
          <a:prstGeom prst="rect">
            <a:avLst/>
          </a:prstGeom>
          <a:ln>
            <a:solidFill>
              <a:schemeClr val="bg1"/>
            </a:solidFill>
          </a:ln>
        </p:spPr>
      </p:pic>
    </p:spTree>
    <p:extLst>
      <p:ext uri="{BB962C8B-B14F-4D97-AF65-F5344CB8AC3E}">
        <p14:creationId xmlns:p14="http://schemas.microsoft.com/office/powerpoint/2010/main" val="2806556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3CB1-E24F-194C-88A2-5BFE1B201E04}"/>
              </a:ext>
            </a:extLst>
          </p:cNvPr>
          <p:cNvSpPr>
            <a:spLocks noGrp="1"/>
          </p:cNvSpPr>
          <p:nvPr>
            <p:ph type="title"/>
          </p:nvPr>
        </p:nvSpPr>
        <p:spPr/>
        <p:txBody>
          <a:bodyPr/>
          <a:lstStyle/>
          <a:p>
            <a:r>
              <a:rPr lang="en-IT" dirty="0"/>
              <a:t>Create a New Task to Get Detailed Info - 2/3</a:t>
            </a:r>
          </a:p>
        </p:txBody>
      </p:sp>
      <p:sp>
        <p:nvSpPr>
          <p:cNvPr id="7" name="TextBox 6">
            <a:extLst>
              <a:ext uri="{FF2B5EF4-FFF2-40B4-BE49-F238E27FC236}">
                <a16:creationId xmlns:a16="http://schemas.microsoft.com/office/drawing/2014/main" id="{4D6ED2E5-6C89-4E41-A2AF-E36987966B41}"/>
              </a:ext>
            </a:extLst>
          </p:cNvPr>
          <p:cNvSpPr txBox="1"/>
          <p:nvPr/>
        </p:nvSpPr>
        <p:spPr>
          <a:xfrm>
            <a:off x="2424447" y="1177989"/>
            <a:ext cx="5594643" cy="938719"/>
          </a:xfrm>
          <a:prstGeom prst="rect">
            <a:avLst/>
          </a:prstGeom>
          <a:noFill/>
        </p:spPr>
        <p:txBody>
          <a:bodyPr wrap="square" rtlCol="0">
            <a:spAutoFit/>
          </a:bodyPr>
          <a:lstStyle/>
          <a:p>
            <a:r>
              <a:rPr lang="en-US" sz="1100">
                <a:latin typeface="+mn-lt"/>
              </a:rPr>
              <a:t>This call requires latitude and longitude. They will be mapped to the latitude and longitude outputs of the ‘Get Weather’ task within the main workflow.</a:t>
            </a:r>
          </a:p>
          <a:p>
            <a:endParaRPr lang="en-US" sz="1100">
              <a:latin typeface="+mn-lt"/>
            </a:endParaRPr>
          </a:p>
          <a:p>
            <a:r>
              <a:rPr lang="en-US" sz="1100">
                <a:latin typeface="+mn-lt"/>
              </a:rPr>
              <a:t>/data/2.5/</a:t>
            </a:r>
            <a:r>
              <a:rPr lang="en-US" sz="1100" err="1">
                <a:latin typeface="+mn-lt"/>
              </a:rPr>
              <a:t>onecall?lat</a:t>
            </a:r>
            <a:r>
              <a:rPr lang="en-US" sz="1100">
                <a:latin typeface="+mn-lt"/>
              </a:rPr>
              <a:t>={{.</a:t>
            </a:r>
            <a:r>
              <a:rPr lang="en-US" sz="1100" err="1">
                <a:latin typeface="+mn-lt"/>
              </a:rPr>
              <a:t>global.task.input.latitude</a:t>
            </a:r>
            <a:r>
              <a:rPr lang="en-US" sz="1100">
                <a:latin typeface="+mn-lt"/>
              </a:rPr>
              <a:t>}}&amp;</a:t>
            </a:r>
            <a:r>
              <a:rPr lang="en-US" sz="1100" err="1">
                <a:latin typeface="+mn-lt"/>
              </a:rPr>
              <a:t>lon</a:t>
            </a:r>
            <a:r>
              <a:rPr lang="en-US" sz="1100">
                <a:latin typeface="+mn-lt"/>
              </a:rPr>
              <a:t>={{.</a:t>
            </a:r>
            <a:r>
              <a:rPr lang="en-US" sz="1100" err="1">
                <a:latin typeface="+mn-lt"/>
              </a:rPr>
              <a:t>global.task.input.longitude</a:t>
            </a:r>
            <a:r>
              <a:rPr lang="en-US" sz="1100">
                <a:latin typeface="+mn-lt"/>
              </a:rPr>
              <a:t>}}&amp;units={{.</a:t>
            </a:r>
            <a:r>
              <a:rPr lang="en-US" sz="1100" err="1">
                <a:latin typeface="+mn-lt"/>
              </a:rPr>
              <a:t>global.task.input.units</a:t>
            </a:r>
            <a:r>
              <a:rPr lang="en-US" sz="1100">
                <a:latin typeface="+mn-lt"/>
              </a:rPr>
              <a:t>}}&amp;</a:t>
            </a:r>
            <a:r>
              <a:rPr lang="en-US" sz="1100" err="1">
                <a:latin typeface="+mn-lt"/>
              </a:rPr>
              <a:t>appid</a:t>
            </a:r>
            <a:r>
              <a:rPr lang="en-US" sz="1100">
                <a:latin typeface="+mn-lt"/>
              </a:rPr>
              <a:t>=a0dddc1224b1a18ef1346d50cc9711f1</a:t>
            </a:r>
          </a:p>
        </p:txBody>
      </p:sp>
      <p:pic>
        <p:nvPicPr>
          <p:cNvPr id="4" name="Picture 3">
            <a:extLst>
              <a:ext uri="{FF2B5EF4-FFF2-40B4-BE49-F238E27FC236}">
                <a16:creationId xmlns:a16="http://schemas.microsoft.com/office/drawing/2014/main" id="{6F7913A1-0303-774F-AFB8-95BE3E74FA5F}"/>
              </a:ext>
            </a:extLst>
          </p:cNvPr>
          <p:cNvPicPr>
            <a:picLocks noChangeAspect="1"/>
          </p:cNvPicPr>
          <p:nvPr/>
        </p:nvPicPr>
        <p:blipFill>
          <a:blip r:embed="rId3"/>
          <a:stretch>
            <a:fillRect/>
          </a:stretch>
        </p:blipFill>
        <p:spPr>
          <a:xfrm>
            <a:off x="526274" y="1073151"/>
            <a:ext cx="1721690" cy="3492272"/>
          </a:xfrm>
          <a:prstGeom prst="rect">
            <a:avLst/>
          </a:prstGeom>
        </p:spPr>
      </p:pic>
      <p:cxnSp>
        <p:nvCxnSpPr>
          <p:cNvPr id="8" name="Straight Connector 7">
            <a:extLst>
              <a:ext uri="{FF2B5EF4-FFF2-40B4-BE49-F238E27FC236}">
                <a16:creationId xmlns:a16="http://schemas.microsoft.com/office/drawing/2014/main" id="{18F579EB-3453-6740-BC79-C7745472B8F2}"/>
              </a:ext>
            </a:extLst>
          </p:cNvPr>
          <p:cNvCxnSpPr>
            <a:cxnSpLocks/>
          </p:cNvCxnSpPr>
          <p:nvPr/>
        </p:nvCxnSpPr>
        <p:spPr>
          <a:xfrm flipH="1">
            <a:off x="2295870" y="2116708"/>
            <a:ext cx="486801" cy="830423"/>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71BD25-8620-5142-A5EC-E6978613DAED}"/>
              </a:ext>
            </a:extLst>
          </p:cNvPr>
          <p:cNvPicPr>
            <a:picLocks noChangeAspect="1"/>
          </p:cNvPicPr>
          <p:nvPr/>
        </p:nvPicPr>
        <p:blipFill>
          <a:blip r:embed="rId4"/>
          <a:stretch>
            <a:fillRect/>
          </a:stretch>
        </p:blipFill>
        <p:spPr>
          <a:xfrm>
            <a:off x="2868600" y="2229277"/>
            <a:ext cx="2413475" cy="2336146"/>
          </a:xfrm>
          <a:prstGeom prst="rect">
            <a:avLst/>
          </a:prstGeom>
        </p:spPr>
      </p:pic>
      <p:sp>
        <p:nvSpPr>
          <p:cNvPr id="11" name="TextBox 10">
            <a:extLst>
              <a:ext uri="{FF2B5EF4-FFF2-40B4-BE49-F238E27FC236}">
                <a16:creationId xmlns:a16="http://schemas.microsoft.com/office/drawing/2014/main" id="{6E935725-0781-6741-92F4-41B4D50EBDDA}"/>
              </a:ext>
            </a:extLst>
          </p:cNvPr>
          <p:cNvSpPr txBox="1"/>
          <p:nvPr/>
        </p:nvSpPr>
        <p:spPr>
          <a:xfrm>
            <a:off x="5368004" y="2542048"/>
            <a:ext cx="2821337" cy="600164"/>
          </a:xfrm>
          <a:prstGeom prst="rect">
            <a:avLst/>
          </a:prstGeom>
          <a:noFill/>
        </p:spPr>
        <p:txBody>
          <a:bodyPr wrap="square" rtlCol="0">
            <a:spAutoFit/>
          </a:bodyPr>
          <a:lstStyle/>
          <a:p>
            <a:r>
              <a:rPr lang="en-US" sz="1100">
                <a:latin typeface="+mn-lt"/>
              </a:rPr>
              <a:t>Response parser is extracting the current humidity and store in the ‘humidity’ parameter as a string</a:t>
            </a:r>
          </a:p>
        </p:txBody>
      </p:sp>
      <p:pic>
        <p:nvPicPr>
          <p:cNvPr id="13" name="Picture 12">
            <a:extLst>
              <a:ext uri="{FF2B5EF4-FFF2-40B4-BE49-F238E27FC236}">
                <a16:creationId xmlns:a16="http://schemas.microsoft.com/office/drawing/2014/main" id="{B4BECC03-C578-C046-81DA-B0C5010806C7}"/>
              </a:ext>
            </a:extLst>
          </p:cNvPr>
          <p:cNvPicPr>
            <a:picLocks noChangeAspect="1"/>
          </p:cNvPicPr>
          <p:nvPr/>
        </p:nvPicPr>
        <p:blipFill>
          <a:blip r:embed="rId5"/>
          <a:stretch>
            <a:fillRect/>
          </a:stretch>
        </p:blipFill>
        <p:spPr>
          <a:xfrm>
            <a:off x="6084529" y="4216592"/>
            <a:ext cx="2104812" cy="348831"/>
          </a:xfrm>
          <a:prstGeom prst="rect">
            <a:avLst/>
          </a:prstGeom>
        </p:spPr>
      </p:pic>
      <p:sp>
        <p:nvSpPr>
          <p:cNvPr id="14" name="TextBox 13">
            <a:extLst>
              <a:ext uri="{FF2B5EF4-FFF2-40B4-BE49-F238E27FC236}">
                <a16:creationId xmlns:a16="http://schemas.microsoft.com/office/drawing/2014/main" id="{87BCF059-458E-8948-B5EA-90215C30DF18}"/>
              </a:ext>
            </a:extLst>
          </p:cNvPr>
          <p:cNvSpPr txBox="1"/>
          <p:nvPr/>
        </p:nvSpPr>
        <p:spPr>
          <a:xfrm>
            <a:off x="7037494" y="3940741"/>
            <a:ext cx="1264854" cy="261610"/>
          </a:xfrm>
          <a:prstGeom prst="rect">
            <a:avLst/>
          </a:prstGeom>
          <a:noFill/>
        </p:spPr>
        <p:txBody>
          <a:bodyPr wrap="square" rtlCol="0">
            <a:spAutoFit/>
          </a:bodyPr>
          <a:lstStyle/>
          <a:p>
            <a:r>
              <a:rPr lang="en-US" sz="1100" b="1">
                <a:latin typeface="+mn-lt"/>
              </a:rPr>
              <a:t>Save</a:t>
            </a:r>
            <a:r>
              <a:rPr lang="en-US" sz="1100">
                <a:latin typeface="+mn-lt"/>
              </a:rPr>
              <a:t> once done</a:t>
            </a:r>
            <a:endParaRPr lang="en-US" sz="1100" b="1">
              <a:latin typeface="+mn-lt"/>
            </a:endParaRPr>
          </a:p>
        </p:txBody>
      </p:sp>
    </p:spTree>
    <p:extLst>
      <p:ext uri="{BB962C8B-B14F-4D97-AF65-F5344CB8AC3E}">
        <p14:creationId xmlns:p14="http://schemas.microsoft.com/office/powerpoint/2010/main" val="3457062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8DB7-062F-6949-95B4-173E9CACF9A2}"/>
              </a:ext>
            </a:extLst>
          </p:cNvPr>
          <p:cNvSpPr>
            <a:spLocks noGrp="1"/>
          </p:cNvSpPr>
          <p:nvPr>
            <p:ph type="title"/>
          </p:nvPr>
        </p:nvSpPr>
        <p:spPr/>
        <p:txBody>
          <a:bodyPr/>
          <a:lstStyle/>
          <a:p>
            <a:r>
              <a:rPr lang="en-IT" dirty="0"/>
              <a:t>Add New Tasks to an Existing Workflow</a:t>
            </a:r>
          </a:p>
        </p:txBody>
      </p:sp>
      <p:pic>
        <p:nvPicPr>
          <p:cNvPr id="3" name="Picture 2">
            <a:extLst>
              <a:ext uri="{FF2B5EF4-FFF2-40B4-BE49-F238E27FC236}">
                <a16:creationId xmlns:a16="http://schemas.microsoft.com/office/drawing/2014/main" id="{24835802-C7C0-6348-9B5D-F9395CB54C10}"/>
              </a:ext>
            </a:extLst>
          </p:cNvPr>
          <p:cNvPicPr>
            <a:picLocks noChangeAspect="1"/>
          </p:cNvPicPr>
          <p:nvPr/>
        </p:nvPicPr>
        <p:blipFill>
          <a:blip r:embed="rId3"/>
          <a:stretch>
            <a:fillRect/>
          </a:stretch>
        </p:blipFill>
        <p:spPr>
          <a:xfrm>
            <a:off x="629281" y="1195013"/>
            <a:ext cx="5506822" cy="3216650"/>
          </a:xfrm>
          <a:prstGeom prst="rect">
            <a:avLst/>
          </a:prstGeom>
        </p:spPr>
      </p:pic>
      <p:sp>
        <p:nvSpPr>
          <p:cNvPr id="4" name="TextBox 3">
            <a:extLst>
              <a:ext uri="{FF2B5EF4-FFF2-40B4-BE49-F238E27FC236}">
                <a16:creationId xmlns:a16="http://schemas.microsoft.com/office/drawing/2014/main" id="{C034F2A9-7BA7-2446-90B2-C381B462CDB7}"/>
              </a:ext>
            </a:extLst>
          </p:cNvPr>
          <p:cNvSpPr txBox="1"/>
          <p:nvPr/>
        </p:nvSpPr>
        <p:spPr>
          <a:xfrm>
            <a:off x="6221444" y="2571750"/>
            <a:ext cx="2821337" cy="600164"/>
          </a:xfrm>
          <a:prstGeom prst="rect">
            <a:avLst/>
          </a:prstGeom>
          <a:noFill/>
        </p:spPr>
        <p:txBody>
          <a:bodyPr wrap="square" rtlCol="0">
            <a:spAutoFit/>
          </a:bodyPr>
          <a:lstStyle/>
          <a:p>
            <a:r>
              <a:rPr lang="en-US" sz="1100">
                <a:latin typeface="+mn-lt"/>
              </a:rPr>
              <a:t>In the main workflow, drag the new ‘Get Forecast’ task in the designer right below the ‘Get Weather’ task</a:t>
            </a:r>
          </a:p>
        </p:txBody>
      </p:sp>
    </p:spTree>
    <p:extLst>
      <p:ext uri="{BB962C8B-B14F-4D97-AF65-F5344CB8AC3E}">
        <p14:creationId xmlns:p14="http://schemas.microsoft.com/office/powerpoint/2010/main" val="2531646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8DB7-062F-6949-95B4-173E9CACF9A2}"/>
              </a:ext>
            </a:extLst>
          </p:cNvPr>
          <p:cNvSpPr>
            <a:spLocks noGrp="1"/>
          </p:cNvSpPr>
          <p:nvPr>
            <p:ph type="title"/>
          </p:nvPr>
        </p:nvSpPr>
        <p:spPr/>
        <p:txBody>
          <a:bodyPr/>
          <a:lstStyle/>
          <a:p>
            <a:r>
              <a:rPr lang="en-IT" dirty="0"/>
              <a:t>Add New Tasks to an Existing Workflow</a:t>
            </a:r>
          </a:p>
        </p:txBody>
      </p:sp>
      <p:sp>
        <p:nvSpPr>
          <p:cNvPr id="4" name="TextBox 3">
            <a:extLst>
              <a:ext uri="{FF2B5EF4-FFF2-40B4-BE49-F238E27FC236}">
                <a16:creationId xmlns:a16="http://schemas.microsoft.com/office/drawing/2014/main" id="{C034F2A9-7BA7-2446-90B2-C381B462CDB7}"/>
              </a:ext>
            </a:extLst>
          </p:cNvPr>
          <p:cNvSpPr txBox="1"/>
          <p:nvPr/>
        </p:nvSpPr>
        <p:spPr>
          <a:xfrm>
            <a:off x="3552750" y="1901463"/>
            <a:ext cx="2821337" cy="1954381"/>
          </a:xfrm>
          <a:prstGeom prst="rect">
            <a:avLst/>
          </a:prstGeom>
          <a:noFill/>
        </p:spPr>
        <p:txBody>
          <a:bodyPr wrap="square" rtlCol="0">
            <a:spAutoFit/>
          </a:bodyPr>
          <a:lstStyle/>
          <a:p>
            <a:r>
              <a:rPr lang="en-US" sz="1100">
                <a:latin typeface="+mn-lt"/>
              </a:rPr>
              <a:t>The ‘Get Forecast’ tasks wants four inputs:</a:t>
            </a:r>
          </a:p>
          <a:p>
            <a:endParaRPr lang="en-US" sz="1100">
              <a:latin typeface="+mn-lt"/>
            </a:endParaRPr>
          </a:p>
          <a:p>
            <a:pPr marL="171450" indent="-171450">
              <a:buFont typeface="Arial" panose="020B0604020202020204" pitchFamily="34" charset="0"/>
              <a:buChar char="•"/>
            </a:pPr>
            <a:r>
              <a:rPr lang="en-US" sz="1100">
                <a:latin typeface="+mn-lt"/>
              </a:rPr>
              <a:t>External Target – it will be the same target we claimed for the weather</a:t>
            </a:r>
          </a:p>
          <a:p>
            <a:pPr marL="171450" indent="-171450">
              <a:buFont typeface="Arial" panose="020B0604020202020204" pitchFamily="34" charset="0"/>
              <a:buChar char="•"/>
            </a:pPr>
            <a:r>
              <a:rPr lang="en-US" sz="1100">
                <a:latin typeface="+mn-lt"/>
              </a:rPr>
              <a:t>Latitude – we get this value from the previous task output</a:t>
            </a:r>
          </a:p>
          <a:p>
            <a:pPr marL="171450" indent="-171450">
              <a:buFont typeface="Arial" panose="020B0604020202020204" pitchFamily="34" charset="0"/>
              <a:buChar char="•"/>
            </a:pPr>
            <a:r>
              <a:rPr lang="en-US" sz="1100">
                <a:latin typeface="+mn-lt"/>
              </a:rPr>
              <a:t>Longitude – we get this value from the previous task output</a:t>
            </a:r>
          </a:p>
          <a:p>
            <a:pPr marL="171450" indent="-171450">
              <a:buFont typeface="Arial" panose="020B0604020202020204" pitchFamily="34" charset="0"/>
              <a:buChar char="•"/>
            </a:pPr>
            <a:r>
              <a:rPr lang="en-US" sz="1100">
                <a:latin typeface="+mn-lt"/>
              </a:rPr>
              <a:t>Units – we get this value from the workflow input</a:t>
            </a:r>
          </a:p>
        </p:txBody>
      </p:sp>
      <p:pic>
        <p:nvPicPr>
          <p:cNvPr id="6" name="Picture 5">
            <a:extLst>
              <a:ext uri="{FF2B5EF4-FFF2-40B4-BE49-F238E27FC236}">
                <a16:creationId xmlns:a16="http://schemas.microsoft.com/office/drawing/2014/main" id="{9F911A78-0853-7940-8343-4109923A7568}"/>
              </a:ext>
            </a:extLst>
          </p:cNvPr>
          <p:cNvPicPr>
            <a:picLocks noChangeAspect="1"/>
          </p:cNvPicPr>
          <p:nvPr/>
        </p:nvPicPr>
        <p:blipFill>
          <a:blip r:embed="rId3"/>
          <a:stretch>
            <a:fillRect/>
          </a:stretch>
        </p:blipFill>
        <p:spPr>
          <a:xfrm>
            <a:off x="528274" y="1178012"/>
            <a:ext cx="2675513" cy="3401285"/>
          </a:xfrm>
          <a:prstGeom prst="rect">
            <a:avLst/>
          </a:prstGeom>
        </p:spPr>
      </p:pic>
    </p:spTree>
    <p:extLst>
      <p:ext uri="{BB962C8B-B14F-4D97-AF65-F5344CB8AC3E}">
        <p14:creationId xmlns:p14="http://schemas.microsoft.com/office/powerpoint/2010/main" val="21518577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8DB7-062F-6949-95B4-173E9CACF9A2}"/>
              </a:ext>
            </a:extLst>
          </p:cNvPr>
          <p:cNvSpPr>
            <a:spLocks noGrp="1"/>
          </p:cNvSpPr>
          <p:nvPr>
            <p:ph type="title"/>
          </p:nvPr>
        </p:nvSpPr>
        <p:spPr/>
        <p:txBody>
          <a:bodyPr/>
          <a:lstStyle/>
          <a:p>
            <a:r>
              <a:rPr lang="en-IT" dirty="0"/>
              <a:t>Add New Tasks to an Existing Workflow</a:t>
            </a:r>
          </a:p>
        </p:txBody>
      </p:sp>
      <p:sp>
        <p:nvSpPr>
          <p:cNvPr id="4" name="TextBox 3">
            <a:extLst>
              <a:ext uri="{FF2B5EF4-FFF2-40B4-BE49-F238E27FC236}">
                <a16:creationId xmlns:a16="http://schemas.microsoft.com/office/drawing/2014/main" id="{C034F2A9-7BA7-2446-90B2-C381B462CDB7}"/>
              </a:ext>
            </a:extLst>
          </p:cNvPr>
          <p:cNvSpPr txBox="1"/>
          <p:nvPr/>
        </p:nvSpPr>
        <p:spPr>
          <a:xfrm>
            <a:off x="437767" y="4194644"/>
            <a:ext cx="8345487" cy="261610"/>
          </a:xfrm>
          <a:prstGeom prst="rect">
            <a:avLst/>
          </a:prstGeom>
          <a:noFill/>
        </p:spPr>
        <p:txBody>
          <a:bodyPr wrap="square" rtlCol="0">
            <a:spAutoFit/>
          </a:bodyPr>
          <a:lstStyle/>
          <a:p>
            <a:r>
              <a:rPr lang="en-US" sz="1100">
                <a:latin typeface="+mn-lt"/>
              </a:rPr>
              <a:t>External Target will be a static mapping</a:t>
            </a:r>
          </a:p>
        </p:txBody>
      </p:sp>
      <p:pic>
        <p:nvPicPr>
          <p:cNvPr id="3" name="Picture 2">
            <a:extLst>
              <a:ext uri="{FF2B5EF4-FFF2-40B4-BE49-F238E27FC236}">
                <a16:creationId xmlns:a16="http://schemas.microsoft.com/office/drawing/2014/main" id="{9311D486-ACA4-9B4B-B3A2-33D9BD4112C4}"/>
              </a:ext>
            </a:extLst>
          </p:cNvPr>
          <p:cNvPicPr>
            <a:picLocks noChangeAspect="1"/>
          </p:cNvPicPr>
          <p:nvPr/>
        </p:nvPicPr>
        <p:blipFill>
          <a:blip r:embed="rId3"/>
          <a:stretch>
            <a:fillRect/>
          </a:stretch>
        </p:blipFill>
        <p:spPr>
          <a:xfrm>
            <a:off x="487680" y="948855"/>
            <a:ext cx="7765479" cy="3101597"/>
          </a:xfrm>
          <a:prstGeom prst="rect">
            <a:avLst/>
          </a:prstGeom>
        </p:spPr>
      </p:pic>
    </p:spTree>
    <p:extLst>
      <p:ext uri="{BB962C8B-B14F-4D97-AF65-F5344CB8AC3E}">
        <p14:creationId xmlns:p14="http://schemas.microsoft.com/office/powerpoint/2010/main" val="16870871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8DB7-062F-6949-95B4-173E9CACF9A2}"/>
              </a:ext>
            </a:extLst>
          </p:cNvPr>
          <p:cNvSpPr>
            <a:spLocks noGrp="1"/>
          </p:cNvSpPr>
          <p:nvPr>
            <p:ph type="title"/>
          </p:nvPr>
        </p:nvSpPr>
        <p:spPr/>
        <p:txBody>
          <a:bodyPr/>
          <a:lstStyle/>
          <a:p>
            <a:r>
              <a:rPr lang="en-IT" dirty="0"/>
              <a:t>Add New Tasks to an Existing Workflow</a:t>
            </a:r>
          </a:p>
        </p:txBody>
      </p:sp>
      <p:sp>
        <p:nvSpPr>
          <p:cNvPr id="4" name="TextBox 3">
            <a:extLst>
              <a:ext uri="{FF2B5EF4-FFF2-40B4-BE49-F238E27FC236}">
                <a16:creationId xmlns:a16="http://schemas.microsoft.com/office/drawing/2014/main" id="{C034F2A9-7BA7-2446-90B2-C381B462CDB7}"/>
              </a:ext>
            </a:extLst>
          </p:cNvPr>
          <p:cNvSpPr txBox="1"/>
          <p:nvPr/>
        </p:nvSpPr>
        <p:spPr>
          <a:xfrm>
            <a:off x="502298" y="3994586"/>
            <a:ext cx="8216423" cy="261610"/>
          </a:xfrm>
          <a:prstGeom prst="rect">
            <a:avLst/>
          </a:prstGeom>
          <a:noFill/>
        </p:spPr>
        <p:txBody>
          <a:bodyPr wrap="square" rtlCol="0">
            <a:spAutoFit/>
          </a:bodyPr>
          <a:lstStyle/>
          <a:p>
            <a:r>
              <a:rPr lang="en-US" sz="1100">
                <a:latin typeface="+mn-lt"/>
              </a:rPr>
              <a:t>For the latitude, we want the value to be the output of the previous task (‘Get Weather’)</a:t>
            </a:r>
          </a:p>
        </p:txBody>
      </p:sp>
      <p:pic>
        <p:nvPicPr>
          <p:cNvPr id="6" name="Picture 5">
            <a:extLst>
              <a:ext uri="{FF2B5EF4-FFF2-40B4-BE49-F238E27FC236}">
                <a16:creationId xmlns:a16="http://schemas.microsoft.com/office/drawing/2014/main" id="{847AE33D-0461-EA4F-954C-6877175F9834}"/>
              </a:ext>
            </a:extLst>
          </p:cNvPr>
          <p:cNvPicPr>
            <a:picLocks noChangeAspect="1"/>
          </p:cNvPicPr>
          <p:nvPr/>
        </p:nvPicPr>
        <p:blipFill>
          <a:blip r:embed="rId3"/>
          <a:stretch>
            <a:fillRect/>
          </a:stretch>
        </p:blipFill>
        <p:spPr>
          <a:xfrm>
            <a:off x="745067" y="1073150"/>
            <a:ext cx="6495520" cy="2595771"/>
          </a:xfrm>
          <a:prstGeom prst="rect">
            <a:avLst/>
          </a:prstGeom>
        </p:spPr>
      </p:pic>
      <p:sp>
        <p:nvSpPr>
          <p:cNvPr id="7" name="Rectangle 6">
            <a:extLst>
              <a:ext uri="{FF2B5EF4-FFF2-40B4-BE49-F238E27FC236}">
                <a16:creationId xmlns:a16="http://schemas.microsoft.com/office/drawing/2014/main" id="{094BB3EA-9AA0-204E-AC5D-FB02D58849DF}"/>
              </a:ext>
            </a:extLst>
          </p:cNvPr>
          <p:cNvSpPr/>
          <p:nvPr/>
        </p:nvSpPr>
        <p:spPr>
          <a:xfrm>
            <a:off x="1550397" y="1927536"/>
            <a:ext cx="833816" cy="30089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ectangle 7">
            <a:extLst>
              <a:ext uri="{FF2B5EF4-FFF2-40B4-BE49-F238E27FC236}">
                <a16:creationId xmlns:a16="http://schemas.microsoft.com/office/drawing/2014/main" id="{47BA5B91-8CFE-594B-AF82-41D8746EC7BB}"/>
              </a:ext>
            </a:extLst>
          </p:cNvPr>
          <p:cNvSpPr/>
          <p:nvPr/>
        </p:nvSpPr>
        <p:spPr>
          <a:xfrm>
            <a:off x="1980851" y="2722880"/>
            <a:ext cx="728482" cy="19219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0B2D524E-A7B9-5E40-9114-513DC4F370CD}"/>
              </a:ext>
            </a:extLst>
          </p:cNvPr>
          <p:cNvSpPr/>
          <p:nvPr/>
        </p:nvSpPr>
        <p:spPr>
          <a:xfrm>
            <a:off x="910317" y="2945913"/>
            <a:ext cx="3919070" cy="35947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1697343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ED2F21-E6A6-C746-BF71-71F4362CB060}"/>
              </a:ext>
            </a:extLst>
          </p:cNvPr>
          <p:cNvPicPr>
            <a:picLocks noChangeAspect="1"/>
          </p:cNvPicPr>
          <p:nvPr/>
        </p:nvPicPr>
        <p:blipFill>
          <a:blip r:embed="rId3"/>
          <a:stretch>
            <a:fillRect/>
          </a:stretch>
        </p:blipFill>
        <p:spPr>
          <a:xfrm>
            <a:off x="745067" y="1066378"/>
            <a:ext cx="7117714" cy="2602543"/>
          </a:xfrm>
          <a:prstGeom prst="rect">
            <a:avLst/>
          </a:prstGeom>
        </p:spPr>
      </p:pic>
      <p:sp>
        <p:nvSpPr>
          <p:cNvPr id="2" name="Title 1">
            <a:extLst>
              <a:ext uri="{FF2B5EF4-FFF2-40B4-BE49-F238E27FC236}">
                <a16:creationId xmlns:a16="http://schemas.microsoft.com/office/drawing/2014/main" id="{F11F8DB7-062F-6949-95B4-173E9CACF9A2}"/>
              </a:ext>
            </a:extLst>
          </p:cNvPr>
          <p:cNvSpPr>
            <a:spLocks noGrp="1"/>
          </p:cNvSpPr>
          <p:nvPr>
            <p:ph type="title"/>
          </p:nvPr>
        </p:nvSpPr>
        <p:spPr/>
        <p:txBody>
          <a:bodyPr/>
          <a:lstStyle/>
          <a:p>
            <a:r>
              <a:rPr lang="en-IT" dirty="0"/>
              <a:t>Add New Tasks to an Existing Workflow</a:t>
            </a:r>
          </a:p>
        </p:txBody>
      </p:sp>
      <p:sp>
        <p:nvSpPr>
          <p:cNvPr id="4" name="TextBox 3">
            <a:extLst>
              <a:ext uri="{FF2B5EF4-FFF2-40B4-BE49-F238E27FC236}">
                <a16:creationId xmlns:a16="http://schemas.microsoft.com/office/drawing/2014/main" id="{C034F2A9-7BA7-2446-90B2-C381B462CDB7}"/>
              </a:ext>
            </a:extLst>
          </p:cNvPr>
          <p:cNvSpPr txBox="1"/>
          <p:nvPr/>
        </p:nvSpPr>
        <p:spPr>
          <a:xfrm>
            <a:off x="502298" y="3994586"/>
            <a:ext cx="8216423" cy="261610"/>
          </a:xfrm>
          <a:prstGeom prst="rect">
            <a:avLst/>
          </a:prstGeom>
          <a:noFill/>
        </p:spPr>
        <p:txBody>
          <a:bodyPr wrap="square" rtlCol="0">
            <a:spAutoFit/>
          </a:bodyPr>
          <a:lstStyle/>
          <a:p>
            <a:r>
              <a:rPr lang="en-US" sz="1100">
                <a:latin typeface="+mn-lt"/>
              </a:rPr>
              <a:t>For the longitude, we want the value to be the output of the previous task (‘Get Weather’)</a:t>
            </a:r>
          </a:p>
        </p:txBody>
      </p:sp>
      <p:sp>
        <p:nvSpPr>
          <p:cNvPr id="7" name="Rectangle 6">
            <a:extLst>
              <a:ext uri="{FF2B5EF4-FFF2-40B4-BE49-F238E27FC236}">
                <a16:creationId xmlns:a16="http://schemas.microsoft.com/office/drawing/2014/main" id="{094BB3EA-9AA0-204E-AC5D-FB02D58849DF}"/>
              </a:ext>
            </a:extLst>
          </p:cNvPr>
          <p:cNvSpPr/>
          <p:nvPr/>
        </p:nvSpPr>
        <p:spPr>
          <a:xfrm>
            <a:off x="1597810" y="2010494"/>
            <a:ext cx="976057" cy="330417"/>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ectangle 7">
            <a:extLst>
              <a:ext uri="{FF2B5EF4-FFF2-40B4-BE49-F238E27FC236}">
                <a16:creationId xmlns:a16="http://schemas.microsoft.com/office/drawing/2014/main" id="{47BA5B91-8CFE-594B-AF82-41D8746EC7BB}"/>
              </a:ext>
            </a:extLst>
          </p:cNvPr>
          <p:cNvSpPr/>
          <p:nvPr/>
        </p:nvSpPr>
        <p:spPr>
          <a:xfrm>
            <a:off x="2051970" y="2923229"/>
            <a:ext cx="914750" cy="19219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0B2D524E-A7B9-5E40-9114-513DC4F370CD}"/>
              </a:ext>
            </a:extLst>
          </p:cNvPr>
          <p:cNvSpPr/>
          <p:nvPr/>
        </p:nvSpPr>
        <p:spPr>
          <a:xfrm>
            <a:off x="927947" y="3278255"/>
            <a:ext cx="4409439" cy="28416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59667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8DB7-062F-6949-95B4-173E9CACF9A2}"/>
              </a:ext>
            </a:extLst>
          </p:cNvPr>
          <p:cNvSpPr>
            <a:spLocks noGrp="1"/>
          </p:cNvSpPr>
          <p:nvPr>
            <p:ph type="title"/>
          </p:nvPr>
        </p:nvSpPr>
        <p:spPr/>
        <p:txBody>
          <a:bodyPr/>
          <a:lstStyle/>
          <a:p>
            <a:r>
              <a:rPr lang="en-IT" dirty="0"/>
              <a:t>Add New Tasks to an Existing Workflow</a:t>
            </a:r>
          </a:p>
        </p:txBody>
      </p:sp>
      <p:sp>
        <p:nvSpPr>
          <p:cNvPr id="4" name="TextBox 3">
            <a:extLst>
              <a:ext uri="{FF2B5EF4-FFF2-40B4-BE49-F238E27FC236}">
                <a16:creationId xmlns:a16="http://schemas.microsoft.com/office/drawing/2014/main" id="{C034F2A9-7BA7-2446-90B2-C381B462CDB7}"/>
              </a:ext>
            </a:extLst>
          </p:cNvPr>
          <p:cNvSpPr txBox="1"/>
          <p:nvPr/>
        </p:nvSpPr>
        <p:spPr>
          <a:xfrm>
            <a:off x="502298" y="3994586"/>
            <a:ext cx="8216423" cy="261610"/>
          </a:xfrm>
          <a:prstGeom prst="rect">
            <a:avLst/>
          </a:prstGeom>
          <a:noFill/>
        </p:spPr>
        <p:txBody>
          <a:bodyPr wrap="square" rtlCol="0">
            <a:spAutoFit/>
          </a:bodyPr>
          <a:lstStyle/>
          <a:p>
            <a:r>
              <a:rPr lang="en-US" sz="1100">
                <a:latin typeface="+mn-lt"/>
              </a:rPr>
              <a:t>For the units, we take this value from the workflow input</a:t>
            </a:r>
          </a:p>
        </p:txBody>
      </p:sp>
      <p:pic>
        <p:nvPicPr>
          <p:cNvPr id="5" name="Picture 4">
            <a:extLst>
              <a:ext uri="{FF2B5EF4-FFF2-40B4-BE49-F238E27FC236}">
                <a16:creationId xmlns:a16="http://schemas.microsoft.com/office/drawing/2014/main" id="{9A5F5816-5944-5B4C-BF72-E064A5DD2166}"/>
              </a:ext>
            </a:extLst>
          </p:cNvPr>
          <p:cNvPicPr>
            <a:picLocks noChangeAspect="1"/>
          </p:cNvPicPr>
          <p:nvPr/>
        </p:nvPicPr>
        <p:blipFill>
          <a:blip r:embed="rId3"/>
          <a:stretch>
            <a:fillRect/>
          </a:stretch>
        </p:blipFill>
        <p:spPr>
          <a:xfrm>
            <a:off x="598476" y="1026053"/>
            <a:ext cx="5477203" cy="2856082"/>
          </a:xfrm>
          <a:prstGeom prst="rect">
            <a:avLst/>
          </a:prstGeom>
        </p:spPr>
      </p:pic>
    </p:spTree>
    <p:extLst>
      <p:ext uri="{BB962C8B-B14F-4D97-AF65-F5344CB8AC3E}">
        <p14:creationId xmlns:p14="http://schemas.microsoft.com/office/powerpoint/2010/main" val="383479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86F95-2AEB-4F42-92AE-92B577209821}"/>
              </a:ext>
            </a:extLst>
          </p:cNvPr>
          <p:cNvSpPr>
            <a:spLocks noGrp="1"/>
          </p:cNvSpPr>
          <p:nvPr>
            <p:ph type="title"/>
          </p:nvPr>
        </p:nvSpPr>
        <p:spPr/>
        <p:txBody>
          <a:bodyPr/>
          <a:lstStyle/>
          <a:p>
            <a:r>
              <a:rPr lang="en-IT" dirty="0"/>
              <a:t>Add Workflow Outputs</a:t>
            </a:r>
          </a:p>
        </p:txBody>
      </p:sp>
      <p:pic>
        <p:nvPicPr>
          <p:cNvPr id="3" name="Picture 2">
            <a:extLst>
              <a:ext uri="{FF2B5EF4-FFF2-40B4-BE49-F238E27FC236}">
                <a16:creationId xmlns:a16="http://schemas.microsoft.com/office/drawing/2014/main" id="{CDC75B02-1A5F-1C49-880D-AA916FD646F2}"/>
              </a:ext>
            </a:extLst>
          </p:cNvPr>
          <p:cNvPicPr>
            <a:picLocks noChangeAspect="1"/>
          </p:cNvPicPr>
          <p:nvPr/>
        </p:nvPicPr>
        <p:blipFill>
          <a:blip r:embed="rId3"/>
          <a:stretch>
            <a:fillRect/>
          </a:stretch>
        </p:blipFill>
        <p:spPr>
          <a:xfrm>
            <a:off x="618277" y="1073150"/>
            <a:ext cx="2364599" cy="2105753"/>
          </a:xfrm>
          <a:prstGeom prst="rect">
            <a:avLst/>
          </a:prstGeom>
        </p:spPr>
      </p:pic>
      <p:pic>
        <p:nvPicPr>
          <p:cNvPr id="4" name="Picture 3">
            <a:extLst>
              <a:ext uri="{FF2B5EF4-FFF2-40B4-BE49-F238E27FC236}">
                <a16:creationId xmlns:a16="http://schemas.microsoft.com/office/drawing/2014/main" id="{9136C751-EC17-F149-88CE-699DC547ABBB}"/>
              </a:ext>
            </a:extLst>
          </p:cNvPr>
          <p:cNvPicPr>
            <a:picLocks noChangeAspect="1"/>
          </p:cNvPicPr>
          <p:nvPr/>
        </p:nvPicPr>
        <p:blipFill>
          <a:blip r:embed="rId4"/>
          <a:stretch>
            <a:fillRect/>
          </a:stretch>
        </p:blipFill>
        <p:spPr>
          <a:xfrm>
            <a:off x="3393440" y="1073151"/>
            <a:ext cx="3229160" cy="3661410"/>
          </a:xfrm>
          <a:prstGeom prst="rect">
            <a:avLst/>
          </a:prstGeom>
        </p:spPr>
      </p:pic>
      <p:sp>
        <p:nvSpPr>
          <p:cNvPr id="5" name="TextBox 4">
            <a:extLst>
              <a:ext uri="{FF2B5EF4-FFF2-40B4-BE49-F238E27FC236}">
                <a16:creationId xmlns:a16="http://schemas.microsoft.com/office/drawing/2014/main" id="{4B7774E2-9450-EF43-9FC5-E7B81A04F5F7}"/>
              </a:ext>
            </a:extLst>
          </p:cNvPr>
          <p:cNvSpPr txBox="1"/>
          <p:nvPr/>
        </p:nvSpPr>
        <p:spPr>
          <a:xfrm>
            <a:off x="618277" y="3425624"/>
            <a:ext cx="2422949" cy="938719"/>
          </a:xfrm>
          <a:prstGeom prst="rect">
            <a:avLst/>
          </a:prstGeom>
          <a:noFill/>
        </p:spPr>
        <p:txBody>
          <a:bodyPr wrap="square" rtlCol="0">
            <a:spAutoFit/>
          </a:bodyPr>
          <a:lstStyle/>
          <a:p>
            <a:r>
              <a:rPr lang="en-US" sz="1100">
                <a:latin typeface="+mn-lt"/>
              </a:rPr>
              <a:t>We are going to add an additional workflow output called ‘humidity’.</a:t>
            </a:r>
          </a:p>
          <a:p>
            <a:endParaRPr lang="en-US" sz="1100">
              <a:latin typeface="+mn-lt"/>
            </a:endParaRPr>
          </a:p>
          <a:p>
            <a:r>
              <a:rPr lang="en-US" sz="1100">
                <a:latin typeface="+mn-lt"/>
              </a:rPr>
              <a:t>We will </a:t>
            </a:r>
            <a:r>
              <a:rPr lang="en-US" sz="1100" b="1">
                <a:latin typeface="+mn-lt"/>
              </a:rPr>
              <a:t>Map to Task Output</a:t>
            </a:r>
            <a:r>
              <a:rPr lang="en-US" sz="1100">
                <a:latin typeface="+mn-lt"/>
              </a:rPr>
              <a:t> ‘Get Forecast’ output called ‘humidity’</a:t>
            </a:r>
          </a:p>
        </p:txBody>
      </p:sp>
      <p:pic>
        <p:nvPicPr>
          <p:cNvPr id="6" name="Picture 5">
            <a:extLst>
              <a:ext uri="{FF2B5EF4-FFF2-40B4-BE49-F238E27FC236}">
                <a16:creationId xmlns:a16="http://schemas.microsoft.com/office/drawing/2014/main" id="{2C0F5D5C-896B-584E-A162-0C64D627C820}"/>
              </a:ext>
            </a:extLst>
          </p:cNvPr>
          <p:cNvPicPr>
            <a:picLocks noChangeAspect="1"/>
          </p:cNvPicPr>
          <p:nvPr/>
        </p:nvPicPr>
        <p:blipFill>
          <a:blip r:embed="rId5"/>
          <a:stretch>
            <a:fillRect/>
          </a:stretch>
        </p:blipFill>
        <p:spPr>
          <a:xfrm>
            <a:off x="6883860" y="4008143"/>
            <a:ext cx="1813983" cy="356200"/>
          </a:xfrm>
          <a:prstGeom prst="rect">
            <a:avLst/>
          </a:prstGeom>
        </p:spPr>
      </p:pic>
      <p:sp>
        <p:nvSpPr>
          <p:cNvPr id="7" name="TextBox 6">
            <a:extLst>
              <a:ext uri="{FF2B5EF4-FFF2-40B4-BE49-F238E27FC236}">
                <a16:creationId xmlns:a16="http://schemas.microsoft.com/office/drawing/2014/main" id="{E73E2339-C4EA-DA46-9F6C-BF745B8BCF38}"/>
              </a:ext>
            </a:extLst>
          </p:cNvPr>
          <p:cNvSpPr txBox="1"/>
          <p:nvPr/>
        </p:nvSpPr>
        <p:spPr>
          <a:xfrm>
            <a:off x="6794431" y="3425624"/>
            <a:ext cx="1992843" cy="430887"/>
          </a:xfrm>
          <a:prstGeom prst="rect">
            <a:avLst/>
          </a:prstGeom>
          <a:noFill/>
        </p:spPr>
        <p:txBody>
          <a:bodyPr wrap="square" rtlCol="0">
            <a:spAutoFit/>
          </a:bodyPr>
          <a:lstStyle/>
          <a:p>
            <a:r>
              <a:rPr lang="en-US" sz="1100" b="1">
                <a:latin typeface="+mn-lt"/>
              </a:rPr>
              <a:t>Save </a:t>
            </a:r>
            <a:r>
              <a:rPr lang="en-US" sz="1100">
                <a:latin typeface="+mn-lt"/>
              </a:rPr>
              <a:t>the workflow, then </a:t>
            </a:r>
            <a:r>
              <a:rPr lang="en-US" sz="1100" b="1">
                <a:latin typeface="+mn-lt"/>
              </a:rPr>
              <a:t>Execute</a:t>
            </a:r>
          </a:p>
        </p:txBody>
      </p:sp>
    </p:spTree>
    <p:extLst>
      <p:ext uri="{BB962C8B-B14F-4D97-AF65-F5344CB8AC3E}">
        <p14:creationId xmlns:p14="http://schemas.microsoft.com/office/powerpoint/2010/main" val="4156130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DE1D-2E90-ED4B-AB9A-C6D55A20E6BE}"/>
              </a:ext>
            </a:extLst>
          </p:cNvPr>
          <p:cNvSpPr>
            <a:spLocks noGrp="1"/>
          </p:cNvSpPr>
          <p:nvPr>
            <p:ph type="title"/>
          </p:nvPr>
        </p:nvSpPr>
        <p:spPr/>
        <p:txBody>
          <a:bodyPr/>
          <a:lstStyle/>
          <a:p>
            <a:r>
              <a:rPr lang="en-IT" dirty="0"/>
              <a:t>Check Workflow Execution Details</a:t>
            </a:r>
          </a:p>
        </p:txBody>
      </p:sp>
      <p:pic>
        <p:nvPicPr>
          <p:cNvPr id="3" name="Picture 2">
            <a:extLst>
              <a:ext uri="{FF2B5EF4-FFF2-40B4-BE49-F238E27FC236}">
                <a16:creationId xmlns:a16="http://schemas.microsoft.com/office/drawing/2014/main" id="{59928382-2C37-1347-AF82-00AB8CDA89FA}"/>
              </a:ext>
            </a:extLst>
          </p:cNvPr>
          <p:cNvPicPr>
            <a:picLocks noChangeAspect="1"/>
          </p:cNvPicPr>
          <p:nvPr/>
        </p:nvPicPr>
        <p:blipFill>
          <a:blip r:embed="rId3"/>
          <a:stretch>
            <a:fillRect/>
          </a:stretch>
        </p:blipFill>
        <p:spPr>
          <a:xfrm>
            <a:off x="582507" y="1073150"/>
            <a:ext cx="2860521" cy="3472615"/>
          </a:xfrm>
          <a:prstGeom prst="rect">
            <a:avLst/>
          </a:prstGeom>
        </p:spPr>
      </p:pic>
      <p:sp>
        <p:nvSpPr>
          <p:cNvPr id="4" name="TextBox 3">
            <a:extLst>
              <a:ext uri="{FF2B5EF4-FFF2-40B4-BE49-F238E27FC236}">
                <a16:creationId xmlns:a16="http://schemas.microsoft.com/office/drawing/2014/main" id="{D4233864-E208-B54D-B78B-4CB4C330CD6D}"/>
              </a:ext>
            </a:extLst>
          </p:cNvPr>
          <p:cNvSpPr txBox="1"/>
          <p:nvPr/>
        </p:nvSpPr>
        <p:spPr>
          <a:xfrm>
            <a:off x="3969952" y="1928717"/>
            <a:ext cx="1992843" cy="938719"/>
          </a:xfrm>
          <a:prstGeom prst="rect">
            <a:avLst/>
          </a:prstGeom>
          <a:noFill/>
        </p:spPr>
        <p:txBody>
          <a:bodyPr wrap="square" rtlCol="0">
            <a:spAutoFit/>
          </a:bodyPr>
          <a:lstStyle/>
          <a:p>
            <a:r>
              <a:rPr lang="en-US" sz="1100" b="1">
                <a:latin typeface="+mn-lt"/>
              </a:rPr>
              <a:t>Workflow Outputs</a:t>
            </a:r>
            <a:r>
              <a:rPr lang="en-US" sz="1100">
                <a:latin typeface="+mn-lt"/>
              </a:rPr>
              <a:t> now shows conditions, temperature as well as the humidity we got with the second task</a:t>
            </a:r>
            <a:endParaRPr lang="en-US" sz="1100" b="1">
              <a:latin typeface="+mn-lt"/>
            </a:endParaRPr>
          </a:p>
        </p:txBody>
      </p:sp>
      <p:sp>
        <p:nvSpPr>
          <p:cNvPr id="5" name="Left Arrow 4">
            <a:extLst>
              <a:ext uri="{FF2B5EF4-FFF2-40B4-BE49-F238E27FC236}">
                <a16:creationId xmlns:a16="http://schemas.microsoft.com/office/drawing/2014/main" id="{34C69253-395A-6C4B-A0C6-87AE3B1E99FC}"/>
              </a:ext>
            </a:extLst>
          </p:cNvPr>
          <p:cNvSpPr/>
          <p:nvPr/>
        </p:nvSpPr>
        <p:spPr>
          <a:xfrm>
            <a:off x="3583872" y="2272769"/>
            <a:ext cx="386080" cy="250613"/>
          </a:xfrm>
          <a:prstGeom prst="lef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1080516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F729-A99D-1141-89C9-C3053C26C288}"/>
              </a:ext>
            </a:extLst>
          </p:cNvPr>
          <p:cNvSpPr>
            <a:spLocks noGrp="1"/>
          </p:cNvSpPr>
          <p:nvPr>
            <p:ph type="ctrTitle"/>
          </p:nvPr>
        </p:nvSpPr>
        <p:spPr/>
        <p:txBody>
          <a:bodyPr/>
          <a:lstStyle/>
          <a:p>
            <a:r>
              <a:rPr lang="en-IT" dirty="0"/>
              <a:t>Conditional Task</a:t>
            </a:r>
          </a:p>
        </p:txBody>
      </p:sp>
    </p:spTree>
    <p:extLst>
      <p:ext uri="{BB962C8B-B14F-4D97-AF65-F5344CB8AC3E}">
        <p14:creationId xmlns:p14="http://schemas.microsoft.com/office/powerpoint/2010/main" val="3971020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0D467-EF24-8048-9E69-0D3FB77FFA87}"/>
              </a:ext>
            </a:extLst>
          </p:cNvPr>
          <p:cNvPicPr>
            <a:picLocks noChangeAspect="1"/>
          </p:cNvPicPr>
          <p:nvPr/>
        </p:nvPicPr>
        <p:blipFill>
          <a:blip r:embed="rId3"/>
          <a:stretch>
            <a:fillRect/>
          </a:stretch>
        </p:blipFill>
        <p:spPr>
          <a:xfrm>
            <a:off x="5158466" y="1046136"/>
            <a:ext cx="3800152" cy="3903636"/>
          </a:xfrm>
          <a:prstGeom prst="rect">
            <a:avLst/>
          </a:prstGeom>
          <a:ln>
            <a:solidFill>
              <a:schemeClr val="bg1"/>
            </a:solidFill>
          </a:ln>
        </p:spPr>
      </p:pic>
      <p:sp>
        <p:nvSpPr>
          <p:cNvPr id="9" name="TextBox 8">
            <a:extLst>
              <a:ext uri="{FF2B5EF4-FFF2-40B4-BE49-F238E27FC236}">
                <a16:creationId xmlns:a16="http://schemas.microsoft.com/office/drawing/2014/main" id="{6D225DE9-625E-1040-9F79-8DF708C5BB8D}"/>
              </a:ext>
            </a:extLst>
          </p:cNvPr>
          <p:cNvSpPr txBox="1"/>
          <p:nvPr/>
        </p:nvSpPr>
        <p:spPr>
          <a:xfrm>
            <a:off x="300624" y="2522102"/>
            <a:ext cx="4653420" cy="2246769"/>
          </a:xfrm>
          <a:prstGeom prst="rect">
            <a:avLst/>
          </a:prstGeom>
          <a:noFill/>
        </p:spPr>
        <p:txBody>
          <a:bodyPr wrap="square" rtlCol="0">
            <a:spAutoFit/>
          </a:bodyPr>
          <a:lstStyle/>
          <a:p>
            <a:r>
              <a:rPr lang="en-IT" sz="1400">
                <a:latin typeface="+mn-lt"/>
              </a:rPr>
              <a:t>User Inputs:</a:t>
            </a:r>
          </a:p>
          <a:p>
            <a:endParaRPr lang="en-IT" sz="1400">
              <a:latin typeface="+mn-lt"/>
            </a:endParaRPr>
          </a:p>
          <a:p>
            <a:pPr marL="285750" indent="-285750">
              <a:buFont typeface="Arial" panose="020B0604020202020204" pitchFamily="34" charset="0"/>
              <a:buChar char="•"/>
            </a:pPr>
            <a:r>
              <a:rPr lang="en-IT" sz="1400">
                <a:latin typeface="+mn-lt"/>
              </a:rPr>
              <a:t>City</a:t>
            </a:r>
          </a:p>
          <a:p>
            <a:pPr marL="285750" indent="-285750">
              <a:buFont typeface="Arial" panose="020B0604020202020204" pitchFamily="34" charset="0"/>
              <a:buChar char="•"/>
            </a:pPr>
            <a:r>
              <a:rPr lang="en-IT" sz="1400">
                <a:latin typeface="+mn-lt"/>
              </a:rPr>
              <a:t>Country</a:t>
            </a:r>
          </a:p>
          <a:p>
            <a:pPr marL="285750" indent="-285750">
              <a:buFont typeface="Arial" panose="020B0604020202020204" pitchFamily="34" charset="0"/>
              <a:buChar char="•"/>
            </a:pPr>
            <a:r>
              <a:rPr lang="en-IT" sz="1400">
                <a:latin typeface="+mn-lt"/>
              </a:rPr>
              <a:t>Units (metric, imperial)</a:t>
            </a:r>
          </a:p>
          <a:p>
            <a:pPr marL="285750" indent="-285750">
              <a:buFont typeface="Arial" panose="020B0604020202020204" pitchFamily="34" charset="0"/>
              <a:buChar char="•"/>
            </a:pPr>
            <a:endParaRPr lang="en-IT" sz="1400">
              <a:latin typeface="+mn-lt"/>
            </a:endParaRPr>
          </a:p>
          <a:p>
            <a:r>
              <a:rPr lang="en-IT" sz="1400">
                <a:latin typeface="+mn-lt"/>
              </a:rPr>
              <a:t>Desired Outputs:</a:t>
            </a:r>
          </a:p>
          <a:p>
            <a:endParaRPr lang="en-IT" sz="1400">
              <a:latin typeface="+mn-lt"/>
            </a:endParaRPr>
          </a:p>
          <a:p>
            <a:pPr marL="285750" indent="-285750">
              <a:buFont typeface="Arial" panose="020B0604020202020204" pitchFamily="34" charset="0"/>
              <a:buChar char="•"/>
            </a:pPr>
            <a:r>
              <a:rPr lang="en-GB" sz="1400">
                <a:latin typeface="+mn-lt"/>
              </a:rPr>
              <a:t>W</a:t>
            </a:r>
            <a:r>
              <a:rPr lang="en-IT" sz="1400">
                <a:latin typeface="+mn-lt"/>
              </a:rPr>
              <a:t>eather</a:t>
            </a:r>
          </a:p>
          <a:p>
            <a:pPr marL="285750" indent="-285750">
              <a:buFont typeface="Arial" panose="020B0604020202020204" pitchFamily="34" charset="0"/>
              <a:buChar char="•"/>
            </a:pPr>
            <a:r>
              <a:rPr lang="en-IT" sz="1400">
                <a:latin typeface="+mn-lt"/>
              </a:rPr>
              <a:t>Temperature</a:t>
            </a:r>
          </a:p>
        </p:txBody>
      </p:sp>
      <p:sp>
        <p:nvSpPr>
          <p:cNvPr id="11" name="Title 10">
            <a:extLst>
              <a:ext uri="{FF2B5EF4-FFF2-40B4-BE49-F238E27FC236}">
                <a16:creationId xmlns:a16="http://schemas.microsoft.com/office/drawing/2014/main" id="{D3B569D9-AB1E-D24E-B56B-18C9B63B014F}"/>
              </a:ext>
            </a:extLst>
          </p:cNvPr>
          <p:cNvSpPr>
            <a:spLocks noGrp="1"/>
          </p:cNvSpPr>
          <p:nvPr>
            <p:ph type="title"/>
          </p:nvPr>
        </p:nvSpPr>
        <p:spPr/>
        <p:txBody>
          <a:bodyPr/>
          <a:lstStyle/>
          <a:p>
            <a:r>
              <a:rPr lang="en-IT" dirty="0"/>
              <a:t>Input/Outputs</a:t>
            </a:r>
          </a:p>
        </p:txBody>
      </p:sp>
      <p:pic>
        <p:nvPicPr>
          <p:cNvPr id="12" name="Picture 11">
            <a:extLst>
              <a:ext uri="{FF2B5EF4-FFF2-40B4-BE49-F238E27FC236}">
                <a16:creationId xmlns:a16="http://schemas.microsoft.com/office/drawing/2014/main" id="{EEE45B99-7A49-2B49-B30F-C9DEFBC99984}"/>
              </a:ext>
            </a:extLst>
          </p:cNvPr>
          <p:cNvPicPr>
            <a:picLocks noChangeAspect="1"/>
          </p:cNvPicPr>
          <p:nvPr/>
        </p:nvPicPr>
        <p:blipFill>
          <a:blip r:embed="rId4"/>
          <a:stretch>
            <a:fillRect/>
          </a:stretch>
        </p:blipFill>
        <p:spPr>
          <a:xfrm>
            <a:off x="303514" y="1046136"/>
            <a:ext cx="4752741" cy="1434017"/>
          </a:xfrm>
          <a:prstGeom prst="rect">
            <a:avLst/>
          </a:prstGeom>
        </p:spPr>
      </p:pic>
    </p:spTree>
    <p:extLst>
      <p:ext uri="{BB962C8B-B14F-4D97-AF65-F5344CB8AC3E}">
        <p14:creationId xmlns:p14="http://schemas.microsoft.com/office/powerpoint/2010/main" val="2758570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5983-5AA5-CC43-B202-10BF78E5A4B1}"/>
              </a:ext>
            </a:extLst>
          </p:cNvPr>
          <p:cNvSpPr>
            <a:spLocks noGrp="1"/>
          </p:cNvSpPr>
          <p:nvPr>
            <p:ph type="title"/>
          </p:nvPr>
        </p:nvSpPr>
        <p:spPr/>
        <p:txBody>
          <a:bodyPr/>
          <a:lstStyle/>
          <a:p>
            <a:r>
              <a:rPr lang="en-IT" dirty="0"/>
              <a:t>Using the Conditional Task</a:t>
            </a:r>
          </a:p>
        </p:txBody>
      </p:sp>
      <p:pic>
        <p:nvPicPr>
          <p:cNvPr id="3" name="Picture 2">
            <a:extLst>
              <a:ext uri="{FF2B5EF4-FFF2-40B4-BE49-F238E27FC236}">
                <a16:creationId xmlns:a16="http://schemas.microsoft.com/office/drawing/2014/main" id="{76579BFF-FFF0-6D42-8E7B-71B79191A4D7}"/>
              </a:ext>
            </a:extLst>
          </p:cNvPr>
          <p:cNvPicPr>
            <a:picLocks noChangeAspect="1"/>
          </p:cNvPicPr>
          <p:nvPr/>
        </p:nvPicPr>
        <p:blipFill>
          <a:blip r:embed="rId3"/>
          <a:stretch>
            <a:fillRect/>
          </a:stretch>
        </p:blipFill>
        <p:spPr>
          <a:xfrm>
            <a:off x="548639" y="1090761"/>
            <a:ext cx="5314499" cy="3320901"/>
          </a:xfrm>
          <a:prstGeom prst="rect">
            <a:avLst/>
          </a:prstGeom>
        </p:spPr>
      </p:pic>
      <p:sp>
        <p:nvSpPr>
          <p:cNvPr id="4" name="TextBox 3">
            <a:extLst>
              <a:ext uri="{FF2B5EF4-FFF2-40B4-BE49-F238E27FC236}">
                <a16:creationId xmlns:a16="http://schemas.microsoft.com/office/drawing/2014/main" id="{77A1F43C-0AE0-134E-B9C8-3CE057DC1FC3}"/>
              </a:ext>
            </a:extLst>
          </p:cNvPr>
          <p:cNvSpPr txBox="1"/>
          <p:nvPr/>
        </p:nvSpPr>
        <p:spPr>
          <a:xfrm>
            <a:off x="6103551" y="1824990"/>
            <a:ext cx="1992843" cy="1615827"/>
          </a:xfrm>
          <a:prstGeom prst="rect">
            <a:avLst/>
          </a:prstGeom>
          <a:noFill/>
        </p:spPr>
        <p:txBody>
          <a:bodyPr wrap="square" rtlCol="0">
            <a:spAutoFit/>
          </a:bodyPr>
          <a:lstStyle/>
          <a:p>
            <a:r>
              <a:rPr lang="en-US" sz="1100" b="1">
                <a:latin typeface="+mn-lt"/>
              </a:rPr>
              <a:t>Scenario</a:t>
            </a:r>
            <a:r>
              <a:rPr lang="en-US" sz="1100">
                <a:latin typeface="+mn-lt"/>
              </a:rPr>
              <a:t>:</a:t>
            </a:r>
          </a:p>
          <a:p>
            <a:r>
              <a:rPr lang="en-US" sz="1100">
                <a:latin typeface="+mn-lt"/>
              </a:rPr>
              <a:t>Get humidity value only if the temperature crosses a threshold</a:t>
            </a:r>
          </a:p>
          <a:p>
            <a:endParaRPr lang="en-US" sz="1100">
              <a:latin typeface="+mn-lt"/>
            </a:endParaRPr>
          </a:p>
          <a:p>
            <a:r>
              <a:rPr lang="en-US" sz="1100">
                <a:latin typeface="+mn-lt"/>
              </a:rPr>
              <a:t>Drag the </a:t>
            </a:r>
            <a:r>
              <a:rPr lang="en-US" sz="1100" b="1">
                <a:latin typeface="+mn-lt"/>
              </a:rPr>
              <a:t>Conditional Task</a:t>
            </a:r>
            <a:r>
              <a:rPr lang="en-US" sz="1100">
                <a:latin typeface="+mn-lt"/>
              </a:rPr>
              <a:t> in the designer, between the ‘Get Weather’ and the ‘Get Forecast’ tasks</a:t>
            </a:r>
          </a:p>
        </p:txBody>
      </p:sp>
    </p:spTree>
    <p:extLst>
      <p:ext uri="{BB962C8B-B14F-4D97-AF65-F5344CB8AC3E}">
        <p14:creationId xmlns:p14="http://schemas.microsoft.com/office/powerpoint/2010/main" val="2301624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5983-5AA5-CC43-B202-10BF78E5A4B1}"/>
              </a:ext>
            </a:extLst>
          </p:cNvPr>
          <p:cNvSpPr>
            <a:spLocks noGrp="1"/>
          </p:cNvSpPr>
          <p:nvPr>
            <p:ph type="title"/>
          </p:nvPr>
        </p:nvSpPr>
        <p:spPr/>
        <p:txBody>
          <a:bodyPr/>
          <a:lstStyle/>
          <a:p>
            <a:r>
              <a:rPr lang="en-IT" dirty="0"/>
              <a:t>Using the Conditional Task</a:t>
            </a:r>
          </a:p>
        </p:txBody>
      </p:sp>
      <p:sp>
        <p:nvSpPr>
          <p:cNvPr id="4" name="TextBox 3">
            <a:extLst>
              <a:ext uri="{FF2B5EF4-FFF2-40B4-BE49-F238E27FC236}">
                <a16:creationId xmlns:a16="http://schemas.microsoft.com/office/drawing/2014/main" id="{77A1F43C-0AE0-134E-B9C8-3CE057DC1FC3}"/>
              </a:ext>
            </a:extLst>
          </p:cNvPr>
          <p:cNvSpPr txBox="1"/>
          <p:nvPr/>
        </p:nvSpPr>
        <p:spPr>
          <a:xfrm>
            <a:off x="4112191" y="1316877"/>
            <a:ext cx="4821836" cy="2970044"/>
          </a:xfrm>
          <a:prstGeom prst="rect">
            <a:avLst/>
          </a:prstGeom>
          <a:noFill/>
        </p:spPr>
        <p:txBody>
          <a:bodyPr wrap="square" rtlCol="0">
            <a:spAutoFit/>
          </a:bodyPr>
          <a:lstStyle/>
          <a:p>
            <a:r>
              <a:rPr lang="en-US" sz="1100">
                <a:latin typeface="+mn-lt"/>
              </a:rPr>
              <a:t>The conditional task requires two main inputs:</a:t>
            </a:r>
          </a:p>
          <a:p>
            <a:pPr marL="171450" indent="-171450">
              <a:buFont typeface="Arial" panose="020B0604020202020204" pitchFamily="34" charset="0"/>
              <a:buChar char="•"/>
            </a:pPr>
            <a:r>
              <a:rPr lang="en-US" sz="1100">
                <a:latin typeface="+mn-lt"/>
              </a:rPr>
              <a:t>The </a:t>
            </a:r>
            <a:r>
              <a:rPr lang="en-US" sz="1100" b="1">
                <a:latin typeface="+mn-lt"/>
              </a:rPr>
              <a:t>Condition</a:t>
            </a:r>
            <a:r>
              <a:rPr lang="en-US" sz="1100">
                <a:latin typeface="+mn-lt"/>
              </a:rPr>
              <a:t> we want to check</a:t>
            </a:r>
          </a:p>
          <a:p>
            <a:pPr marL="171450" indent="-171450">
              <a:buFont typeface="Arial" panose="020B0604020202020204" pitchFamily="34" charset="0"/>
              <a:buChar char="•"/>
            </a:pPr>
            <a:r>
              <a:rPr lang="en-US" sz="1100">
                <a:latin typeface="+mn-lt"/>
              </a:rPr>
              <a:t>The </a:t>
            </a:r>
            <a:r>
              <a:rPr lang="en-US" sz="1100" b="1">
                <a:latin typeface="+mn-lt"/>
              </a:rPr>
              <a:t>Cases</a:t>
            </a:r>
            <a:r>
              <a:rPr lang="en-US" sz="1100">
                <a:latin typeface="+mn-lt"/>
              </a:rPr>
              <a:t>, that is the possible outcomes</a:t>
            </a:r>
          </a:p>
          <a:p>
            <a:pPr marL="171450" indent="-171450">
              <a:buFont typeface="Arial" panose="020B0604020202020204" pitchFamily="34" charset="0"/>
              <a:buChar char="•"/>
            </a:pPr>
            <a:endParaRPr lang="en-US" sz="1100">
              <a:latin typeface="+mn-lt"/>
            </a:endParaRPr>
          </a:p>
          <a:p>
            <a:r>
              <a:rPr lang="en-US" sz="1100">
                <a:latin typeface="+mn-lt"/>
              </a:rPr>
              <a:t>Conditional expressions support the following operators:</a:t>
            </a:r>
          </a:p>
          <a:p>
            <a:endParaRPr lang="en-US" sz="1100">
              <a:latin typeface="+mn-lt"/>
            </a:endParaRPr>
          </a:p>
          <a:p>
            <a:pPr marL="171450" indent="-171450">
              <a:buFont typeface="Arial" panose="020B0604020202020204" pitchFamily="34" charset="0"/>
              <a:buChar char="•"/>
            </a:pPr>
            <a:r>
              <a:rPr lang="en-US" sz="1100">
                <a:latin typeface="+mn-lt"/>
              </a:rPr>
              <a:t>Comparison operators such as === (Equal to), != (Not equal to), &gt; (Greater than), &lt; (Less than), &gt;= (Greater than or equal to), &lt;= (Less than or equal to)</a:t>
            </a:r>
          </a:p>
          <a:p>
            <a:pPr marL="171450" indent="-171450">
              <a:buFont typeface="Arial" panose="020B0604020202020204" pitchFamily="34" charset="0"/>
              <a:buChar char="•"/>
            </a:pPr>
            <a:endParaRPr lang="en-US" sz="1100">
              <a:latin typeface="+mn-lt"/>
            </a:endParaRPr>
          </a:p>
          <a:p>
            <a:pPr marL="171450" indent="-171450">
              <a:buFont typeface="Arial" panose="020B0604020202020204" pitchFamily="34" charset="0"/>
              <a:buChar char="•"/>
            </a:pPr>
            <a:r>
              <a:rPr lang="en-US" sz="1100">
                <a:latin typeface="+mn-lt"/>
              </a:rPr>
              <a:t>Arithmetic operators such as =, -, * (Multiplication), / (division), % (Modulo), ** (Logical AND)</a:t>
            </a:r>
          </a:p>
          <a:p>
            <a:pPr marL="171450" indent="-171450">
              <a:buFont typeface="Arial" panose="020B0604020202020204" pitchFamily="34" charset="0"/>
              <a:buChar char="•"/>
            </a:pPr>
            <a:endParaRPr lang="en-US" sz="1100">
              <a:latin typeface="+mn-lt"/>
            </a:endParaRPr>
          </a:p>
          <a:p>
            <a:pPr marL="171450" indent="-171450">
              <a:buFont typeface="Arial" panose="020B0604020202020204" pitchFamily="34" charset="0"/>
              <a:buChar char="•"/>
            </a:pPr>
            <a:r>
              <a:rPr lang="en-US" sz="1100">
                <a:latin typeface="+mn-lt"/>
              </a:rPr>
              <a:t>Logical operators such as &amp;&amp; (Logical AND), || (Logical OR), ! ((Logical NOT)</a:t>
            </a:r>
          </a:p>
          <a:p>
            <a:pPr marL="171450" indent="-171450">
              <a:buFont typeface="Arial" panose="020B0604020202020204" pitchFamily="34" charset="0"/>
              <a:buChar char="•"/>
            </a:pPr>
            <a:endParaRPr lang="en-US" sz="1100">
              <a:latin typeface="+mn-lt"/>
            </a:endParaRPr>
          </a:p>
          <a:p>
            <a:pPr marL="171450" indent="-171450">
              <a:buFont typeface="Arial" panose="020B0604020202020204" pitchFamily="34" charset="0"/>
              <a:buChar char="•"/>
            </a:pPr>
            <a:r>
              <a:rPr lang="en-US" sz="1100">
                <a:latin typeface="+mn-lt"/>
              </a:rPr>
              <a:t>Ternary operator such as condition ? val1 : val2</a:t>
            </a:r>
          </a:p>
        </p:txBody>
      </p:sp>
      <p:pic>
        <p:nvPicPr>
          <p:cNvPr id="5" name="Picture 4">
            <a:extLst>
              <a:ext uri="{FF2B5EF4-FFF2-40B4-BE49-F238E27FC236}">
                <a16:creationId xmlns:a16="http://schemas.microsoft.com/office/drawing/2014/main" id="{78FED953-19D6-F147-9C4A-E1B8C38FD2B4}"/>
              </a:ext>
            </a:extLst>
          </p:cNvPr>
          <p:cNvPicPr>
            <a:picLocks noChangeAspect="1"/>
          </p:cNvPicPr>
          <p:nvPr/>
        </p:nvPicPr>
        <p:blipFill>
          <a:blip r:embed="rId3"/>
          <a:stretch>
            <a:fillRect/>
          </a:stretch>
        </p:blipFill>
        <p:spPr>
          <a:xfrm>
            <a:off x="629919" y="1164726"/>
            <a:ext cx="3314441" cy="3274347"/>
          </a:xfrm>
          <a:prstGeom prst="rect">
            <a:avLst/>
          </a:prstGeom>
        </p:spPr>
      </p:pic>
    </p:spTree>
    <p:extLst>
      <p:ext uri="{BB962C8B-B14F-4D97-AF65-F5344CB8AC3E}">
        <p14:creationId xmlns:p14="http://schemas.microsoft.com/office/powerpoint/2010/main" val="2999328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2DA468-3C70-AC43-AA6B-975FE98E9D9E}"/>
              </a:ext>
            </a:extLst>
          </p:cNvPr>
          <p:cNvPicPr>
            <a:picLocks noChangeAspect="1"/>
          </p:cNvPicPr>
          <p:nvPr/>
        </p:nvPicPr>
        <p:blipFill>
          <a:blip r:embed="rId3"/>
          <a:stretch>
            <a:fillRect/>
          </a:stretch>
        </p:blipFill>
        <p:spPr>
          <a:xfrm>
            <a:off x="437766" y="925950"/>
            <a:ext cx="3331943" cy="3713783"/>
          </a:xfrm>
          <a:prstGeom prst="rect">
            <a:avLst/>
          </a:prstGeom>
        </p:spPr>
      </p:pic>
      <p:sp>
        <p:nvSpPr>
          <p:cNvPr id="2" name="Title 1">
            <a:extLst>
              <a:ext uri="{FF2B5EF4-FFF2-40B4-BE49-F238E27FC236}">
                <a16:creationId xmlns:a16="http://schemas.microsoft.com/office/drawing/2014/main" id="{C0315983-5AA5-CC43-B202-10BF78E5A4B1}"/>
              </a:ext>
            </a:extLst>
          </p:cNvPr>
          <p:cNvSpPr>
            <a:spLocks noGrp="1"/>
          </p:cNvSpPr>
          <p:nvPr>
            <p:ph type="title"/>
          </p:nvPr>
        </p:nvSpPr>
        <p:spPr/>
        <p:txBody>
          <a:bodyPr/>
          <a:lstStyle/>
          <a:p>
            <a:r>
              <a:rPr lang="en-IT" dirty="0"/>
              <a:t>Using the Conditional Task</a:t>
            </a:r>
          </a:p>
        </p:txBody>
      </p:sp>
      <p:sp>
        <p:nvSpPr>
          <p:cNvPr id="4" name="TextBox 3">
            <a:extLst>
              <a:ext uri="{FF2B5EF4-FFF2-40B4-BE49-F238E27FC236}">
                <a16:creationId xmlns:a16="http://schemas.microsoft.com/office/drawing/2014/main" id="{77A1F43C-0AE0-134E-B9C8-3CE057DC1FC3}"/>
              </a:ext>
            </a:extLst>
          </p:cNvPr>
          <p:cNvSpPr txBox="1"/>
          <p:nvPr/>
        </p:nvSpPr>
        <p:spPr>
          <a:xfrm>
            <a:off x="3850989" y="3520202"/>
            <a:ext cx="5013544" cy="769441"/>
          </a:xfrm>
          <a:prstGeom prst="rect">
            <a:avLst/>
          </a:prstGeom>
          <a:noFill/>
        </p:spPr>
        <p:txBody>
          <a:bodyPr wrap="square" rtlCol="0">
            <a:spAutoFit/>
          </a:bodyPr>
          <a:lstStyle/>
          <a:p>
            <a:r>
              <a:rPr lang="en-US" sz="1100">
                <a:latin typeface="+mn-lt"/>
              </a:rPr>
              <a:t>In order to define the </a:t>
            </a:r>
            <a:r>
              <a:rPr lang="en-US" sz="1100" b="1">
                <a:latin typeface="+mn-lt"/>
              </a:rPr>
              <a:t>Conditions</a:t>
            </a:r>
            <a:r>
              <a:rPr lang="en-US" sz="1100">
                <a:latin typeface="+mn-lt"/>
              </a:rPr>
              <a:t>, you will need the unique </a:t>
            </a:r>
            <a:r>
              <a:rPr lang="en-US" sz="1100" b="1">
                <a:latin typeface="+mn-lt"/>
              </a:rPr>
              <a:t>Name</a:t>
            </a:r>
            <a:r>
              <a:rPr lang="en-US" sz="1100">
                <a:latin typeface="+mn-lt"/>
              </a:rPr>
              <a:t> of the task or workflow you want to run the condition on.</a:t>
            </a:r>
          </a:p>
          <a:p>
            <a:endParaRPr lang="en-US" sz="1100">
              <a:latin typeface="+mn-lt"/>
            </a:endParaRPr>
          </a:p>
          <a:p>
            <a:r>
              <a:rPr lang="en-US" sz="1100">
                <a:latin typeface="+mn-lt"/>
              </a:rPr>
              <a:t>That can be accomplished by clicking on the </a:t>
            </a:r>
            <a:r>
              <a:rPr lang="en-US" sz="1100" b="1">
                <a:latin typeface="+mn-lt"/>
              </a:rPr>
              <a:t>Code</a:t>
            </a:r>
            <a:r>
              <a:rPr lang="en-US" sz="1100">
                <a:latin typeface="+mn-lt"/>
              </a:rPr>
              <a:t> tab in the designer </a:t>
            </a:r>
          </a:p>
        </p:txBody>
      </p:sp>
      <p:sp>
        <p:nvSpPr>
          <p:cNvPr id="6" name="Rectangle 5">
            <a:extLst>
              <a:ext uri="{FF2B5EF4-FFF2-40B4-BE49-F238E27FC236}">
                <a16:creationId xmlns:a16="http://schemas.microsoft.com/office/drawing/2014/main" id="{D66982FA-B409-3747-93B8-534C8A08FB26}"/>
              </a:ext>
            </a:extLst>
          </p:cNvPr>
          <p:cNvSpPr/>
          <p:nvPr/>
        </p:nvSpPr>
        <p:spPr>
          <a:xfrm>
            <a:off x="1978431" y="995529"/>
            <a:ext cx="237066" cy="16896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Rectangle 6">
            <a:extLst>
              <a:ext uri="{FF2B5EF4-FFF2-40B4-BE49-F238E27FC236}">
                <a16:creationId xmlns:a16="http://schemas.microsoft.com/office/drawing/2014/main" id="{3498ACCD-0FDE-5540-85EB-5F7D6E255FF2}"/>
              </a:ext>
            </a:extLst>
          </p:cNvPr>
          <p:cNvSpPr/>
          <p:nvPr/>
        </p:nvSpPr>
        <p:spPr>
          <a:xfrm>
            <a:off x="893735" y="1668120"/>
            <a:ext cx="539189" cy="15045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ectangle 7">
            <a:extLst>
              <a:ext uri="{FF2B5EF4-FFF2-40B4-BE49-F238E27FC236}">
                <a16:creationId xmlns:a16="http://schemas.microsoft.com/office/drawing/2014/main" id="{BC935E96-3C9B-1740-9B4B-8BD6FADFF9ED}"/>
              </a:ext>
            </a:extLst>
          </p:cNvPr>
          <p:cNvSpPr/>
          <p:nvPr/>
        </p:nvSpPr>
        <p:spPr>
          <a:xfrm>
            <a:off x="1097547" y="4398182"/>
            <a:ext cx="1042825" cy="109643"/>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0" name="Picture 9">
            <a:extLst>
              <a:ext uri="{FF2B5EF4-FFF2-40B4-BE49-F238E27FC236}">
                <a16:creationId xmlns:a16="http://schemas.microsoft.com/office/drawing/2014/main" id="{F97FBEC1-55DD-3242-8017-7B1FCEEFBD39}"/>
              </a:ext>
            </a:extLst>
          </p:cNvPr>
          <p:cNvPicPr>
            <a:picLocks noChangeAspect="1"/>
          </p:cNvPicPr>
          <p:nvPr/>
        </p:nvPicPr>
        <p:blipFill>
          <a:blip r:embed="rId4"/>
          <a:stretch>
            <a:fillRect/>
          </a:stretch>
        </p:blipFill>
        <p:spPr>
          <a:xfrm>
            <a:off x="3291826" y="1443976"/>
            <a:ext cx="2637367" cy="1970207"/>
          </a:xfrm>
          <a:prstGeom prst="rect">
            <a:avLst/>
          </a:prstGeom>
        </p:spPr>
      </p:pic>
      <p:sp>
        <p:nvSpPr>
          <p:cNvPr id="11" name="Rectangle 10">
            <a:extLst>
              <a:ext uri="{FF2B5EF4-FFF2-40B4-BE49-F238E27FC236}">
                <a16:creationId xmlns:a16="http://schemas.microsoft.com/office/drawing/2014/main" id="{34598F73-F56C-E642-900C-D0B510B8C47E}"/>
              </a:ext>
            </a:extLst>
          </p:cNvPr>
          <p:cNvSpPr/>
          <p:nvPr/>
        </p:nvSpPr>
        <p:spPr>
          <a:xfrm>
            <a:off x="4840164" y="1529630"/>
            <a:ext cx="237066" cy="16896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2" name="Rectangle 11">
            <a:extLst>
              <a:ext uri="{FF2B5EF4-FFF2-40B4-BE49-F238E27FC236}">
                <a16:creationId xmlns:a16="http://schemas.microsoft.com/office/drawing/2014/main" id="{4EFA4462-620B-184D-8355-C7B3E25D8CE2}"/>
              </a:ext>
            </a:extLst>
          </p:cNvPr>
          <p:cNvSpPr/>
          <p:nvPr/>
        </p:nvSpPr>
        <p:spPr>
          <a:xfrm>
            <a:off x="3747519" y="2319436"/>
            <a:ext cx="1379894" cy="168968"/>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1444874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5983-5AA5-CC43-B202-10BF78E5A4B1}"/>
              </a:ext>
            </a:extLst>
          </p:cNvPr>
          <p:cNvSpPr>
            <a:spLocks noGrp="1"/>
          </p:cNvSpPr>
          <p:nvPr>
            <p:ph type="title"/>
          </p:nvPr>
        </p:nvSpPr>
        <p:spPr/>
        <p:txBody>
          <a:bodyPr/>
          <a:lstStyle/>
          <a:p>
            <a:r>
              <a:rPr lang="en-IT" dirty="0"/>
              <a:t>Using the Conditional Task</a:t>
            </a:r>
          </a:p>
        </p:txBody>
      </p:sp>
      <p:sp>
        <p:nvSpPr>
          <p:cNvPr id="4" name="TextBox 3">
            <a:extLst>
              <a:ext uri="{FF2B5EF4-FFF2-40B4-BE49-F238E27FC236}">
                <a16:creationId xmlns:a16="http://schemas.microsoft.com/office/drawing/2014/main" id="{77A1F43C-0AE0-134E-B9C8-3CE057DC1FC3}"/>
              </a:ext>
            </a:extLst>
          </p:cNvPr>
          <p:cNvSpPr txBox="1"/>
          <p:nvPr/>
        </p:nvSpPr>
        <p:spPr>
          <a:xfrm>
            <a:off x="3217333" y="1298249"/>
            <a:ext cx="3508587" cy="1785104"/>
          </a:xfrm>
          <a:prstGeom prst="rect">
            <a:avLst/>
          </a:prstGeom>
          <a:noFill/>
        </p:spPr>
        <p:txBody>
          <a:bodyPr wrap="square" rtlCol="0">
            <a:spAutoFit/>
          </a:bodyPr>
          <a:lstStyle/>
          <a:p>
            <a:r>
              <a:rPr lang="en-US" sz="1100" dirty="0">
                <a:latin typeface="+mn-lt"/>
              </a:rPr>
              <a:t>If you want to check a </a:t>
            </a:r>
            <a:r>
              <a:rPr lang="en-US" sz="1100" b="1" dirty="0">
                <a:latin typeface="+mn-lt"/>
              </a:rPr>
              <a:t>Condition</a:t>
            </a:r>
            <a:r>
              <a:rPr lang="en-US" sz="1100" dirty="0">
                <a:latin typeface="+mn-lt"/>
              </a:rPr>
              <a:t> against a workflow input, the object syntax is:</a:t>
            </a:r>
          </a:p>
          <a:p>
            <a:r>
              <a:rPr lang="en-GB" sz="1100" dirty="0">
                <a:latin typeface="Courier" pitchFamily="2" charset="0"/>
              </a:rPr>
              <a:t>${</a:t>
            </a:r>
            <a:r>
              <a:rPr lang="en-GB" sz="1100" dirty="0" err="1">
                <a:latin typeface="Courier" pitchFamily="2" charset="0"/>
              </a:rPr>
              <a:t>workflow.input</a:t>
            </a:r>
            <a:r>
              <a:rPr lang="en-GB" sz="1100" dirty="0">
                <a:latin typeface="Courier" pitchFamily="2" charset="0"/>
              </a:rPr>
              <a:t>.&lt;workflow input </a:t>
            </a:r>
            <a:r>
              <a:rPr lang="en-GB" sz="1100" dirty="0" err="1">
                <a:latin typeface="Courier" pitchFamily="2" charset="0"/>
              </a:rPr>
              <a:t>ReferenceName</a:t>
            </a:r>
            <a:r>
              <a:rPr lang="en-GB" sz="1100" dirty="0">
                <a:latin typeface="Courier" pitchFamily="2" charset="0"/>
              </a:rPr>
              <a:t>&gt;}</a:t>
            </a:r>
          </a:p>
          <a:p>
            <a:endParaRPr lang="en-GB" sz="1100" dirty="0">
              <a:latin typeface="+mn-lt"/>
            </a:endParaRPr>
          </a:p>
          <a:p>
            <a:r>
              <a:rPr lang="en-US" sz="1100" dirty="0">
                <a:latin typeface="+mn-lt"/>
              </a:rPr>
              <a:t>If you want to check a </a:t>
            </a:r>
            <a:r>
              <a:rPr lang="en-US" sz="1100" b="1" dirty="0">
                <a:latin typeface="+mn-lt"/>
              </a:rPr>
              <a:t>Condition</a:t>
            </a:r>
            <a:r>
              <a:rPr lang="en-US" sz="1100" dirty="0">
                <a:latin typeface="+mn-lt"/>
              </a:rPr>
              <a:t> against a task output, the object syntax is:</a:t>
            </a:r>
          </a:p>
          <a:p>
            <a:r>
              <a:rPr lang="en-GB" sz="1100" dirty="0">
                <a:latin typeface="Courier" pitchFamily="2" charset="0"/>
              </a:rPr>
              <a:t>${&lt;Task Name&gt;.output.&lt;Task Output Name&gt;}</a:t>
            </a:r>
          </a:p>
          <a:p>
            <a:endParaRPr lang="en-GB" sz="1100" dirty="0">
              <a:latin typeface="Courier" pitchFamily="2" charset="0"/>
            </a:endParaRPr>
          </a:p>
        </p:txBody>
      </p:sp>
      <p:pic>
        <p:nvPicPr>
          <p:cNvPr id="5" name="Picture 4">
            <a:extLst>
              <a:ext uri="{FF2B5EF4-FFF2-40B4-BE49-F238E27FC236}">
                <a16:creationId xmlns:a16="http://schemas.microsoft.com/office/drawing/2014/main" id="{78FED953-19D6-F147-9C4A-E1B8C38FD2B4}"/>
              </a:ext>
            </a:extLst>
          </p:cNvPr>
          <p:cNvPicPr>
            <a:picLocks noChangeAspect="1"/>
          </p:cNvPicPr>
          <p:nvPr/>
        </p:nvPicPr>
        <p:blipFill>
          <a:blip r:embed="rId3"/>
          <a:stretch>
            <a:fillRect/>
          </a:stretch>
        </p:blipFill>
        <p:spPr>
          <a:xfrm>
            <a:off x="596052" y="1006423"/>
            <a:ext cx="2397761" cy="2368756"/>
          </a:xfrm>
          <a:prstGeom prst="rect">
            <a:avLst/>
          </a:prstGeom>
        </p:spPr>
      </p:pic>
      <p:sp>
        <p:nvSpPr>
          <p:cNvPr id="6" name="TextBox 5">
            <a:extLst>
              <a:ext uri="{FF2B5EF4-FFF2-40B4-BE49-F238E27FC236}">
                <a16:creationId xmlns:a16="http://schemas.microsoft.com/office/drawing/2014/main" id="{8EBCCC67-1BC1-A542-92F9-0F9C113537A2}"/>
              </a:ext>
            </a:extLst>
          </p:cNvPr>
          <p:cNvSpPr txBox="1"/>
          <p:nvPr/>
        </p:nvSpPr>
        <p:spPr>
          <a:xfrm>
            <a:off x="507260" y="3464574"/>
            <a:ext cx="8345488" cy="1277273"/>
          </a:xfrm>
          <a:prstGeom prst="rect">
            <a:avLst/>
          </a:prstGeom>
          <a:noFill/>
        </p:spPr>
        <p:txBody>
          <a:bodyPr wrap="square" rtlCol="0">
            <a:spAutoFit/>
          </a:bodyPr>
          <a:lstStyle/>
          <a:p>
            <a:r>
              <a:rPr lang="en-US" sz="1100" dirty="0">
                <a:latin typeface="+mn-lt"/>
              </a:rPr>
              <a:t>In this example, we want to check that the ‘temperature’ output of the task ‘Get Weather’ is </a:t>
            </a:r>
            <a:r>
              <a:rPr lang="en-US" sz="1100" i="1" dirty="0">
                <a:latin typeface="+mn-lt"/>
              </a:rPr>
              <a:t>greater </a:t>
            </a:r>
            <a:r>
              <a:rPr lang="en-US" sz="1100" dirty="0">
                <a:latin typeface="+mn-lt"/>
              </a:rPr>
              <a:t>(&gt;) than 20 (degrees). If that is the case, we set a value of ‘</a:t>
            </a:r>
            <a:r>
              <a:rPr lang="en-US" sz="1100" dirty="0" err="1">
                <a:latin typeface="+mn-lt"/>
              </a:rPr>
              <a:t>high_temp</a:t>
            </a:r>
            <a:r>
              <a:rPr lang="en-US" sz="1100" dirty="0">
                <a:latin typeface="+mn-lt"/>
              </a:rPr>
              <a:t>’, otherwise we set a value of ‘</a:t>
            </a:r>
            <a:r>
              <a:rPr lang="en-US" sz="1100" dirty="0" err="1">
                <a:latin typeface="+mn-lt"/>
              </a:rPr>
              <a:t>temp_ok</a:t>
            </a:r>
            <a:r>
              <a:rPr lang="en-US" sz="1100" dirty="0">
                <a:latin typeface="+mn-lt"/>
              </a:rPr>
              <a:t>’.</a:t>
            </a:r>
          </a:p>
          <a:p>
            <a:endParaRPr lang="en-US" sz="1100" dirty="0">
              <a:latin typeface="+mn-lt"/>
            </a:endParaRPr>
          </a:p>
          <a:p>
            <a:r>
              <a:rPr lang="en-US" sz="1100" dirty="0">
                <a:latin typeface="+mn-lt"/>
              </a:rPr>
              <a:t>To set this condition, we use the following syntax:</a:t>
            </a:r>
          </a:p>
          <a:p>
            <a:r>
              <a:rPr lang="en-US" sz="1100" dirty="0">
                <a:latin typeface="Courier" pitchFamily="2" charset="0"/>
              </a:rPr>
              <a:t>if ( ${GetWeather1.output.temperature} &gt; 20) '</a:t>
            </a:r>
            <a:r>
              <a:rPr lang="en-US" sz="1100" dirty="0" err="1">
                <a:latin typeface="Courier" pitchFamily="2" charset="0"/>
              </a:rPr>
              <a:t>high_temp</a:t>
            </a:r>
            <a:r>
              <a:rPr lang="en-US" sz="1100" dirty="0">
                <a:latin typeface="Courier" pitchFamily="2" charset="0"/>
              </a:rPr>
              <a:t>'; else '</a:t>
            </a:r>
            <a:r>
              <a:rPr lang="en-US" sz="1100" dirty="0" err="1">
                <a:latin typeface="Courier" pitchFamily="2" charset="0"/>
              </a:rPr>
              <a:t>temp_ok</a:t>
            </a:r>
            <a:r>
              <a:rPr lang="en-US" sz="1100" dirty="0">
                <a:latin typeface="Courier" pitchFamily="2" charset="0"/>
              </a:rPr>
              <a:t>'</a:t>
            </a:r>
          </a:p>
          <a:p>
            <a:endParaRPr lang="en-US" sz="1100" dirty="0">
              <a:latin typeface="Courier" pitchFamily="2" charset="0"/>
            </a:endParaRPr>
          </a:p>
          <a:p>
            <a:r>
              <a:rPr lang="en-US" sz="1100" dirty="0">
                <a:latin typeface="+mn-lt"/>
              </a:rPr>
              <a:t>In the </a:t>
            </a:r>
            <a:r>
              <a:rPr lang="en-US" sz="1100" b="1" dirty="0">
                <a:latin typeface="+mn-lt"/>
              </a:rPr>
              <a:t>Cases</a:t>
            </a:r>
            <a:r>
              <a:rPr lang="en-US" sz="1100" dirty="0">
                <a:latin typeface="+mn-lt"/>
              </a:rPr>
              <a:t>, we create two entries, one for each value we’ve set.</a:t>
            </a:r>
          </a:p>
        </p:txBody>
      </p:sp>
    </p:spTree>
    <p:extLst>
      <p:ext uri="{BB962C8B-B14F-4D97-AF65-F5344CB8AC3E}">
        <p14:creationId xmlns:p14="http://schemas.microsoft.com/office/powerpoint/2010/main" val="1612275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5983-5AA5-CC43-B202-10BF78E5A4B1}"/>
              </a:ext>
            </a:extLst>
          </p:cNvPr>
          <p:cNvSpPr>
            <a:spLocks noGrp="1"/>
          </p:cNvSpPr>
          <p:nvPr>
            <p:ph type="title"/>
          </p:nvPr>
        </p:nvSpPr>
        <p:spPr/>
        <p:txBody>
          <a:bodyPr/>
          <a:lstStyle/>
          <a:p>
            <a:r>
              <a:rPr lang="en-IT" dirty="0"/>
              <a:t>Using the Conditional Task</a:t>
            </a:r>
          </a:p>
        </p:txBody>
      </p:sp>
      <p:sp>
        <p:nvSpPr>
          <p:cNvPr id="6" name="TextBox 5">
            <a:extLst>
              <a:ext uri="{FF2B5EF4-FFF2-40B4-BE49-F238E27FC236}">
                <a16:creationId xmlns:a16="http://schemas.microsoft.com/office/drawing/2014/main" id="{8EBCCC67-1BC1-A542-92F9-0F9C113537A2}"/>
              </a:ext>
            </a:extLst>
          </p:cNvPr>
          <p:cNvSpPr txBox="1"/>
          <p:nvPr/>
        </p:nvSpPr>
        <p:spPr>
          <a:xfrm>
            <a:off x="5071466" y="1205438"/>
            <a:ext cx="3711788" cy="2123658"/>
          </a:xfrm>
          <a:prstGeom prst="rect">
            <a:avLst/>
          </a:prstGeom>
          <a:noFill/>
        </p:spPr>
        <p:txBody>
          <a:bodyPr wrap="square" rtlCol="0">
            <a:spAutoFit/>
          </a:bodyPr>
          <a:lstStyle/>
          <a:p>
            <a:r>
              <a:rPr lang="en-US" sz="1100" dirty="0">
                <a:latin typeface="+mn-lt"/>
              </a:rPr>
              <a:t>In the designer, the </a:t>
            </a:r>
            <a:r>
              <a:rPr lang="en-US" sz="1100" b="1" dirty="0">
                <a:latin typeface="+mn-lt"/>
              </a:rPr>
              <a:t>Cases </a:t>
            </a:r>
            <a:r>
              <a:rPr lang="en-US" sz="1100" dirty="0">
                <a:latin typeface="+mn-lt"/>
              </a:rPr>
              <a:t>we just configured will appear as blocks you can connect to other tasks based on the outcome you want or directly to the </a:t>
            </a:r>
            <a:r>
              <a:rPr lang="en-US" sz="1100" b="1" dirty="0">
                <a:latin typeface="+mn-lt"/>
              </a:rPr>
              <a:t>Success</a:t>
            </a:r>
            <a:r>
              <a:rPr lang="en-US" sz="1100" dirty="0">
                <a:latin typeface="+mn-lt"/>
              </a:rPr>
              <a:t> or </a:t>
            </a:r>
            <a:r>
              <a:rPr lang="en-US" sz="1100" b="1" dirty="0">
                <a:latin typeface="+mn-lt"/>
              </a:rPr>
              <a:t>Failed </a:t>
            </a:r>
            <a:r>
              <a:rPr lang="en-US" sz="1100" dirty="0">
                <a:latin typeface="+mn-lt"/>
              </a:rPr>
              <a:t>blocks.</a:t>
            </a:r>
          </a:p>
          <a:p>
            <a:endParaRPr lang="en-US" sz="1100" dirty="0">
              <a:latin typeface="+mn-lt"/>
            </a:endParaRPr>
          </a:p>
          <a:p>
            <a:r>
              <a:rPr lang="en-US" sz="1100" dirty="0">
                <a:latin typeface="+mn-lt"/>
              </a:rPr>
              <a:t>In this example, as soon as we start the workflow, we will get the current weather conditions and temperature of the selected location. The conditional task will evaluate whether the temperature is high or ok and if the temperature is high, it will go to the ‘Get Forecast’ task that will return the relative humidity, otherwise it will exit.</a:t>
            </a:r>
          </a:p>
        </p:txBody>
      </p:sp>
      <p:pic>
        <p:nvPicPr>
          <p:cNvPr id="3" name="Picture 2">
            <a:extLst>
              <a:ext uri="{FF2B5EF4-FFF2-40B4-BE49-F238E27FC236}">
                <a16:creationId xmlns:a16="http://schemas.microsoft.com/office/drawing/2014/main" id="{E72E58BC-9E2B-7E41-8839-23743265F9E3}"/>
              </a:ext>
            </a:extLst>
          </p:cNvPr>
          <p:cNvPicPr>
            <a:picLocks noChangeAspect="1"/>
          </p:cNvPicPr>
          <p:nvPr/>
        </p:nvPicPr>
        <p:blipFill>
          <a:blip r:embed="rId3"/>
          <a:stretch>
            <a:fillRect/>
          </a:stretch>
        </p:blipFill>
        <p:spPr>
          <a:xfrm>
            <a:off x="437766" y="1205438"/>
            <a:ext cx="4540535" cy="3287822"/>
          </a:xfrm>
          <a:prstGeom prst="rect">
            <a:avLst/>
          </a:prstGeom>
        </p:spPr>
      </p:pic>
      <p:pic>
        <p:nvPicPr>
          <p:cNvPr id="7" name="Picture 6">
            <a:extLst>
              <a:ext uri="{FF2B5EF4-FFF2-40B4-BE49-F238E27FC236}">
                <a16:creationId xmlns:a16="http://schemas.microsoft.com/office/drawing/2014/main" id="{D0EEC0C9-4AB4-C049-8F2E-B17C9356E5C2}"/>
              </a:ext>
            </a:extLst>
          </p:cNvPr>
          <p:cNvPicPr>
            <a:picLocks noChangeAspect="1"/>
          </p:cNvPicPr>
          <p:nvPr/>
        </p:nvPicPr>
        <p:blipFill>
          <a:blip r:embed="rId4"/>
          <a:stretch>
            <a:fillRect/>
          </a:stretch>
        </p:blipFill>
        <p:spPr>
          <a:xfrm>
            <a:off x="6023673" y="4158712"/>
            <a:ext cx="2007288" cy="334548"/>
          </a:xfrm>
          <a:prstGeom prst="rect">
            <a:avLst/>
          </a:prstGeom>
        </p:spPr>
      </p:pic>
      <p:sp>
        <p:nvSpPr>
          <p:cNvPr id="8" name="TextBox 7">
            <a:extLst>
              <a:ext uri="{FF2B5EF4-FFF2-40B4-BE49-F238E27FC236}">
                <a16:creationId xmlns:a16="http://schemas.microsoft.com/office/drawing/2014/main" id="{0369F65F-D297-FB49-801D-7F0894300367}"/>
              </a:ext>
            </a:extLst>
          </p:cNvPr>
          <p:cNvSpPr txBox="1"/>
          <p:nvPr/>
        </p:nvSpPr>
        <p:spPr>
          <a:xfrm>
            <a:off x="5949703" y="3880195"/>
            <a:ext cx="2192073" cy="261610"/>
          </a:xfrm>
          <a:prstGeom prst="rect">
            <a:avLst/>
          </a:prstGeom>
          <a:noFill/>
        </p:spPr>
        <p:txBody>
          <a:bodyPr wrap="square" rtlCol="0">
            <a:spAutoFit/>
          </a:bodyPr>
          <a:lstStyle/>
          <a:p>
            <a:r>
              <a:rPr lang="en-US" sz="1100" b="1">
                <a:latin typeface="+mn-lt"/>
              </a:rPr>
              <a:t>Save</a:t>
            </a:r>
            <a:r>
              <a:rPr lang="en-US" sz="1100">
                <a:latin typeface="+mn-lt"/>
              </a:rPr>
              <a:t> the workflow and </a:t>
            </a:r>
            <a:r>
              <a:rPr lang="en-US" sz="1100" b="1">
                <a:latin typeface="+mn-lt"/>
              </a:rPr>
              <a:t>Execute</a:t>
            </a:r>
            <a:r>
              <a:rPr lang="en-US" sz="1100">
                <a:latin typeface="+mn-lt"/>
              </a:rPr>
              <a:t> </a:t>
            </a:r>
          </a:p>
        </p:txBody>
      </p:sp>
    </p:spTree>
    <p:extLst>
      <p:ext uri="{BB962C8B-B14F-4D97-AF65-F5344CB8AC3E}">
        <p14:creationId xmlns:p14="http://schemas.microsoft.com/office/powerpoint/2010/main" val="1340240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5983-5AA5-CC43-B202-10BF78E5A4B1}"/>
              </a:ext>
            </a:extLst>
          </p:cNvPr>
          <p:cNvSpPr>
            <a:spLocks noGrp="1"/>
          </p:cNvSpPr>
          <p:nvPr>
            <p:ph type="title"/>
          </p:nvPr>
        </p:nvSpPr>
        <p:spPr/>
        <p:txBody>
          <a:bodyPr/>
          <a:lstStyle/>
          <a:p>
            <a:r>
              <a:rPr lang="en-IT" dirty="0"/>
              <a:t>Using the Conditional Task</a:t>
            </a:r>
          </a:p>
        </p:txBody>
      </p:sp>
      <p:sp>
        <p:nvSpPr>
          <p:cNvPr id="6" name="TextBox 5">
            <a:extLst>
              <a:ext uri="{FF2B5EF4-FFF2-40B4-BE49-F238E27FC236}">
                <a16:creationId xmlns:a16="http://schemas.microsoft.com/office/drawing/2014/main" id="{8EBCCC67-1BC1-A542-92F9-0F9C113537A2}"/>
              </a:ext>
            </a:extLst>
          </p:cNvPr>
          <p:cNvSpPr txBox="1"/>
          <p:nvPr/>
        </p:nvSpPr>
        <p:spPr>
          <a:xfrm>
            <a:off x="6187495" y="2017752"/>
            <a:ext cx="2273966" cy="1107996"/>
          </a:xfrm>
          <a:prstGeom prst="rect">
            <a:avLst/>
          </a:prstGeom>
          <a:noFill/>
        </p:spPr>
        <p:txBody>
          <a:bodyPr wrap="square" rtlCol="0">
            <a:spAutoFit/>
          </a:bodyPr>
          <a:lstStyle/>
          <a:p>
            <a:r>
              <a:rPr lang="en-US" sz="1100" dirty="0">
                <a:latin typeface="+mn-lt"/>
              </a:rPr>
              <a:t>Since the ‘temperature’ returned from the ‘Get Weather’ task is greater than 20 (33.59 degrees), the workflow executes the ‘Get  Forecast’ task and gets the relative ‘humidity’ </a:t>
            </a:r>
          </a:p>
        </p:txBody>
      </p:sp>
      <p:pic>
        <p:nvPicPr>
          <p:cNvPr id="4" name="Picture 3">
            <a:extLst>
              <a:ext uri="{FF2B5EF4-FFF2-40B4-BE49-F238E27FC236}">
                <a16:creationId xmlns:a16="http://schemas.microsoft.com/office/drawing/2014/main" id="{4425BB09-C84A-A346-B7CC-189CF3F1DC90}"/>
              </a:ext>
            </a:extLst>
          </p:cNvPr>
          <p:cNvPicPr>
            <a:picLocks noChangeAspect="1"/>
          </p:cNvPicPr>
          <p:nvPr/>
        </p:nvPicPr>
        <p:blipFill>
          <a:blip r:embed="rId3"/>
          <a:stretch>
            <a:fillRect/>
          </a:stretch>
        </p:blipFill>
        <p:spPr>
          <a:xfrm>
            <a:off x="549925" y="923333"/>
            <a:ext cx="5473750" cy="3738258"/>
          </a:xfrm>
          <a:prstGeom prst="rect">
            <a:avLst/>
          </a:prstGeom>
        </p:spPr>
      </p:pic>
      <p:pic>
        <p:nvPicPr>
          <p:cNvPr id="9" name="Picture 8">
            <a:extLst>
              <a:ext uri="{FF2B5EF4-FFF2-40B4-BE49-F238E27FC236}">
                <a16:creationId xmlns:a16="http://schemas.microsoft.com/office/drawing/2014/main" id="{7D52572F-2597-A647-B043-0C58EA54DF75}"/>
              </a:ext>
            </a:extLst>
          </p:cNvPr>
          <p:cNvPicPr>
            <a:picLocks noChangeAspect="1"/>
          </p:cNvPicPr>
          <p:nvPr/>
        </p:nvPicPr>
        <p:blipFill>
          <a:blip r:embed="rId4"/>
          <a:stretch>
            <a:fillRect/>
          </a:stretch>
        </p:blipFill>
        <p:spPr>
          <a:xfrm>
            <a:off x="4039268" y="3409627"/>
            <a:ext cx="2371344" cy="609600"/>
          </a:xfrm>
          <a:prstGeom prst="rect">
            <a:avLst/>
          </a:prstGeom>
          <a:ln>
            <a:solidFill>
              <a:schemeClr val="accent1"/>
            </a:solidFill>
          </a:ln>
        </p:spPr>
      </p:pic>
      <p:sp>
        <p:nvSpPr>
          <p:cNvPr id="10" name="Rectangle 9">
            <a:extLst>
              <a:ext uri="{FF2B5EF4-FFF2-40B4-BE49-F238E27FC236}">
                <a16:creationId xmlns:a16="http://schemas.microsoft.com/office/drawing/2014/main" id="{0167F874-EF41-FC4F-8694-C1E39775DEB8}"/>
              </a:ext>
            </a:extLst>
          </p:cNvPr>
          <p:cNvSpPr/>
          <p:nvPr/>
        </p:nvSpPr>
        <p:spPr>
          <a:xfrm>
            <a:off x="6800868" y="2072420"/>
            <a:ext cx="886474" cy="15933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Rectangle 10">
            <a:extLst>
              <a:ext uri="{FF2B5EF4-FFF2-40B4-BE49-F238E27FC236}">
                <a16:creationId xmlns:a16="http://schemas.microsoft.com/office/drawing/2014/main" id="{965581A3-E9FF-6C4F-81AA-C5FC841206C1}"/>
              </a:ext>
            </a:extLst>
          </p:cNvPr>
          <p:cNvSpPr/>
          <p:nvPr/>
        </p:nvSpPr>
        <p:spPr>
          <a:xfrm>
            <a:off x="6980115" y="2414997"/>
            <a:ext cx="1033708" cy="15933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2" name="Rectangle 11">
            <a:extLst>
              <a:ext uri="{FF2B5EF4-FFF2-40B4-BE49-F238E27FC236}">
                <a16:creationId xmlns:a16="http://schemas.microsoft.com/office/drawing/2014/main" id="{63D5BB6B-32E0-6F4A-8341-7FF8E27300E4}"/>
              </a:ext>
            </a:extLst>
          </p:cNvPr>
          <p:cNvSpPr/>
          <p:nvPr/>
        </p:nvSpPr>
        <p:spPr>
          <a:xfrm>
            <a:off x="6261751" y="2905610"/>
            <a:ext cx="656583" cy="15933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Freeform 12">
            <a:extLst>
              <a:ext uri="{FF2B5EF4-FFF2-40B4-BE49-F238E27FC236}">
                <a16:creationId xmlns:a16="http://schemas.microsoft.com/office/drawing/2014/main" id="{67BCF6C1-CD97-6542-8249-7F7D38D11006}"/>
              </a:ext>
            </a:extLst>
          </p:cNvPr>
          <p:cNvSpPr/>
          <p:nvPr/>
        </p:nvSpPr>
        <p:spPr>
          <a:xfrm>
            <a:off x="4045058" y="1917409"/>
            <a:ext cx="2846522" cy="448666"/>
          </a:xfrm>
          <a:custGeom>
            <a:avLst/>
            <a:gdLst>
              <a:gd name="connsiteX0" fmla="*/ 2846522 w 2846522"/>
              <a:gd name="connsiteY0" fmla="*/ 143866 h 448666"/>
              <a:gd name="connsiteX1" fmla="*/ 1565328 w 2846522"/>
              <a:gd name="connsiteY1" fmla="*/ 14713 h 448666"/>
              <a:gd name="connsiteX2" fmla="*/ 0 w 2846522"/>
              <a:gd name="connsiteY2" fmla="*/ 448666 h 448666"/>
            </a:gdLst>
            <a:ahLst/>
            <a:cxnLst>
              <a:cxn ang="0">
                <a:pos x="connsiteX0" y="connsiteY0"/>
              </a:cxn>
              <a:cxn ang="0">
                <a:pos x="connsiteX1" y="connsiteY1"/>
              </a:cxn>
              <a:cxn ang="0">
                <a:pos x="connsiteX2" y="connsiteY2"/>
              </a:cxn>
            </a:cxnLst>
            <a:rect l="l" t="t" r="r" b="b"/>
            <a:pathLst>
              <a:path w="2846522" h="448666">
                <a:moveTo>
                  <a:pt x="2846522" y="143866"/>
                </a:moveTo>
                <a:cubicBezTo>
                  <a:pt x="2443135" y="53889"/>
                  <a:pt x="2039748" y="-36087"/>
                  <a:pt x="1565328" y="14713"/>
                </a:cubicBezTo>
                <a:cubicBezTo>
                  <a:pt x="1090908" y="65513"/>
                  <a:pt x="545454" y="257089"/>
                  <a:pt x="0" y="448666"/>
                </a:cubicBezTo>
              </a:path>
            </a:pathLst>
          </a:custGeom>
          <a:noFill/>
          <a:ln>
            <a:solidFill>
              <a:schemeClr val="accent6"/>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Freeform 13">
            <a:extLst>
              <a:ext uri="{FF2B5EF4-FFF2-40B4-BE49-F238E27FC236}">
                <a16:creationId xmlns:a16="http://schemas.microsoft.com/office/drawing/2014/main" id="{6B4589C4-00A8-6845-8E3A-9F09F6658A11}"/>
              </a:ext>
            </a:extLst>
          </p:cNvPr>
          <p:cNvSpPr/>
          <p:nvPr/>
        </p:nvSpPr>
        <p:spPr>
          <a:xfrm>
            <a:off x="4039892" y="2417736"/>
            <a:ext cx="2195593" cy="56827"/>
          </a:xfrm>
          <a:custGeom>
            <a:avLst/>
            <a:gdLst>
              <a:gd name="connsiteX0" fmla="*/ 2195593 w 2195593"/>
              <a:gd name="connsiteY0" fmla="*/ 56827 h 56827"/>
              <a:gd name="connsiteX1" fmla="*/ 0 w 2195593"/>
              <a:gd name="connsiteY1" fmla="*/ 0 h 56827"/>
            </a:gdLst>
            <a:ahLst/>
            <a:cxnLst>
              <a:cxn ang="0">
                <a:pos x="connsiteX0" y="connsiteY0"/>
              </a:cxn>
              <a:cxn ang="0">
                <a:pos x="connsiteX1" y="connsiteY1"/>
              </a:cxn>
            </a:cxnLst>
            <a:rect l="l" t="t" r="r" b="b"/>
            <a:pathLst>
              <a:path w="2195593" h="56827">
                <a:moveTo>
                  <a:pt x="2195593" y="56827"/>
                </a:moveTo>
                <a:lnTo>
                  <a:pt x="0" y="0"/>
                </a:lnTo>
              </a:path>
            </a:pathLst>
          </a:custGeom>
          <a:noFill/>
          <a:ln>
            <a:solidFill>
              <a:schemeClr val="accent6"/>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Freeform 14">
            <a:extLst>
              <a:ext uri="{FF2B5EF4-FFF2-40B4-BE49-F238E27FC236}">
                <a16:creationId xmlns:a16="http://schemas.microsoft.com/office/drawing/2014/main" id="{1CB49A17-4782-5440-92D0-34ED6B5F6DBC}"/>
              </a:ext>
            </a:extLst>
          </p:cNvPr>
          <p:cNvSpPr/>
          <p:nvPr/>
        </p:nvSpPr>
        <p:spPr>
          <a:xfrm>
            <a:off x="3822915" y="2593383"/>
            <a:ext cx="2949844" cy="729685"/>
          </a:xfrm>
          <a:custGeom>
            <a:avLst/>
            <a:gdLst>
              <a:gd name="connsiteX0" fmla="*/ 2949844 w 2949844"/>
              <a:gd name="connsiteY0" fmla="*/ 480448 h 729685"/>
              <a:gd name="connsiteX1" fmla="*/ 1467173 w 2949844"/>
              <a:gd name="connsiteY1" fmla="*/ 707756 h 729685"/>
              <a:gd name="connsiteX2" fmla="*/ 0 w 2949844"/>
              <a:gd name="connsiteY2" fmla="*/ 0 h 729685"/>
            </a:gdLst>
            <a:ahLst/>
            <a:cxnLst>
              <a:cxn ang="0">
                <a:pos x="connsiteX0" y="connsiteY0"/>
              </a:cxn>
              <a:cxn ang="0">
                <a:pos x="connsiteX1" y="connsiteY1"/>
              </a:cxn>
              <a:cxn ang="0">
                <a:pos x="connsiteX2" y="connsiteY2"/>
              </a:cxn>
            </a:cxnLst>
            <a:rect l="l" t="t" r="r" b="b"/>
            <a:pathLst>
              <a:path w="2949844" h="729685">
                <a:moveTo>
                  <a:pt x="2949844" y="480448"/>
                </a:moveTo>
                <a:cubicBezTo>
                  <a:pt x="2454329" y="634139"/>
                  <a:pt x="1958814" y="787831"/>
                  <a:pt x="1467173" y="707756"/>
                </a:cubicBezTo>
                <a:cubicBezTo>
                  <a:pt x="975532" y="627681"/>
                  <a:pt x="487766" y="313840"/>
                  <a:pt x="0" y="0"/>
                </a:cubicBezTo>
              </a:path>
            </a:pathLst>
          </a:custGeom>
          <a:noFill/>
          <a:ln>
            <a:solidFill>
              <a:schemeClr val="accent6"/>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5141702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5983-5AA5-CC43-B202-10BF78E5A4B1}"/>
              </a:ext>
            </a:extLst>
          </p:cNvPr>
          <p:cNvSpPr>
            <a:spLocks noGrp="1"/>
          </p:cNvSpPr>
          <p:nvPr>
            <p:ph type="title"/>
          </p:nvPr>
        </p:nvSpPr>
        <p:spPr/>
        <p:txBody>
          <a:bodyPr/>
          <a:lstStyle/>
          <a:p>
            <a:r>
              <a:rPr lang="en-IT" dirty="0"/>
              <a:t>Compound Conditional Operations</a:t>
            </a:r>
          </a:p>
        </p:txBody>
      </p:sp>
      <p:sp>
        <p:nvSpPr>
          <p:cNvPr id="6" name="TextBox 5">
            <a:extLst>
              <a:ext uri="{FF2B5EF4-FFF2-40B4-BE49-F238E27FC236}">
                <a16:creationId xmlns:a16="http://schemas.microsoft.com/office/drawing/2014/main" id="{8EBCCC67-1BC1-A542-92F9-0F9C113537A2}"/>
              </a:ext>
            </a:extLst>
          </p:cNvPr>
          <p:cNvSpPr txBox="1"/>
          <p:nvPr/>
        </p:nvSpPr>
        <p:spPr>
          <a:xfrm>
            <a:off x="3757895" y="1243516"/>
            <a:ext cx="5079772" cy="3139321"/>
          </a:xfrm>
          <a:prstGeom prst="rect">
            <a:avLst/>
          </a:prstGeom>
          <a:noFill/>
        </p:spPr>
        <p:txBody>
          <a:bodyPr wrap="square" rtlCol="0">
            <a:spAutoFit/>
          </a:bodyPr>
          <a:lstStyle/>
          <a:p>
            <a:r>
              <a:rPr lang="en-US" sz="1100" dirty="0">
                <a:latin typeface="+mn-lt"/>
              </a:rPr>
              <a:t>The current implementation only works for the ‘metric’ unit as the </a:t>
            </a:r>
            <a:r>
              <a:rPr lang="en-US" sz="1100" b="1" dirty="0">
                <a:latin typeface="+mn-lt"/>
              </a:rPr>
              <a:t>Condition </a:t>
            </a:r>
            <a:r>
              <a:rPr lang="en-US" sz="1100" dirty="0">
                <a:latin typeface="+mn-lt"/>
              </a:rPr>
              <a:t>will always look at values greater than 20 degrees even if the ‘temperature’ is returned as ‘imperial’. We want to implement a logic so we can also set a threshold for ‘imperial’ units.</a:t>
            </a:r>
          </a:p>
          <a:p>
            <a:endParaRPr lang="en-US" sz="1100" dirty="0">
              <a:latin typeface="+mn-lt"/>
            </a:endParaRPr>
          </a:p>
          <a:p>
            <a:r>
              <a:rPr lang="en-US" sz="1100" dirty="0">
                <a:latin typeface="+mn-lt"/>
              </a:rPr>
              <a:t>The following expression will cover both cases, using the OR (||) operator:</a:t>
            </a:r>
          </a:p>
          <a:p>
            <a:endParaRPr lang="en-US" sz="1100" dirty="0">
              <a:latin typeface="+mn-lt"/>
            </a:endParaRPr>
          </a:p>
          <a:p>
            <a:r>
              <a:rPr lang="en-US" sz="1100" dirty="0">
                <a:latin typeface="Courier" pitchFamily="2" charset="0"/>
              </a:rPr>
              <a:t>if ((${GetWeather1.output.temperature} &gt; 20 &amp;&amp; ${</a:t>
            </a:r>
            <a:r>
              <a:rPr lang="en-US" sz="1100" dirty="0" err="1">
                <a:latin typeface="Courier" pitchFamily="2" charset="0"/>
              </a:rPr>
              <a:t>workflow.input.units</a:t>
            </a:r>
            <a:r>
              <a:rPr lang="en-US" sz="1100" dirty="0">
                <a:latin typeface="Courier" pitchFamily="2" charset="0"/>
              </a:rPr>
              <a:t>} === 'metric') || (${GetWeather1.output.temperature} &gt; 68 &amp;&amp; ${</a:t>
            </a:r>
            <a:r>
              <a:rPr lang="en-US" sz="1100" dirty="0" err="1">
                <a:latin typeface="Courier" pitchFamily="2" charset="0"/>
              </a:rPr>
              <a:t>workflow.input.units</a:t>
            </a:r>
            <a:r>
              <a:rPr lang="en-US" sz="1100" dirty="0">
                <a:latin typeface="Courier" pitchFamily="2" charset="0"/>
              </a:rPr>
              <a:t>} === 'imperial')) '</a:t>
            </a:r>
            <a:r>
              <a:rPr lang="en-US" sz="1100" dirty="0" err="1">
                <a:latin typeface="Courier" pitchFamily="2" charset="0"/>
              </a:rPr>
              <a:t>high_temp</a:t>
            </a:r>
            <a:r>
              <a:rPr lang="en-US" sz="1100" dirty="0">
                <a:latin typeface="Courier" pitchFamily="2" charset="0"/>
              </a:rPr>
              <a:t>'; else '</a:t>
            </a:r>
            <a:r>
              <a:rPr lang="en-US" sz="1100" dirty="0" err="1">
                <a:latin typeface="Courier" pitchFamily="2" charset="0"/>
              </a:rPr>
              <a:t>temp_ok</a:t>
            </a:r>
            <a:r>
              <a:rPr lang="en-US" sz="1100" dirty="0">
                <a:latin typeface="Courier" pitchFamily="2" charset="0"/>
              </a:rPr>
              <a:t>’</a:t>
            </a:r>
          </a:p>
          <a:p>
            <a:endParaRPr lang="en-US" sz="1100" dirty="0">
              <a:latin typeface="Courier" pitchFamily="2" charset="0"/>
            </a:endParaRPr>
          </a:p>
          <a:p>
            <a:r>
              <a:rPr lang="en-US" sz="1100" dirty="0">
                <a:latin typeface="+mn-lt"/>
              </a:rPr>
              <a:t>In this example we set the threshold for ‘imperial’ as 68 degrees and 20 degrees for ‘metric’.</a:t>
            </a:r>
          </a:p>
          <a:p>
            <a:endParaRPr lang="en-US" sz="1100" dirty="0">
              <a:latin typeface="+mn-lt"/>
            </a:endParaRPr>
          </a:p>
          <a:p>
            <a:r>
              <a:rPr lang="en-US" sz="1100" dirty="0">
                <a:latin typeface="+mn-lt"/>
              </a:rPr>
              <a:t>Additional information and examples on conditional expression can be found here:</a:t>
            </a:r>
          </a:p>
          <a:p>
            <a:r>
              <a:rPr lang="en-US" sz="1100" dirty="0">
                <a:latin typeface="+mn-lt"/>
                <a:hlinkClick r:id="rId3"/>
              </a:rPr>
              <a:t>https://www.intersight.com/help/resources/Workflow_Designer#operations</a:t>
            </a:r>
            <a:r>
              <a:rPr lang="en-US" sz="1100" dirty="0">
                <a:latin typeface="+mn-lt"/>
              </a:rPr>
              <a:t> </a:t>
            </a:r>
          </a:p>
        </p:txBody>
      </p:sp>
      <p:pic>
        <p:nvPicPr>
          <p:cNvPr id="3" name="Picture 2">
            <a:extLst>
              <a:ext uri="{FF2B5EF4-FFF2-40B4-BE49-F238E27FC236}">
                <a16:creationId xmlns:a16="http://schemas.microsoft.com/office/drawing/2014/main" id="{F3149E1C-A6FD-1849-9E1E-E202B298081E}"/>
              </a:ext>
            </a:extLst>
          </p:cNvPr>
          <p:cNvPicPr>
            <a:picLocks noChangeAspect="1"/>
          </p:cNvPicPr>
          <p:nvPr/>
        </p:nvPicPr>
        <p:blipFill>
          <a:blip r:embed="rId4"/>
          <a:stretch>
            <a:fillRect/>
          </a:stretch>
        </p:blipFill>
        <p:spPr>
          <a:xfrm>
            <a:off x="728419" y="1566840"/>
            <a:ext cx="2745914" cy="2545807"/>
          </a:xfrm>
          <a:prstGeom prst="rect">
            <a:avLst/>
          </a:prstGeom>
        </p:spPr>
      </p:pic>
    </p:spTree>
    <p:extLst>
      <p:ext uri="{BB962C8B-B14F-4D97-AF65-F5344CB8AC3E}">
        <p14:creationId xmlns:p14="http://schemas.microsoft.com/office/powerpoint/2010/main" val="7312241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5983-5AA5-CC43-B202-10BF78E5A4B1}"/>
              </a:ext>
            </a:extLst>
          </p:cNvPr>
          <p:cNvSpPr>
            <a:spLocks noGrp="1"/>
          </p:cNvSpPr>
          <p:nvPr>
            <p:ph type="title"/>
          </p:nvPr>
        </p:nvSpPr>
        <p:spPr/>
        <p:txBody>
          <a:bodyPr/>
          <a:lstStyle/>
          <a:p>
            <a:r>
              <a:rPr lang="en-IT" dirty="0"/>
              <a:t>Compound Conditional Operations</a:t>
            </a:r>
          </a:p>
        </p:txBody>
      </p:sp>
      <p:pic>
        <p:nvPicPr>
          <p:cNvPr id="3" name="Picture 2">
            <a:extLst>
              <a:ext uri="{FF2B5EF4-FFF2-40B4-BE49-F238E27FC236}">
                <a16:creationId xmlns:a16="http://schemas.microsoft.com/office/drawing/2014/main" id="{863E0E96-ABC4-464B-B7ED-5D3389598F47}"/>
              </a:ext>
            </a:extLst>
          </p:cNvPr>
          <p:cNvPicPr>
            <a:picLocks noChangeAspect="1"/>
          </p:cNvPicPr>
          <p:nvPr/>
        </p:nvPicPr>
        <p:blipFill>
          <a:blip r:embed="rId3"/>
          <a:stretch>
            <a:fillRect/>
          </a:stretch>
        </p:blipFill>
        <p:spPr>
          <a:xfrm>
            <a:off x="748916" y="985325"/>
            <a:ext cx="2751907" cy="3281875"/>
          </a:xfrm>
          <a:prstGeom prst="rect">
            <a:avLst/>
          </a:prstGeom>
        </p:spPr>
      </p:pic>
      <p:pic>
        <p:nvPicPr>
          <p:cNvPr id="5" name="Picture 4">
            <a:extLst>
              <a:ext uri="{FF2B5EF4-FFF2-40B4-BE49-F238E27FC236}">
                <a16:creationId xmlns:a16="http://schemas.microsoft.com/office/drawing/2014/main" id="{C7F0299D-611D-E147-AC79-8885988C1428}"/>
              </a:ext>
            </a:extLst>
          </p:cNvPr>
          <p:cNvPicPr>
            <a:picLocks noChangeAspect="1"/>
          </p:cNvPicPr>
          <p:nvPr/>
        </p:nvPicPr>
        <p:blipFill>
          <a:blip r:embed="rId4"/>
          <a:stretch>
            <a:fillRect/>
          </a:stretch>
        </p:blipFill>
        <p:spPr>
          <a:xfrm>
            <a:off x="4825579" y="985325"/>
            <a:ext cx="2917222" cy="3281875"/>
          </a:xfrm>
          <a:prstGeom prst="rect">
            <a:avLst/>
          </a:prstGeom>
        </p:spPr>
      </p:pic>
      <p:sp>
        <p:nvSpPr>
          <p:cNvPr id="8" name="TextBox 7">
            <a:extLst>
              <a:ext uri="{FF2B5EF4-FFF2-40B4-BE49-F238E27FC236}">
                <a16:creationId xmlns:a16="http://schemas.microsoft.com/office/drawing/2014/main" id="{B309398F-FA95-0B46-841E-EED7BC2E7C65}"/>
              </a:ext>
            </a:extLst>
          </p:cNvPr>
          <p:cNvSpPr txBox="1"/>
          <p:nvPr/>
        </p:nvSpPr>
        <p:spPr>
          <a:xfrm>
            <a:off x="656094" y="4267199"/>
            <a:ext cx="3573186" cy="430887"/>
          </a:xfrm>
          <a:prstGeom prst="rect">
            <a:avLst/>
          </a:prstGeom>
          <a:noFill/>
        </p:spPr>
        <p:txBody>
          <a:bodyPr wrap="square" rtlCol="0">
            <a:spAutoFit/>
          </a:bodyPr>
          <a:lstStyle/>
          <a:p>
            <a:r>
              <a:rPr lang="en-US" sz="1100">
                <a:latin typeface="+mn-lt"/>
              </a:rPr>
              <a:t>New York, US, Imperial</a:t>
            </a:r>
          </a:p>
          <a:p>
            <a:r>
              <a:rPr lang="en-US" sz="1100">
                <a:latin typeface="+mn-lt"/>
              </a:rPr>
              <a:t>Case output: </a:t>
            </a:r>
            <a:r>
              <a:rPr lang="en-US" sz="1100" err="1">
                <a:latin typeface="+mn-lt"/>
              </a:rPr>
              <a:t>high_temp</a:t>
            </a:r>
            <a:r>
              <a:rPr lang="en-US" sz="1100">
                <a:latin typeface="+mn-lt"/>
              </a:rPr>
              <a:t> – ‘Get Forecast’ </a:t>
            </a:r>
            <a:r>
              <a:rPr lang="en-US" sz="1100" u="sng">
                <a:latin typeface="+mn-lt"/>
              </a:rPr>
              <a:t>triggered</a:t>
            </a:r>
          </a:p>
        </p:txBody>
      </p:sp>
      <p:sp>
        <p:nvSpPr>
          <p:cNvPr id="9" name="TextBox 8">
            <a:extLst>
              <a:ext uri="{FF2B5EF4-FFF2-40B4-BE49-F238E27FC236}">
                <a16:creationId xmlns:a16="http://schemas.microsoft.com/office/drawing/2014/main" id="{60C19A65-AD37-2047-BCE7-CA4DCD87D02D}"/>
              </a:ext>
            </a:extLst>
          </p:cNvPr>
          <p:cNvSpPr txBox="1"/>
          <p:nvPr/>
        </p:nvSpPr>
        <p:spPr>
          <a:xfrm>
            <a:off x="4747648" y="4267199"/>
            <a:ext cx="3409628" cy="430887"/>
          </a:xfrm>
          <a:prstGeom prst="rect">
            <a:avLst/>
          </a:prstGeom>
          <a:noFill/>
        </p:spPr>
        <p:txBody>
          <a:bodyPr wrap="square" rtlCol="0">
            <a:spAutoFit/>
          </a:bodyPr>
          <a:lstStyle/>
          <a:p>
            <a:r>
              <a:rPr lang="en-US" sz="1100">
                <a:latin typeface="+mn-lt"/>
              </a:rPr>
              <a:t>San Jose, US, Imperial</a:t>
            </a:r>
          </a:p>
          <a:p>
            <a:r>
              <a:rPr lang="en-US" sz="1100">
                <a:latin typeface="+mn-lt"/>
              </a:rPr>
              <a:t>Case output: </a:t>
            </a:r>
            <a:r>
              <a:rPr lang="en-US" sz="1100" err="1">
                <a:latin typeface="+mn-lt"/>
              </a:rPr>
              <a:t>temp_ok</a:t>
            </a:r>
            <a:r>
              <a:rPr lang="en-US" sz="1100">
                <a:latin typeface="+mn-lt"/>
              </a:rPr>
              <a:t> - ‘Get Forecast’ </a:t>
            </a:r>
            <a:r>
              <a:rPr lang="en-US" sz="1100" u="sng">
                <a:latin typeface="+mn-lt"/>
              </a:rPr>
              <a:t>skipped</a:t>
            </a:r>
          </a:p>
        </p:txBody>
      </p:sp>
      <p:sp>
        <p:nvSpPr>
          <p:cNvPr id="11" name="Rectangle 10">
            <a:extLst>
              <a:ext uri="{FF2B5EF4-FFF2-40B4-BE49-F238E27FC236}">
                <a16:creationId xmlns:a16="http://schemas.microsoft.com/office/drawing/2014/main" id="{C0185217-12A6-7C4E-8611-2F950A2C6359}"/>
              </a:ext>
            </a:extLst>
          </p:cNvPr>
          <p:cNvSpPr/>
          <p:nvPr/>
        </p:nvSpPr>
        <p:spPr>
          <a:xfrm>
            <a:off x="4927974" y="1947465"/>
            <a:ext cx="909722" cy="430887"/>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2" name="Rectangle 11">
            <a:extLst>
              <a:ext uri="{FF2B5EF4-FFF2-40B4-BE49-F238E27FC236}">
                <a16:creationId xmlns:a16="http://schemas.microsoft.com/office/drawing/2014/main" id="{0BD28B18-4DC5-5A45-A532-927D72120733}"/>
              </a:ext>
            </a:extLst>
          </p:cNvPr>
          <p:cNvSpPr/>
          <p:nvPr/>
        </p:nvSpPr>
        <p:spPr>
          <a:xfrm>
            <a:off x="852238" y="1870128"/>
            <a:ext cx="932000" cy="568271"/>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4033533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772B-90AE-504B-951F-05755F98FC91}"/>
              </a:ext>
            </a:extLst>
          </p:cNvPr>
          <p:cNvSpPr>
            <a:spLocks noGrp="1"/>
          </p:cNvSpPr>
          <p:nvPr>
            <p:ph type="ctrTitle"/>
          </p:nvPr>
        </p:nvSpPr>
        <p:spPr/>
        <p:txBody>
          <a:bodyPr/>
          <a:lstStyle/>
          <a:p>
            <a:r>
              <a:rPr lang="en-IT" dirty="0"/>
              <a:t>Parallel Loops</a:t>
            </a:r>
          </a:p>
        </p:txBody>
      </p:sp>
    </p:spTree>
    <p:extLst>
      <p:ext uri="{BB962C8B-B14F-4D97-AF65-F5344CB8AC3E}">
        <p14:creationId xmlns:p14="http://schemas.microsoft.com/office/powerpoint/2010/main" val="712056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B2847-34C7-174C-A110-52503C6EB696}"/>
              </a:ext>
            </a:extLst>
          </p:cNvPr>
          <p:cNvSpPr>
            <a:spLocks noGrp="1"/>
          </p:cNvSpPr>
          <p:nvPr>
            <p:ph type="title"/>
          </p:nvPr>
        </p:nvSpPr>
        <p:spPr/>
        <p:txBody>
          <a:bodyPr/>
          <a:lstStyle/>
          <a:p>
            <a:r>
              <a:rPr lang="en-IT" dirty="0"/>
              <a:t>Parallel Loops</a:t>
            </a:r>
          </a:p>
        </p:txBody>
      </p:sp>
      <p:sp>
        <p:nvSpPr>
          <p:cNvPr id="4" name="TextBox 3">
            <a:extLst>
              <a:ext uri="{FF2B5EF4-FFF2-40B4-BE49-F238E27FC236}">
                <a16:creationId xmlns:a16="http://schemas.microsoft.com/office/drawing/2014/main" id="{5BC4161A-E05A-604C-90F3-05A18D719A12}"/>
              </a:ext>
            </a:extLst>
          </p:cNvPr>
          <p:cNvSpPr txBox="1"/>
          <p:nvPr/>
        </p:nvSpPr>
        <p:spPr>
          <a:xfrm>
            <a:off x="444860" y="1004207"/>
            <a:ext cx="3711788" cy="3647152"/>
          </a:xfrm>
          <a:prstGeom prst="rect">
            <a:avLst/>
          </a:prstGeom>
          <a:noFill/>
        </p:spPr>
        <p:txBody>
          <a:bodyPr wrap="square" rtlCol="0">
            <a:spAutoFit/>
          </a:bodyPr>
          <a:lstStyle/>
          <a:p>
            <a:r>
              <a:rPr lang="en-US" sz="1100" dirty="0">
                <a:latin typeface="+mn-lt"/>
              </a:rPr>
              <a:t>Parallel Loops allow a user to execute a specific task multiple times in parallel. </a:t>
            </a:r>
          </a:p>
          <a:p>
            <a:r>
              <a:rPr lang="en-US" sz="1100" dirty="0">
                <a:latin typeface="+mn-lt"/>
              </a:rPr>
              <a:t>A sample use case would be to provision multiple objects at once (i.e. a given number of Virtual Machines)</a:t>
            </a:r>
          </a:p>
          <a:p>
            <a:endParaRPr lang="en-US" sz="1100" dirty="0">
              <a:latin typeface="+mn-lt"/>
            </a:endParaRPr>
          </a:p>
          <a:p>
            <a:r>
              <a:rPr lang="en-US" sz="1100" dirty="0">
                <a:latin typeface="+mn-lt"/>
              </a:rPr>
              <a:t>There are two parameters to consider:</a:t>
            </a:r>
          </a:p>
          <a:p>
            <a:pPr marL="228600" indent="-228600">
              <a:buFont typeface="+mj-lt"/>
              <a:buAutoNum type="arabicPeriod"/>
            </a:pPr>
            <a:r>
              <a:rPr lang="en-US" sz="1100" b="1" dirty="0">
                <a:latin typeface="+mn-lt"/>
              </a:rPr>
              <a:t>Count</a:t>
            </a:r>
            <a:r>
              <a:rPr lang="en-US" sz="1100" dirty="0">
                <a:latin typeface="+mn-lt"/>
              </a:rPr>
              <a:t>. This parameter specifies the number of executions you want to run in parallel for the task you drag into the loop</a:t>
            </a:r>
          </a:p>
          <a:p>
            <a:pPr marL="228600" indent="-228600">
              <a:buFont typeface="+mj-lt"/>
              <a:buAutoNum type="arabicPeriod"/>
            </a:pPr>
            <a:r>
              <a:rPr lang="en-US" sz="1100" b="1" dirty="0">
                <a:latin typeface="+mn-lt"/>
              </a:rPr>
              <a:t>Iteration. </a:t>
            </a:r>
            <a:r>
              <a:rPr lang="en-US" sz="1100" dirty="0">
                <a:latin typeface="+mn-lt"/>
              </a:rPr>
              <a:t>This parameter has significance only within the individual task execution and represent the current number of the task execution</a:t>
            </a:r>
          </a:p>
          <a:p>
            <a:pPr marL="228600" indent="-228600">
              <a:buFont typeface="+mj-lt"/>
              <a:buAutoNum type="arabicPeriod"/>
            </a:pPr>
            <a:endParaRPr lang="en-US" sz="1100" dirty="0">
              <a:latin typeface="+mn-lt"/>
            </a:endParaRPr>
          </a:p>
          <a:p>
            <a:r>
              <a:rPr lang="en-US" sz="1100" u="sng" dirty="0">
                <a:latin typeface="+mn-lt"/>
              </a:rPr>
              <a:t>Example</a:t>
            </a:r>
            <a:r>
              <a:rPr lang="en-US" sz="1100" dirty="0">
                <a:latin typeface="+mn-lt"/>
              </a:rPr>
              <a:t>:</a:t>
            </a:r>
          </a:p>
          <a:p>
            <a:r>
              <a:rPr lang="en-US" sz="1100" dirty="0">
                <a:latin typeface="+mn-lt"/>
              </a:rPr>
              <a:t>You specify a </a:t>
            </a:r>
            <a:r>
              <a:rPr lang="en-US" sz="1100" b="1" dirty="0">
                <a:latin typeface="+mn-lt"/>
              </a:rPr>
              <a:t>Count </a:t>
            </a:r>
            <a:r>
              <a:rPr lang="en-US" sz="1100" dirty="0">
                <a:latin typeface="+mn-lt"/>
              </a:rPr>
              <a:t>value of 10 and drag the </a:t>
            </a:r>
            <a:r>
              <a:rPr lang="en-US" sz="1100" b="1" dirty="0">
                <a:latin typeface="+mn-lt"/>
              </a:rPr>
              <a:t>'New Virtual Machine from Template or Clone from Virtual Machine' </a:t>
            </a:r>
            <a:r>
              <a:rPr lang="en-US" sz="1100" dirty="0">
                <a:latin typeface="+mn-lt"/>
              </a:rPr>
              <a:t>task into the loop.</a:t>
            </a:r>
          </a:p>
          <a:p>
            <a:r>
              <a:rPr lang="en-US" sz="1100" dirty="0">
                <a:latin typeface="+mn-lt"/>
              </a:rPr>
              <a:t>The loop will execute the task 10 times  in parallel, meaning that 10 Virtual Machine will be created. Inside each task execution, the </a:t>
            </a:r>
            <a:r>
              <a:rPr lang="en-US" sz="1100" b="1" dirty="0">
                <a:latin typeface="+mn-lt"/>
              </a:rPr>
              <a:t>.iteration </a:t>
            </a:r>
            <a:r>
              <a:rPr lang="en-US" sz="1100" dirty="0">
                <a:latin typeface="+mn-lt"/>
              </a:rPr>
              <a:t>parameter will represent the task execution number</a:t>
            </a:r>
            <a:endParaRPr lang="en-US" sz="1100" b="1" dirty="0">
              <a:latin typeface="+mn-lt"/>
            </a:endParaRPr>
          </a:p>
        </p:txBody>
      </p:sp>
      <p:pic>
        <p:nvPicPr>
          <p:cNvPr id="5" name="Picture 4">
            <a:extLst>
              <a:ext uri="{FF2B5EF4-FFF2-40B4-BE49-F238E27FC236}">
                <a16:creationId xmlns:a16="http://schemas.microsoft.com/office/drawing/2014/main" id="{60FC83B3-275D-B544-A3A4-FCBCBE169760}"/>
              </a:ext>
            </a:extLst>
          </p:cNvPr>
          <p:cNvPicPr>
            <a:picLocks noChangeAspect="1"/>
          </p:cNvPicPr>
          <p:nvPr/>
        </p:nvPicPr>
        <p:blipFill>
          <a:blip r:embed="rId3"/>
          <a:stretch>
            <a:fillRect/>
          </a:stretch>
        </p:blipFill>
        <p:spPr>
          <a:xfrm>
            <a:off x="4446873" y="1004207"/>
            <a:ext cx="4467775" cy="1866537"/>
          </a:xfrm>
          <a:prstGeom prst="rect">
            <a:avLst/>
          </a:prstGeom>
        </p:spPr>
      </p:pic>
      <p:sp>
        <p:nvSpPr>
          <p:cNvPr id="7" name="Down Arrow 6">
            <a:extLst>
              <a:ext uri="{FF2B5EF4-FFF2-40B4-BE49-F238E27FC236}">
                <a16:creationId xmlns:a16="http://schemas.microsoft.com/office/drawing/2014/main" id="{B416E060-5B50-D64A-B0CC-0E0ABD6BD537}"/>
              </a:ext>
            </a:extLst>
          </p:cNvPr>
          <p:cNvSpPr/>
          <p:nvPr/>
        </p:nvSpPr>
        <p:spPr>
          <a:xfrm>
            <a:off x="6364514" y="2870744"/>
            <a:ext cx="442686" cy="239486"/>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8" name="Picture 7">
            <a:extLst>
              <a:ext uri="{FF2B5EF4-FFF2-40B4-BE49-F238E27FC236}">
                <a16:creationId xmlns:a16="http://schemas.microsoft.com/office/drawing/2014/main" id="{1F765122-39E1-E24C-B8C4-3DA6A7AD18FB}"/>
              </a:ext>
            </a:extLst>
          </p:cNvPr>
          <p:cNvPicPr>
            <a:picLocks noChangeAspect="1"/>
          </p:cNvPicPr>
          <p:nvPr/>
        </p:nvPicPr>
        <p:blipFill>
          <a:blip r:embed="rId4"/>
          <a:stretch>
            <a:fillRect/>
          </a:stretch>
        </p:blipFill>
        <p:spPr>
          <a:xfrm>
            <a:off x="4446873" y="3277723"/>
            <a:ext cx="1620098" cy="220153"/>
          </a:xfrm>
          <a:prstGeom prst="rect">
            <a:avLst/>
          </a:prstGeom>
        </p:spPr>
      </p:pic>
      <p:pic>
        <p:nvPicPr>
          <p:cNvPr id="9" name="Picture 8">
            <a:extLst>
              <a:ext uri="{FF2B5EF4-FFF2-40B4-BE49-F238E27FC236}">
                <a16:creationId xmlns:a16="http://schemas.microsoft.com/office/drawing/2014/main" id="{EAE69D9C-492B-5A42-AA05-771A74B1DEE3}"/>
              </a:ext>
            </a:extLst>
          </p:cNvPr>
          <p:cNvPicPr>
            <a:picLocks noChangeAspect="1"/>
          </p:cNvPicPr>
          <p:nvPr/>
        </p:nvPicPr>
        <p:blipFill>
          <a:blip r:embed="rId4"/>
          <a:stretch>
            <a:fillRect/>
          </a:stretch>
        </p:blipFill>
        <p:spPr>
          <a:xfrm>
            <a:off x="4446873" y="3527367"/>
            <a:ext cx="1620098" cy="220153"/>
          </a:xfrm>
          <a:prstGeom prst="rect">
            <a:avLst/>
          </a:prstGeom>
        </p:spPr>
      </p:pic>
      <p:pic>
        <p:nvPicPr>
          <p:cNvPr id="10" name="Picture 9">
            <a:extLst>
              <a:ext uri="{FF2B5EF4-FFF2-40B4-BE49-F238E27FC236}">
                <a16:creationId xmlns:a16="http://schemas.microsoft.com/office/drawing/2014/main" id="{090CD541-9AAD-C449-A1A0-B68F8529200A}"/>
              </a:ext>
            </a:extLst>
          </p:cNvPr>
          <p:cNvPicPr>
            <a:picLocks noChangeAspect="1"/>
          </p:cNvPicPr>
          <p:nvPr/>
        </p:nvPicPr>
        <p:blipFill>
          <a:blip r:embed="rId4"/>
          <a:stretch>
            <a:fillRect/>
          </a:stretch>
        </p:blipFill>
        <p:spPr>
          <a:xfrm>
            <a:off x="4446873" y="3777011"/>
            <a:ext cx="1620098" cy="220153"/>
          </a:xfrm>
          <a:prstGeom prst="rect">
            <a:avLst/>
          </a:prstGeom>
        </p:spPr>
      </p:pic>
      <p:pic>
        <p:nvPicPr>
          <p:cNvPr id="11" name="Picture 10">
            <a:extLst>
              <a:ext uri="{FF2B5EF4-FFF2-40B4-BE49-F238E27FC236}">
                <a16:creationId xmlns:a16="http://schemas.microsoft.com/office/drawing/2014/main" id="{126E8960-E0CD-9F4E-B2EE-F4E5B06EB492}"/>
              </a:ext>
            </a:extLst>
          </p:cNvPr>
          <p:cNvPicPr>
            <a:picLocks noChangeAspect="1"/>
          </p:cNvPicPr>
          <p:nvPr/>
        </p:nvPicPr>
        <p:blipFill>
          <a:blip r:embed="rId4"/>
          <a:stretch>
            <a:fillRect/>
          </a:stretch>
        </p:blipFill>
        <p:spPr>
          <a:xfrm>
            <a:off x="4446873" y="4026655"/>
            <a:ext cx="1620098" cy="220153"/>
          </a:xfrm>
          <a:prstGeom prst="rect">
            <a:avLst/>
          </a:prstGeom>
        </p:spPr>
      </p:pic>
      <p:pic>
        <p:nvPicPr>
          <p:cNvPr id="12" name="Picture 11">
            <a:extLst>
              <a:ext uri="{FF2B5EF4-FFF2-40B4-BE49-F238E27FC236}">
                <a16:creationId xmlns:a16="http://schemas.microsoft.com/office/drawing/2014/main" id="{4C0984A9-7659-2C47-A4BD-E9CF786277FF}"/>
              </a:ext>
            </a:extLst>
          </p:cNvPr>
          <p:cNvPicPr>
            <a:picLocks noChangeAspect="1"/>
          </p:cNvPicPr>
          <p:nvPr/>
        </p:nvPicPr>
        <p:blipFill>
          <a:blip r:embed="rId4"/>
          <a:stretch>
            <a:fillRect/>
          </a:stretch>
        </p:blipFill>
        <p:spPr>
          <a:xfrm>
            <a:off x="4446873" y="4276299"/>
            <a:ext cx="1620098" cy="220153"/>
          </a:xfrm>
          <a:prstGeom prst="rect">
            <a:avLst/>
          </a:prstGeom>
        </p:spPr>
      </p:pic>
      <p:pic>
        <p:nvPicPr>
          <p:cNvPr id="13" name="Picture 12">
            <a:extLst>
              <a:ext uri="{FF2B5EF4-FFF2-40B4-BE49-F238E27FC236}">
                <a16:creationId xmlns:a16="http://schemas.microsoft.com/office/drawing/2014/main" id="{286A84DF-20B7-834E-B6A4-FFD6B6765D02}"/>
              </a:ext>
            </a:extLst>
          </p:cNvPr>
          <p:cNvPicPr>
            <a:picLocks noChangeAspect="1"/>
          </p:cNvPicPr>
          <p:nvPr/>
        </p:nvPicPr>
        <p:blipFill>
          <a:blip r:embed="rId4"/>
          <a:stretch>
            <a:fillRect/>
          </a:stretch>
        </p:blipFill>
        <p:spPr>
          <a:xfrm>
            <a:off x="4446873" y="4525942"/>
            <a:ext cx="1620098" cy="220153"/>
          </a:xfrm>
          <a:prstGeom prst="rect">
            <a:avLst/>
          </a:prstGeom>
        </p:spPr>
      </p:pic>
      <p:sp>
        <p:nvSpPr>
          <p:cNvPr id="14" name="TextBox 13">
            <a:extLst>
              <a:ext uri="{FF2B5EF4-FFF2-40B4-BE49-F238E27FC236}">
                <a16:creationId xmlns:a16="http://schemas.microsoft.com/office/drawing/2014/main" id="{AC4211D9-E028-9444-9013-107999591AC4}"/>
              </a:ext>
            </a:extLst>
          </p:cNvPr>
          <p:cNvSpPr txBox="1"/>
          <p:nvPr/>
        </p:nvSpPr>
        <p:spPr>
          <a:xfrm>
            <a:off x="6066971" y="3236266"/>
            <a:ext cx="918841" cy="261610"/>
          </a:xfrm>
          <a:prstGeom prst="rect">
            <a:avLst/>
          </a:prstGeom>
          <a:noFill/>
        </p:spPr>
        <p:txBody>
          <a:bodyPr wrap="none" rtlCol="0">
            <a:spAutoFit/>
          </a:bodyPr>
          <a:lstStyle/>
          <a:p>
            <a:r>
              <a:rPr lang="en-IT" sz="1100" dirty="0">
                <a:latin typeface="+mn-lt"/>
              </a:rPr>
              <a:t>.iteration = 0</a:t>
            </a:r>
          </a:p>
        </p:txBody>
      </p:sp>
      <p:sp>
        <p:nvSpPr>
          <p:cNvPr id="15" name="TextBox 14">
            <a:extLst>
              <a:ext uri="{FF2B5EF4-FFF2-40B4-BE49-F238E27FC236}">
                <a16:creationId xmlns:a16="http://schemas.microsoft.com/office/drawing/2014/main" id="{D4EF7FA0-88AD-0C4F-AE52-E893DBB43098}"/>
              </a:ext>
            </a:extLst>
          </p:cNvPr>
          <p:cNvSpPr txBox="1"/>
          <p:nvPr/>
        </p:nvSpPr>
        <p:spPr>
          <a:xfrm>
            <a:off x="6066971" y="3481541"/>
            <a:ext cx="918841" cy="261610"/>
          </a:xfrm>
          <a:prstGeom prst="rect">
            <a:avLst/>
          </a:prstGeom>
          <a:noFill/>
        </p:spPr>
        <p:txBody>
          <a:bodyPr wrap="none" rtlCol="0">
            <a:spAutoFit/>
          </a:bodyPr>
          <a:lstStyle/>
          <a:p>
            <a:r>
              <a:rPr lang="en-IT" sz="1100" dirty="0">
                <a:latin typeface="+mn-lt"/>
              </a:rPr>
              <a:t>.iteration = 1</a:t>
            </a:r>
          </a:p>
        </p:txBody>
      </p:sp>
      <p:sp>
        <p:nvSpPr>
          <p:cNvPr id="16" name="TextBox 15">
            <a:extLst>
              <a:ext uri="{FF2B5EF4-FFF2-40B4-BE49-F238E27FC236}">
                <a16:creationId xmlns:a16="http://schemas.microsoft.com/office/drawing/2014/main" id="{9195B6ED-DB39-344B-954E-CFF6C48194FB}"/>
              </a:ext>
            </a:extLst>
          </p:cNvPr>
          <p:cNvSpPr txBox="1"/>
          <p:nvPr/>
        </p:nvSpPr>
        <p:spPr>
          <a:xfrm>
            <a:off x="6066971" y="3725895"/>
            <a:ext cx="918841" cy="261610"/>
          </a:xfrm>
          <a:prstGeom prst="rect">
            <a:avLst/>
          </a:prstGeom>
          <a:noFill/>
        </p:spPr>
        <p:txBody>
          <a:bodyPr wrap="none" rtlCol="0">
            <a:spAutoFit/>
          </a:bodyPr>
          <a:lstStyle/>
          <a:p>
            <a:r>
              <a:rPr lang="en-IT" sz="1100" dirty="0">
                <a:latin typeface="+mn-lt"/>
              </a:rPr>
              <a:t>.iteration = 2</a:t>
            </a:r>
          </a:p>
        </p:txBody>
      </p:sp>
      <p:sp>
        <p:nvSpPr>
          <p:cNvPr id="17" name="TextBox 16">
            <a:extLst>
              <a:ext uri="{FF2B5EF4-FFF2-40B4-BE49-F238E27FC236}">
                <a16:creationId xmlns:a16="http://schemas.microsoft.com/office/drawing/2014/main" id="{B7B1FD52-CFC0-6A42-AF1B-856E54C0FAED}"/>
              </a:ext>
            </a:extLst>
          </p:cNvPr>
          <p:cNvSpPr txBox="1"/>
          <p:nvPr/>
        </p:nvSpPr>
        <p:spPr>
          <a:xfrm>
            <a:off x="6066971" y="3971170"/>
            <a:ext cx="918841" cy="261610"/>
          </a:xfrm>
          <a:prstGeom prst="rect">
            <a:avLst/>
          </a:prstGeom>
          <a:noFill/>
        </p:spPr>
        <p:txBody>
          <a:bodyPr wrap="none" rtlCol="0">
            <a:spAutoFit/>
          </a:bodyPr>
          <a:lstStyle/>
          <a:p>
            <a:r>
              <a:rPr lang="en-IT" sz="1100" dirty="0">
                <a:latin typeface="+mn-lt"/>
              </a:rPr>
              <a:t>.iteration = 3</a:t>
            </a:r>
          </a:p>
        </p:txBody>
      </p:sp>
      <p:sp>
        <p:nvSpPr>
          <p:cNvPr id="18" name="TextBox 17">
            <a:extLst>
              <a:ext uri="{FF2B5EF4-FFF2-40B4-BE49-F238E27FC236}">
                <a16:creationId xmlns:a16="http://schemas.microsoft.com/office/drawing/2014/main" id="{68774AED-E002-C847-889E-88B3B8913944}"/>
              </a:ext>
            </a:extLst>
          </p:cNvPr>
          <p:cNvSpPr txBox="1"/>
          <p:nvPr/>
        </p:nvSpPr>
        <p:spPr>
          <a:xfrm>
            <a:off x="6066971" y="4232780"/>
            <a:ext cx="918841" cy="261610"/>
          </a:xfrm>
          <a:prstGeom prst="rect">
            <a:avLst/>
          </a:prstGeom>
          <a:noFill/>
        </p:spPr>
        <p:txBody>
          <a:bodyPr wrap="none" rtlCol="0">
            <a:spAutoFit/>
          </a:bodyPr>
          <a:lstStyle/>
          <a:p>
            <a:r>
              <a:rPr lang="en-IT" sz="1100" dirty="0">
                <a:latin typeface="+mn-lt"/>
              </a:rPr>
              <a:t>.iteration = 4</a:t>
            </a:r>
          </a:p>
        </p:txBody>
      </p:sp>
      <p:sp>
        <p:nvSpPr>
          <p:cNvPr id="19" name="TextBox 18">
            <a:extLst>
              <a:ext uri="{FF2B5EF4-FFF2-40B4-BE49-F238E27FC236}">
                <a16:creationId xmlns:a16="http://schemas.microsoft.com/office/drawing/2014/main" id="{809EC63D-AE74-9B4A-B87C-898E2FEC9FDC}"/>
              </a:ext>
            </a:extLst>
          </p:cNvPr>
          <p:cNvSpPr txBox="1"/>
          <p:nvPr/>
        </p:nvSpPr>
        <p:spPr>
          <a:xfrm>
            <a:off x="6066971" y="4478055"/>
            <a:ext cx="918841" cy="261610"/>
          </a:xfrm>
          <a:prstGeom prst="rect">
            <a:avLst/>
          </a:prstGeom>
          <a:noFill/>
        </p:spPr>
        <p:txBody>
          <a:bodyPr wrap="none" rtlCol="0">
            <a:spAutoFit/>
          </a:bodyPr>
          <a:lstStyle/>
          <a:p>
            <a:r>
              <a:rPr lang="en-IT" sz="1100" dirty="0">
                <a:latin typeface="+mn-lt"/>
              </a:rPr>
              <a:t>.iteration = 5</a:t>
            </a:r>
          </a:p>
        </p:txBody>
      </p:sp>
      <p:sp>
        <p:nvSpPr>
          <p:cNvPr id="21" name="TextBox 20">
            <a:extLst>
              <a:ext uri="{FF2B5EF4-FFF2-40B4-BE49-F238E27FC236}">
                <a16:creationId xmlns:a16="http://schemas.microsoft.com/office/drawing/2014/main" id="{DE8FD3F0-626F-FD41-848F-F5D0D5F34156}"/>
              </a:ext>
            </a:extLst>
          </p:cNvPr>
          <p:cNvSpPr txBox="1"/>
          <p:nvPr/>
        </p:nvSpPr>
        <p:spPr>
          <a:xfrm>
            <a:off x="7094670" y="3375799"/>
            <a:ext cx="1928836" cy="1223412"/>
          </a:xfrm>
          <a:prstGeom prst="rect">
            <a:avLst/>
          </a:prstGeom>
          <a:noFill/>
          <a:ln>
            <a:solidFill>
              <a:schemeClr val="bg1"/>
            </a:solidFill>
          </a:ln>
        </p:spPr>
        <p:txBody>
          <a:bodyPr wrap="square" rtlCol="0">
            <a:spAutoFit/>
          </a:bodyPr>
          <a:lstStyle/>
          <a:p>
            <a:r>
              <a:rPr lang="en-IT" sz="1050" dirty="0">
                <a:latin typeface="+mn-lt"/>
              </a:rPr>
              <a:t>Example: </a:t>
            </a:r>
          </a:p>
          <a:p>
            <a:r>
              <a:rPr lang="en-IT" sz="1050" dirty="0">
                <a:latin typeface="+mn-lt"/>
              </a:rPr>
              <a:t>If you set the </a:t>
            </a:r>
            <a:r>
              <a:rPr lang="en-IT" sz="1050" b="1" dirty="0">
                <a:latin typeface="+mn-lt"/>
              </a:rPr>
              <a:t>Virtual Machine </a:t>
            </a:r>
            <a:r>
              <a:rPr lang="en-IT" sz="1050" dirty="0">
                <a:latin typeface="+mn-lt"/>
              </a:rPr>
              <a:t>name as</a:t>
            </a:r>
          </a:p>
          <a:p>
            <a:r>
              <a:rPr lang="en-IT" sz="1050" dirty="0">
                <a:latin typeface="Courier New" panose="02070309020205020404" pitchFamily="49" charset="0"/>
                <a:cs typeface="Courier New" panose="02070309020205020404" pitchFamily="49" charset="0"/>
              </a:rPr>
              <a:t>myvm_{{.iteration}}</a:t>
            </a:r>
          </a:p>
          <a:p>
            <a:endParaRPr lang="en-GB" sz="1050" dirty="0">
              <a:latin typeface="+mn-lt"/>
              <a:cs typeface="Courier New" panose="02070309020205020404" pitchFamily="49" charset="0"/>
            </a:endParaRPr>
          </a:p>
          <a:p>
            <a:r>
              <a:rPr lang="it-IT" sz="1050" dirty="0">
                <a:latin typeface="+mn-lt"/>
                <a:cs typeface="Courier New" panose="02070309020205020404" pitchFamily="49" charset="0"/>
              </a:rPr>
              <a:t>ICO </a:t>
            </a:r>
            <a:r>
              <a:rPr lang="it-IT" sz="1050" dirty="0" err="1">
                <a:latin typeface="+mn-lt"/>
                <a:cs typeface="Courier New" panose="02070309020205020404" pitchFamily="49" charset="0"/>
              </a:rPr>
              <a:t>will</a:t>
            </a:r>
            <a:r>
              <a:rPr lang="it-IT" sz="1050" dirty="0">
                <a:latin typeface="+mn-lt"/>
                <a:cs typeface="Courier New" panose="02070309020205020404" pitchFamily="49" charset="0"/>
              </a:rPr>
              <a:t> create</a:t>
            </a:r>
            <a:r>
              <a:rPr lang="en-IT" sz="1050" dirty="0">
                <a:latin typeface="+mn-lt"/>
                <a:cs typeface="Courier New" panose="02070309020205020404" pitchFamily="49" charset="0"/>
              </a:rPr>
              <a:t> 6 VM named:</a:t>
            </a:r>
          </a:p>
          <a:p>
            <a:r>
              <a:rPr lang="en-GB" sz="1050" dirty="0">
                <a:latin typeface="+mn-lt"/>
                <a:cs typeface="Courier New" panose="02070309020205020404" pitchFamily="49" charset="0"/>
              </a:rPr>
              <a:t>m</a:t>
            </a:r>
            <a:r>
              <a:rPr lang="en-IT" sz="1050" dirty="0">
                <a:latin typeface="+mn-lt"/>
                <a:cs typeface="Courier New" panose="02070309020205020404" pitchFamily="49" charset="0"/>
              </a:rPr>
              <a:t>yvm_0, myvm_1, myvm2, ...</a:t>
            </a:r>
            <a:r>
              <a:rPr lang="en-IT" sz="10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604408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C111-0FA0-8945-88A1-A48E0FB72E8C}"/>
              </a:ext>
            </a:extLst>
          </p:cNvPr>
          <p:cNvSpPr>
            <a:spLocks noGrp="1"/>
          </p:cNvSpPr>
          <p:nvPr>
            <p:ph type="title"/>
          </p:nvPr>
        </p:nvSpPr>
        <p:spPr/>
        <p:txBody>
          <a:bodyPr/>
          <a:lstStyle/>
          <a:p>
            <a:r>
              <a:rPr lang="en-IT" dirty="0"/>
              <a:t>Claim the Target in Intersight</a:t>
            </a:r>
          </a:p>
        </p:txBody>
      </p:sp>
      <p:pic>
        <p:nvPicPr>
          <p:cNvPr id="3" name="Picture 2">
            <a:extLst>
              <a:ext uri="{FF2B5EF4-FFF2-40B4-BE49-F238E27FC236}">
                <a16:creationId xmlns:a16="http://schemas.microsoft.com/office/drawing/2014/main" id="{FC373FA9-6ED3-6D4B-AC0D-DD0A0C1C01BC}"/>
              </a:ext>
            </a:extLst>
          </p:cNvPr>
          <p:cNvPicPr>
            <a:picLocks noChangeAspect="1"/>
          </p:cNvPicPr>
          <p:nvPr/>
        </p:nvPicPr>
        <p:blipFill>
          <a:blip r:embed="rId3"/>
          <a:stretch>
            <a:fillRect/>
          </a:stretch>
        </p:blipFill>
        <p:spPr>
          <a:xfrm>
            <a:off x="286268" y="997401"/>
            <a:ext cx="5979717" cy="3369376"/>
          </a:xfrm>
          <a:prstGeom prst="rect">
            <a:avLst/>
          </a:prstGeom>
        </p:spPr>
      </p:pic>
      <p:sp>
        <p:nvSpPr>
          <p:cNvPr id="4" name="TextBox 3">
            <a:extLst>
              <a:ext uri="{FF2B5EF4-FFF2-40B4-BE49-F238E27FC236}">
                <a16:creationId xmlns:a16="http://schemas.microsoft.com/office/drawing/2014/main" id="{4B4E3E8E-03A2-E249-9122-22EFCA9F498B}"/>
              </a:ext>
            </a:extLst>
          </p:cNvPr>
          <p:cNvSpPr txBox="1"/>
          <p:nvPr/>
        </p:nvSpPr>
        <p:spPr>
          <a:xfrm>
            <a:off x="6329191" y="1783143"/>
            <a:ext cx="2528541" cy="1354217"/>
          </a:xfrm>
          <a:prstGeom prst="rect">
            <a:avLst/>
          </a:prstGeom>
          <a:noFill/>
        </p:spPr>
        <p:txBody>
          <a:bodyPr wrap="square" rtlCol="0">
            <a:spAutoFit/>
          </a:bodyPr>
          <a:lstStyle/>
          <a:p>
            <a:r>
              <a:rPr lang="en-IT" sz="1400">
                <a:latin typeface="+mn-lt"/>
              </a:rPr>
              <a:t>In order to execute automation against any target, you need to claim it.</a:t>
            </a:r>
          </a:p>
          <a:p>
            <a:endParaRPr lang="en-IT" sz="1400">
              <a:latin typeface="+mn-lt"/>
            </a:endParaRPr>
          </a:p>
          <a:p>
            <a:r>
              <a:rPr lang="en-IT" sz="1400">
                <a:latin typeface="+mn-lt"/>
              </a:rPr>
              <a:t>In our example it will be </a:t>
            </a:r>
            <a:r>
              <a:rPr lang="en-IT" sz="1200" b="1">
                <a:latin typeface="+mn-lt"/>
              </a:rPr>
              <a:t>https://api.openweathermap.org</a:t>
            </a:r>
            <a:endParaRPr lang="en-IT" sz="1400">
              <a:latin typeface="+mn-lt"/>
            </a:endParaRPr>
          </a:p>
        </p:txBody>
      </p:sp>
    </p:spTree>
    <p:extLst>
      <p:ext uri="{BB962C8B-B14F-4D97-AF65-F5344CB8AC3E}">
        <p14:creationId xmlns:p14="http://schemas.microsoft.com/office/powerpoint/2010/main" val="108882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7D09-6F4E-CF4F-8489-9FC0931016A9}"/>
              </a:ext>
            </a:extLst>
          </p:cNvPr>
          <p:cNvSpPr>
            <a:spLocks noGrp="1"/>
          </p:cNvSpPr>
          <p:nvPr>
            <p:ph type="title"/>
          </p:nvPr>
        </p:nvSpPr>
        <p:spPr/>
        <p:txBody>
          <a:bodyPr/>
          <a:lstStyle/>
          <a:p>
            <a:r>
              <a:rPr lang="en-IT" dirty="0"/>
              <a:t>Parallel Loops Example – Create Multiple VMs 1/2</a:t>
            </a:r>
          </a:p>
        </p:txBody>
      </p:sp>
      <p:pic>
        <p:nvPicPr>
          <p:cNvPr id="3" name="Picture 2">
            <a:extLst>
              <a:ext uri="{FF2B5EF4-FFF2-40B4-BE49-F238E27FC236}">
                <a16:creationId xmlns:a16="http://schemas.microsoft.com/office/drawing/2014/main" id="{647A1E29-6E15-3644-A6EE-4CE92D3BE727}"/>
              </a:ext>
            </a:extLst>
          </p:cNvPr>
          <p:cNvPicPr>
            <a:picLocks noChangeAspect="1"/>
          </p:cNvPicPr>
          <p:nvPr/>
        </p:nvPicPr>
        <p:blipFill>
          <a:blip r:embed="rId3"/>
          <a:stretch>
            <a:fillRect/>
          </a:stretch>
        </p:blipFill>
        <p:spPr>
          <a:xfrm>
            <a:off x="530773" y="1073151"/>
            <a:ext cx="2837300" cy="1498600"/>
          </a:xfrm>
          <a:prstGeom prst="rect">
            <a:avLst/>
          </a:prstGeom>
        </p:spPr>
      </p:pic>
      <p:sp>
        <p:nvSpPr>
          <p:cNvPr id="4" name="TextBox 3">
            <a:extLst>
              <a:ext uri="{FF2B5EF4-FFF2-40B4-BE49-F238E27FC236}">
                <a16:creationId xmlns:a16="http://schemas.microsoft.com/office/drawing/2014/main" id="{F3D81475-8BBA-5D48-940D-AA948E12DFA0}"/>
              </a:ext>
            </a:extLst>
          </p:cNvPr>
          <p:cNvSpPr txBox="1"/>
          <p:nvPr/>
        </p:nvSpPr>
        <p:spPr>
          <a:xfrm>
            <a:off x="432243" y="2555539"/>
            <a:ext cx="2733441" cy="261610"/>
          </a:xfrm>
          <a:prstGeom prst="rect">
            <a:avLst/>
          </a:prstGeom>
          <a:noFill/>
        </p:spPr>
        <p:txBody>
          <a:bodyPr wrap="none" rtlCol="0">
            <a:spAutoFit/>
          </a:bodyPr>
          <a:lstStyle/>
          <a:p>
            <a:r>
              <a:rPr lang="en-IT" sz="1100" dirty="0">
                <a:latin typeface="+mn-lt"/>
              </a:rPr>
              <a:t>Drag the </a:t>
            </a:r>
            <a:r>
              <a:rPr lang="en-IT" sz="1100" b="1" dirty="0">
                <a:latin typeface="+mn-lt"/>
              </a:rPr>
              <a:t>Parallel Loop</a:t>
            </a:r>
            <a:r>
              <a:rPr lang="en-IT" sz="1100" dirty="0">
                <a:latin typeface="+mn-lt"/>
              </a:rPr>
              <a:t> task into the designer</a:t>
            </a:r>
          </a:p>
        </p:txBody>
      </p:sp>
      <p:pic>
        <p:nvPicPr>
          <p:cNvPr id="5" name="Picture 4">
            <a:extLst>
              <a:ext uri="{FF2B5EF4-FFF2-40B4-BE49-F238E27FC236}">
                <a16:creationId xmlns:a16="http://schemas.microsoft.com/office/drawing/2014/main" id="{09687C07-81B1-AA49-BECD-9ED471378C36}"/>
              </a:ext>
            </a:extLst>
          </p:cNvPr>
          <p:cNvPicPr>
            <a:picLocks noChangeAspect="1"/>
          </p:cNvPicPr>
          <p:nvPr/>
        </p:nvPicPr>
        <p:blipFill>
          <a:blip r:embed="rId4"/>
          <a:stretch>
            <a:fillRect/>
          </a:stretch>
        </p:blipFill>
        <p:spPr>
          <a:xfrm>
            <a:off x="530773" y="2869488"/>
            <a:ext cx="2796514" cy="1488575"/>
          </a:xfrm>
          <a:prstGeom prst="rect">
            <a:avLst/>
          </a:prstGeom>
        </p:spPr>
      </p:pic>
      <p:sp>
        <p:nvSpPr>
          <p:cNvPr id="6" name="TextBox 5">
            <a:extLst>
              <a:ext uri="{FF2B5EF4-FFF2-40B4-BE49-F238E27FC236}">
                <a16:creationId xmlns:a16="http://schemas.microsoft.com/office/drawing/2014/main" id="{7A19E6ED-FD59-6647-96E3-824D1AE87DAB}"/>
              </a:ext>
            </a:extLst>
          </p:cNvPr>
          <p:cNvSpPr txBox="1"/>
          <p:nvPr/>
        </p:nvSpPr>
        <p:spPr>
          <a:xfrm>
            <a:off x="425046" y="4358063"/>
            <a:ext cx="2902241" cy="430887"/>
          </a:xfrm>
          <a:prstGeom prst="rect">
            <a:avLst/>
          </a:prstGeom>
          <a:noFill/>
        </p:spPr>
        <p:txBody>
          <a:bodyPr wrap="square" rtlCol="0">
            <a:spAutoFit/>
          </a:bodyPr>
          <a:lstStyle/>
          <a:p>
            <a:r>
              <a:rPr lang="en-IT" sz="1100" dirty="0">
                <a:latin typeface="+mn-lt"/>
              </a:rPr>
              <a:t>Drag the task you want to execute multiple times in parallel </a:t>
            </a:r>
            <a:r>
              <a:rPr lang="en-IT" sz="1100" b="1" dirty="0">
                <a:latin typeface="+mn-lt"/>
              </a:rPr>
              <a:t>inside </a:t>
            </a:r>
            <a:r>
              <a:rPr lang="en-IT" sz="1100" dirty="0">
                <a:latin typeface="+mn-lt"/>
              </a:rPr>
              <a:t>the </a:t>
            </a:r>
            <a:r>
              <a:rPr lang="en-IT" sz="1100" b="1" dirty="0">
                <a:latin typeface="+mn-lt"/>
              </a:rPr>
              <a:t>Parallel Loop </a:t>
            </a:r>
            <a:r>
              <a:rPr lang="en-IT" sz="1100" dirty="0">
                <a:latin typeface="+mn-lt"/>
              </a:rPr>
              <a:t>task</a:t>
            </a:r>
          </a:p>
        </p:txBody>
      </p:sp>
      <p:pic>
        <p:nvPicPr>
          <p:cNvPr id="7" name="Picture 6">
            <a:extLst>
              <a:ext uri="{FF2B5EF4-FFF2-40B4-BE49-F238E27FC236}">
                <a16:creationId xmlns:a16="http://schemas.microsoft.com/office/drawing/2014/main" id="{475C23FA-CA72-6544-B2CA-457090083D12}"/>
              </a:ext>
            </a:extLst>
          </p:cNvPr>
          <p:cNvPicPr>
            <a:picLocks noChangeAspect="1"/>
          </p:cNvPicPr>
          <p:nvPr/>
        </p:nvPicPr>
        <p:blipFill>
          <a:blip r:embed="rId5"/>
          <a:stretch>
            <a:fillRect/>
          </a:stretch>
        </p:blipFill>
        <p:spPr>
          <a:xfrm>
            <a:off x="3712469" y="1073150"/>
            <a:ext cx="4986811" cy="2111484"/>
          </a:xfrm>
          <a:prstGeom prst="rect">
            <a:avLst/>
          </a:prstGeom>
        </p:spPr>
      </p:pic>
      <p:sp>
        <p:nvSpPr>
          <p:cNvPr id="9" name="Oval 8">
            <a:extLst>
              <a:ext uri="{FF2B5EF4-FFF2-40B4-BE49-F238E27FC236}">
                <a16:creationId xmlns:a16="http://schemas.microsoft.com/office/drawing/2014/main" id="{57BE129B-9119-CD44-B89A-D5819E1C0081}"/>
              </a:ext>
            </a:extLst>
          </p:cNvPr>
          <p:cNvSpPr/>
          <p:nvPr/>
        </p:nvSpPr>
        <p:spPr>
          <a:xfrm>
            <a:off x="365782" y="1030858"/>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1</a:t>
            </a:r>
          </a:p>
        </p:txBody>
      </p:sp>
      <p:sp>
        <p:nvSpPr>
          <p:cNvPr id="10" name="Oval 9">
            <a:extLst>
              <a:ext uri="{FF2B5EF4-FFF2-40B4-BE49-F238E27FC236}">
                <a16:creationId xmlns:a16="http://schemas.microsoft.com/office/drawing/2014/main" id="{3CC31979-C099-734E-9DDD-2D61C154ECED}"/>
              </a:ext>
            </a:extLst>
          </p:cNvPr>
          <p:cNvSpPr/>
          <p:nvPr/>
        </p:nvSpPr>
        <p:spPr>
          <a:xfrm>
            <a:off x="365782" y="2817149"/>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2</a:t>
            </a:r>
          </a:p>
        </p:txBody>
      </p:sp>
      <p:sp>
        <p:nvSpPr>
          <p:cNvPr id="11" name="TextBox 10">
            <a:extLst>
              <a:ext uri="{FF2B5EF4-FFF2-40B4-BE49-F238E27FC236}">
                <a16:creationId xmlns:a16="http://schemas.microsoft.com/office/drawing/2014/main" id="{D366FC7B-5349-9D43-924D-E3B61DE02918}"/>
              </a:ext>
            </a:extLst>
          </p:cNvPr>
          <p:cNvSpPr txBox="1"/>
          <p:nvPr/>
        </p:nvSpPr>
        <p:spPr>
          <a:xfrm>
            <a:off x="3632643" y="3261697"/>
            <a:ext cx="5066637" cy="1446550"/>
          </a:xfrm>
          <a:prstGeom prst="rect">
            <a:avLst/>
          </a:prstGeom>
          <a:noFill/>
        </p:spPr>
        <p:txBody>
          <a:bodyPr wrap="square" rtlCol="0">
            <a:spAutoFit/>
          </a:bodyPr>
          <a:lstStyle/>
          <a:p>
            <a:r>
              <a:rPr lang="en-IT" sz="1100" dirty="0">
                <a:latin typeface="+mn-lt"/>
              </a:rPr>
              <a:t>Click on the </a:t>
            </a:r>
            <a:r>
              <a:rPr lang="en-IT" sz="1100" b="1" dirty="0">
                <a:latin typeface="+mn-lt"/>
              </a:rPr>
              <a:t>Parallel Loop, Details</a:t>
            </a:r>
            <a:r>
              <a:rPr lang="en-IT" sz="1100" dirty="0">
                <a:latin typeface="+mn-lt"/>
              </a:rPr>
              <a:t> tab and specify a count value.</a:t>
            </a:r>
          </a:p>
          <a:p>
            <a:r>
              <a:rPr lang="en-IT" sz="1100" dirty="0">
                <a:latin typeface="+mn-lt"/>
              </a:rPr>
              <a:t>This needs to be an integer, you can set it statically (i.e: 6) or use the templating syntax to set it dynamically or from a workflow input.</a:t>
            </a:r>
          </a:p>
          <a:p>
            <a:endParaRPr lang="en-IT" sz="1100" dirty="0">
              <a:latin typeface="+mn-lt"/>
            </a:endParaRPr>
          </a:p>
          <a:p>
            <a:r>
              <a:rPr lang="en-IT" sz="1100" dirty="0">
                <a:latin typeface="+mn-lt"/>
              </a:rPr>
              <a:t>In this case, we want the user to specify the number of execution from a workflow input so we use the </a:t>
            </a:r>
            <a:r>
              <a:rPr lang="en-IT" sz="1100" dirty="0">
                <a:latin typeface="Courier New" panose="02070309020205020404" pitchFamily="49" charset="0"/>
                <a:cs typeface="Courier New" panose="02070309020205020404" pitchFamily="49" charset="0"/>
              </a:rPr>
              <a:t>{{.global.workflow.input.vmnum}} </a:t>
            </a:r>
            <a:r>
              <a:rPr lang="en-IT" sz="1100" dirty="0">
                <a:latin typeface="+mn-lt"/>
              </a:rPr>
              <a:t>syntax.</a:t>
            </a:r>
          </a:p>
          <a:p>
            <a:endParaRPr lang="en-IT" sz="1100" dirty="0">
              <a:latin typeface="+mn-lt"/>
            </a:endParaRPr>
          </a:p>
          <a:p>
            <a:r>
              <a:rPr lang="en-IT" sz="1100" dirty="0">
                <a:latin typeface="+mn-lt"/>
              </a:rPr>
              <a:t>Note: this requires a WF input with reference name </a:t>
            </a:r>
            <a:r>
              <a:rPr lang="en-IT" sz="1100" b="1" dirty="0">
                <a:latin typeface="+mn-lt"/>
              </a:rPr>
              <a:t>vmname</a:t>
            </a:r>
            <a:r>
              <a:rPr lang="en-IT" sz="1100" dirty="0">
                <a:latin typeface="+mn-lt"/>
              </a:rPr>
              <a:t>, type </a:t>
            </a:r>
            <a:r>
              <a:rPr lang="en-IT" sz="1100" b="1" dirty="0">
                <a:latin typeface="+mn-lt"/>
              </a:rPr>
              <a:t>Integer</a:t>
            </a:r>
            <a:endParaRPr lang="en-IT" sz="1100" dirty="0">
              <a:latin typeface="+mn-lt"/>
            </a:endParaRPr>
          </a:p>
        </p:txBody>
      </p:sp>
      <p:sp>
        <p:nvSpPr>
          <p:cNvPr id="12" name="Oval 11">
            <a:extLst>
              <a:ext uri="{FF2B5EF4-FFF2-40B4-BE49-F238E27FC236}">
                <a16:creationId xmlns:a16="http://schemas.microsoft.com/office/drawing/2014/main" id="{70A70BCE-9702-2A46-8232-ABC3EBED65DA}"/>
              </a:ext>
            </a:extLst>
          </p:cNvPr>
          <p:cNvSpPr/>
          <p:nvPr/>
        </p:nvSpPr>
        <p:spPr>
          <a:xfrm>
            <a:off x="3547478" y="1034348"/>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3</a:t>
            </a:r>
          </a:p>
        </p:txBody>
      </p:sp>
    </p:spTree>
    <p:extLst>
      <p:ext uri="{BB962C8B-B14F-4D97-AF65-F5344CB8AC3E}">
        <p14:creationId xmlns:p14="http://schemas.microsoft.com/office/powerpoint/2010/main" val="892357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7D09-6F4E-CF4F-8489-9FC0931016A9}"/>
              </a:ext>
            </a:extLst>
          </p:cNvPr>
          <p:cNvSpPr>
            <a:spLocks noGrp="1"/>
          </p:cNvSpPr>
          <p:nvPr>
            <p:ph type="title"/>
          </p:nvPr>
        </p:nvSpPr>
        <p:spPr/>
        <p:txBody>
          <a:bodyPr/>
          <a:lstStyle/>
          <a:p>
            <a:r>
              <a:rPr lang="en-IT" dirty="0"/>
              <a:t>Parallel Loops Example – Create Multiple VMs 2/2</a:t>
            </a:r>
          </a:p>
        </p:txBody>
      </p:sp>
      <p:sp>
        <p:nvSpPr>
          <p:cNvPr id="4" name="TextBox 3">
            <a:extLst>
              <a:ext uri="{FF2B5EF4-FFF2-40B4-BE49-F238E27FC236}">
                <a16:creationId xmlns:a16="http://schemas.microsoft.com/office/drawing/2014/main" id="{F3D81475-8BBA-5D48-940D-AA948E12DFA0}"/>
              </a:ext>
            </a:extLst>
          </p:cNvPr>
          <p:cNvSpPr txBox="1"/>
          <p:nvPr/>
        </p:nvSpPr>
        <p:spPr>
          <a:xfrm>
            <a:off x="437766" y="2628049"/>
            <a:ext cx="3062447" cy="1785104"/>
          </a:xfrm>
          <a:prstGeom prst="rect">
            <a:avLst/>
          </a:prstGeom>
          <a:noFill/>
        </p:spPr>
        <p:txBody>
          <a:bodyPr wrap="square" rtlCol="0">
            <a:spAutoFit/>
          </a:bodyPr>
          <a:lstStyle/>
          <a:p>
            <a:r>
              <a:rPr lang="it-IT" sz="1100" dirty="0">
                <a:latin typeface="+mn-lt"/>
              </a:rPr>
              <a:t>In </a:t>
            </a:r>
            <a:r>
              <a:rPr lang="it-IT" sz="1100" dirty="0" err="1">
                <a:latin typeface="+mn-lt"/>
              </a:rPr>
              <a:t>this</a:t>
            </a:r>
            <a:r>
              <a:rPr lang="it-IT" sz="1100" dirty="0">
                <a:latin typeface="+mn-lt"/>
              </a:rPr>
              <a:t> </a:t>
            </a:r>
            <a:r>
              <a:rPr lang="it-IT" sz="1100" dirty="0" err="1">
                <a:latin typeface="+mn-lt"/>
              </a:rPr>
              <a:t>example</a:t>
            </a:r>
            <a:r>
              <a:rPr lang="it-IT" sz="1100" dirty="0">
                <a:latin typeface="+mn-lt"/>
              </a:rPr>
              <a:t>, </a:t>
            </a:r>
            <a:r>
              <a:rPr lang="it-IT" sz="1100" dirty="0" err="1">
                <a:latin typeface="+mn-lt"/>
              </a:rPr>
              <a:t>we</a:t>
            </a:r>
            <a:r>
              <a:rPr lang="it-IT" sz="1100" dirty="0">
                <a:latin typeface="+mn-lt"/>
              </a:rPr>
              <a:t> </a:t>
            </a:r>
            <a:r>
              <a:rPr lang="it-IT" sz="1100" dirty="0" err="1">
                <a:latin typeface="+mn-lt"/>
              </a:rPr>
              <a:t>want</a:t>
            </a:r>
            <a:r>
              <a:rPr lang="it-IT" sz="1100" dirty="0">
                <a:latin typeface="+mn-lt"/>
              </a:rPr>
              <a:t> to </a:t>
            </a:r>
            <a:r>
              <a:rPr lang="it-IT" sz="1100" dirty="0" err="1">
                <a:latin typeface="+mn-lt"/>
              </a:rPr>
              <a:t>give</a:t>
            </a:r>
            <a:r>
              <a:rPr lang="it-IT" sz="1100" dirty="0">
                <a:latin typeface="+mn-lt"/>
              </a:rPr>
              <a:t> a </a:t>
            </a:r>
            <a:r>
              <a:rPr lang="it-IT" sz="1100" dirty="0" err="1">
                <a:latin typeface="+mn-lt"/>
              </a:rPr>
              <a:t>distinguished</a:t>
            </a:r>
            <a:r>
              <a:rPr lang="it-IT" sz="1100" dirty="0">
                <a:latin typeface="+mn-lt"/>
              </a:rPr>
              <a:t> </a:t>
            </a:r>
            <a:r>
              <a:rPr lang="it-IT" sz="1100" dirty="0" err="1">
                <a:latin typeface="+mn-lt"/>
              </a:rPr>
              <a:t>name</a:t>
            </a:r>
            <a:r>
              <a:rPr lang="it-IT" sz="1100" dirty="0">
                <a:latin typeface="+mn-lt"/>
              </a:rPr>
              <a:t> for </a:t>
            </a:r>
            <a:r>
              <a:rPr lang="it-IT" sz="1100" dirty="0" err="1">
                <a:latin typeface="+mn-lt"/>
              </a:rPr>
              <a:t>each</a:t>
            </a:r>
            <a:r>
              <a:rPr lang="it-IT" sz="1100" dirty="0">
                <a:latin typeface="+mn-lt"/>
              </a:rPr>
              <a:t> VM, </a:t>
            </a:r>
            <a:r>
              <a:rPr lang="it-IT" sz="1100" dirty="0" err="1">
                <a:latin typeface="+mn-lt"/>
              </a:rPr>
              <a:t>otherwise</a:t>
            </a:r>
            <a:r>
              <a:rPr lang="it-IT" sz="1100" dirty="0">
                <a:latin typeface="+mn-lt"/>
              </a:rPr>
              <a:t> </a:t>
            </a:r>
            <a:r>
              <a:rPr lang="it-IT" sz="1100" dirty="0" err="1">
                <a:latin typeface="+mn-lt"/>
              </a:rPr>
              <a:t>they</a:t>
            </a:r>
            <a:r>
              <a:rPr lang="it-IT" sz="1100" dirty="0">
                <a:latin typeface="+mn-lt"/>
              </a:rPr>
              <a:t> </a:t>
            </a:r>
            <a:r>
              <a:rPr lang="it-IT" sz="1100" dirty="0" err="1">
                <a:latin typeface="+mn-lt"/>
              </a:rPr>
              <a:t>will</a:t>
            </a:r>
            <a:r>
              <a:rPr lang="it-IT" sz="1100" dirty="0">
                <a:latin typeface="+mn-lt"/>
              </a:rPr>
              <a:t> </a:t>
            </a:r>
            <a:r>
              <a:rPr lang="it-IT" sz="1100" dirty="0" err="1">
                <a:latin typeface="+mn-lt"/>
              </a:rPr>
              <a:t>all</a:t>
            </a:r>
            <a:r>
              <a:rPr lang="it-IT" sz="1100" dirty="0">
                <a:latin typeface="+mn-lt"/>
              </a:rPr>
              <a:t> </a:t>
            </a:r>
            <a:r>
              <a:rPr lang="it-IT" sz="1100" dirty="0" err="1">
                <a:latin typeface="+mn-lt"/>
              </a:rPr>
              <a:t>have</a:t>
            </a:r>
            <a:r>
              <a:rPr lang="it-IT" sz="1100" dirty="0">
                <a:latin typeface="+mn-lt"/>
              </a:rPr>
              <a:t> the </a:t>
            </a:r>
            <a:r>
              <a:rPr lang="it-IT" sz="1100" dirty="0" err="1">
                <a:latin typeface="+mn-lt"/>
              </a:rPr>
              <a:t>same</a:t>
            </a:r>
            <a:r>
              <a:rPr lang="it-IT" sz="1100" dirty="0">
                <a:latin typeface="+mn-lt"/>
              </a:rPr>
              <a:t> </a:t>
            </a:r>
            <a:r>
              <a:rPr lang="it-IT" sz="1100" dirty="0" err="1">
                <a:latin typeface="+mn-lt"/>
              </a:rPr>
              <a:t>name</a:t>
            </a:r>
            <a:r>
              <a:rPr lang="it-IT" sz="1100" dirty="0">
                <a:latin typeface="+mn-lt"/>
              </a:rPr>
              <a:t>.</a:t>
            </a:r>
          </a:p>
          <a:p>
            <a:r>
              <a:rPr lang="it-IT" sz="1100" dirty="0">
                <a:latin typeface="+mn-lt"/>
              </a:rPr>
              <a:t>Click on the </a:t>
            </a:r>
            <a:r>
              <a:rPr lang="it-IT" sz="1100" b="1" dirty="0">
                <a:latin typeface="+mn-lt"/>
              </a:rPr>
              <a:t>New Virtual Machine from </a:t>
            </a:r>
            <a:r>
              <a:rPr lang="it-IT" sz="1100" b="1" dirty="0" err="1">
                <a:latin typeface="+mn-lt"/>
              </a:rPr>
              <a:t>Template</a:t>
            </a:r>
            <a:r>
              <a:rPr lang="it-IT" sz="1100" b="1" dirty="0">
                <a:latin typeface="+mn-lt"/>
              </a:rPr>
              <a:t> or Clone from Virtual Machine</a:t>
            </a:r>
            <a:r>
              <a:rPr lang="it-IT" sz="1100" dirty="0">
                <a:latin typeface="+mn-lt"/>
              </a:rPr>
              <a:t> task inside the </a:t>
            </a:r>
            <a:r>
              <a:rPr lang="it-IT" sz="1100" b="1" dirty="0" err="1">
                <a:latin typeface="+mn-lt"/>
              </a:rPr>
              <a:t>Parallel</a:t>
            </a:r>
            <a:r>
              <a:rPr lang="it-IT" sz="1100" b="1" dirty="0">
                <a:latin typeface="+mn-lt"/>
              </a:rPr>
              <a:t> </a:t>
            </a:r>
            <a:r>
              <a:rPr lang="it-IT" sz="1100" b="1" dirty="0" err="1">
                <a:latin typeface="+mn-lt"/>
              </a:rPr>
              <a:t>Loop</a:t>
            </a:r>
            <a:r>
              <a:rPr lang="it-IT" sz="1100" dirty="0">
                <a:latin typeface="+mn-lt"/>
              </a:rPr>
              <a:t> and </a:t>
            </a:r>
            <a:r>
              <a:rPr lang="it-IT" sz="1100" dirty="0" err="1">
                <a:latin typeface="+mn-lt"/>
              </a:rPr>
              <a:t>map</a:t>
            </a:r>
            <a:r>
              <a:rPr lang="it-IT" sz="1100" dirty="0">
                <a:latin typeface="+mn-lt"/>
              </a:rPr>
              <a:t> the </a:t>
            </a:r>
            <a:r>
              <a:rPr lang="it-IT" sz="1100" b="1" dirty="0">
                <a:latin typeface="+mn-lt"/>
              </a:rPr>
              <a:t>Virtual Machine </a:t>
            </a:r>
            <a:r>
              <a:rPr lang="it-IT" sz="1100" dirty="0">
                <a:latin typeface="+mn-lt"/>
              </a:rPr>
              <a:t>input</a:t>
            </a:r>
          </a:p>
          <a:p>
            <a:endParaRPr lang="it-IT" sz="1100" dirty="0">
              <a:latin typeface="+mn-lt"/>
            </a:endParaRPr>
          </a:p>
          <a:p>
            <a:r>
              <a:rPr lang="it-IT" sz="1100" i="1" dirty="0">
                <a:latin typeface="+mn-lt"/>
              </a:rPr>
              <a:t>Note: </a:t>
            </a:r>
            <a:r>
              <a:rPr lang="it-IT" sz="1100" i="1" dirty="0" err="1">
                <a:latin typeface="+mn-lt"/>
              </a:rPr>
              <a:t>This</a:t>
            </a:r>
            <a:r>
              <a:rPr lang="it-IT" sz="1100" i="1" dirty="0">
                <a:latin typeface="+mn-lt"/>
              </a:rPr>
              <a:t> </a:t>
            </a:r>
            <a:r>
              <a:rPr lang="it-IT" sz="1100" i="1" dirty="0" err="1">
                <a:latin typeface="+mn-lt"/>
              </a:rPr>
              <a:t>example</a:t>
            </a:r>
            <a:r>
              <a:rPr lang="it-IT" sz="1100" i="1" dirty="0">
                <a:latin typeface="+mn-lt"/>
              </a:rPr>
              <a:t> just </a:t>
            </a:r>
            <a:r>
              <a:rPr lang="it-IT" sz="1100" i="1" dirty="0" err="1">
                <a:latin typeface="+mn-lt"/>
              </a:rPr>
              <a:t>covers</a:t>
            </a:r>
            <a:r>
              <a:rPr lang="it-IT" sz="1100" i="1" dirty="0">
                <a:latin typeface="+mn-lt"/>
              </a:rPr>
              <a:t> the </a:t>
            </a:r>
            <a:r>
              <a:rPr lang="it-IT" sz="1100" b="1" i="1" dirty="0" err="1">
                <a:latin typeface="+mn-lt"/>
              </a:rPr>
              <a:t>Parallel</a:t>
            </a:r>
            <a:r>
              <a:rPr lang="it-IT" sz="1100" b="1" i="1" dirty="0">
                <a:latin typeface="+mn-lt"/>
              </a:rPr>
              <a:t> </a:t>
            </a:r>
            <a:r>
              <a:rPr lang="it-IT" sz="1100" b="1" i="1" dirty="0" err="1">
                <a:latin typeface="+mn-lt"/>
              </a:rPr>
              <a:t>Loop</a:t>
            </a:r>
            <a:r>
              <a:rPr lang="it-IT" sz="1100" i="1" dirty="0">
                <a:latin typeface="+mn-lt"/>
              </a:rPr>
              <a:t> use case, </a:t>
            </a:r>
            <a:r>
              <a:rPr lang="it-IT" sz="1100" i="1" dirty="0" err="1">
                <a:latin typeface="+mn-lt"/>
              </a:rPr>
              <a:t>it</a:t>
            </a:r>
            <a:r>
              <a:rPr lang="it-IT" sz="1100" i="1" dirty="0">
                <a:latin typeface="+mn-lt"/>
              </a:rPr>
              <a:t> </a:t>
            </a:r>
            <a:r>
              <a:rPr lang="it-IT" sz="1100" i="1" dirty="0" err="1">
                <a:latin typeface="+mn-lt"/>
              </a:rPr>
              <a:t>won't</a:t>
            </a:r>
            <a:r>
              <a:rPr lang="it-IT" sz="1100" i="1" dirty="0">
                <a:latin typeface="+mn-lt"/>
              </a:rPr>
              <a:t> cover </a:t>
            </a:r>
            <a:r>
              <a:rPr lang="it-IT" sz="1100" i="1" dirty="0" err="1">
                <a:latin typeface="+mn-lt"/>
              </a:rPr>
              <a:t>how</a:t>
            </a:r>
            <a:r>
              <a:rPr lang="it-IT" sz="1100" i="1" dirty="0">
                <a:latin typeface="+mn-lt"/>
              </a:rPr>
              <a:t> to set </a:t>
            </a:r>
            <a:r>
              <a:rPr lang="it-IT" sz="1100" i="1" dirty="0" err="1">
                <a:latin typeface="+mn-lt"/>
              </a:rPr>
              <a:t>all</a:t>
            </a:r>
            <a:r>
              <a:rPr lang="it-IT" sz="1100" i="1" dirty="0">
                <a:latin typeface="+mn-lt"/>
              </a:rPr>
              <a:t> </a:t>
            </a:r>
            <a:r>
              <a:rPr lang="it-IT" sz="1100" i="1" dirty="0" err="1">
                <a:latin typeface="+mn-lt"/>
              </a:rPr>
              <a:t>required</a:t>
            </a:r>
            <a:r>
              <a:rPr lang="it-IT" sz="1100" i="1" dirty="0">
                <a:latin typeface="+mn-lt"/>
              </a:rPr>
              <a:t> </a:t>
            </a:r>
            <a:r>
              <a:rPr lang="it-IT" sz="1100" i="1" dirty="0" err="1">
                <a:latin typeface="+mn-lt"/>
              </a:rPr>
              <a:t>inputs</a:t>
            </a:r>
            <a:r>
              <a:rPr lang="it-IT" sz="1100" i="1" dirty="0">
                <a:latin typeface="+mn-lt"/>
              </a:rPr>
              <a:t> to create a Virtual Machine.</a:t>
            </a:r>
            <a:endParaRPr lang="en-IT" sz="1100" i="1" dirty="0">
              <a:latin typeface="+mn-lt"/>
            </a:endParaRPr>
          </a:p>
        </p:txBody>
      </p:sp>
      <p:pic>
        <p:nvPicPr>
          <p:cNvPr id="8" name="Picture 7">
            <a:extLst>
              <a:ext uri="{FF2B5EF4-FFF2-40B4-BE49-F238E27FC236}">
                <a16:creationId xmlns:a16="http://schemas.microsoft.com/office/drawing/2014/main" id="{6592F57E-B897-5645-BD67-46E18E05DC0E}"/>
              </a:ext>
            </a:extLst>
          </p:cNvPr>
          <p:cNvPicPr>
            <a:picLocks noChangeAspect="1"/>
          </p:cNvPicPr>
          <p:nvPr/>
        </p:nvPicPr>
        <p:blipFill>
          <a:blip r:embed="rId3"/>
          <a:stretch>
            <a:fillRect/>
          </a:stretch>
        </p:blipFill>
        <p:spPr>
          <a:xfrm>
            <a:off x="530773" y="1119857"/>
            <a:ext cx="2963917" cy="1461485"/>
          </a:xfrm>
          <a:prstGeom prst="rect">
            <a:avLst/>
          </a:prstGeom>
        </p:spPr>
      </p:pic>
      <p:sp>
        <p:nvSpPr>
          <p:cNvPr id="9" name="Oval 8">
            <a:extLst>
              <a:ext uri="{FF2B5EF4-FFF2-40B4-BE49-F238E27FC236}">
                <a16:creationId xmlns:a16="http://schemas.microsoft.com/office/drawing/2014/main" id="{57BE129B-9119-CD44-B89A-D5819E1C0081}"/>
              </a:ext>
            </a:extLst>
          </p:cNvPr>
          <p:cNvSpPr/>
          <p:nvPr/>
        </p:nvSpPr>
        <p:spPr>
          <a:xfrm>
            <a:off x="365782" y="1030858"/>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4</a:t>
            </a:r>
          </a:p>
        </p:txBody>
      </p:sp>
      <p:pic>
        <p:nvPicPr>
          <p:cNvPr id="13" name="Picture 12">
            <a:extLst>
              <a:ext uri="{FF2B5EF4-FFF2-40B4-BE49-F238E27FC236}">
                <a16:creationId xmlns:a16="http://schemas.microsoft.com/office/drawing/2014/main" id="{32125B0C-253C-FB4D-BA9D-B47B29C5A95A}"/>
              </a:ext>
            </a:extLst>
          </p:cNvPr>
          <p:cNvPicPr>
            <a:picLocks noChangeAspect="1"/>
          </p:cNvPicPr>
          <p:nvPr/>
        </p:nvPicPr>
        <p:blipFill>
          <a:blip r:embed="rId4"/>
          <a:stretch>
            <a:fillRect/>
          </a:stretch>
        </p:blipFill>
        <p:spPr>
          <a:xfrm>
            <a:off x="3796383" y="1119856"/>
            <a:ext cx="4986516" cy="2104891"/>
          </a:xfrm>
          <a:prstGeom prst="rect">
            <a:avLst/>
          </a:prstGeom>
        </p:spPr>
      </p:pic>
      <p:sp>
        <p:nvSpPr>
          <p:cNvPr id="14" name="TextBox 13">
            <a:extLst>
              <a:ext uri="{FF2B5EF4-FFF2-40B4-BE49-F238E27FC236}">
                <a16:creationId xmlns:a16="http://schemas.microsoft.com/office/drawing/2014/main" id="{5FC2E949-32AF-6348-A38A-5297368C2092}"/>
              </a:ext>
            </a:extLst>
          </p:cNvPr>
          <p:cNvSpPr txBox="1"/>
          <p:nvPr/>
        </p:nvSpPr>
        <p:spPr>
          <a:xfrm>
            <a:off x="3744575" y="3360013"/>
            <a:ext cx="5038324" cy="430887"/>
          </a:xfrm>
          <a:prstGeom prst="rect">
            <a:avLst/>
          </a:prstGeom>
          <a:noFill/>
        </p:spPr>
        <p:txBody>
          <a:bodyPr wrap="square" rtlCol="0">
            <a:spAutoFit/>
          </a:bodyPr>
          <a:lstStyle/>
          <a:p>
            <a:r>
              <a:rPr lang="it-IT" sz="1100" dirty="0">
                <a:latin typeface="+mn-lt"/>
              </a:rPr>
              <a:t>Use </a:t>
            </a:r>
            <a:r>
              <a:rPr lang="it-IT" sz="1100" b="1" dirty="0">
                <a:latin typeface="+mn-lt"/>
              </a:rPr>
              <a:t>Advanced </a:t>
            </a:r>
            <a:r>
              <a:rPr lang="it-IT" sz="1100" b="1" dirty="0" err="1">
                <a:latin typeface="+mn-lt"/>
              </a:rPr>
              <a:t>Mapping</a:t>
            </a:r>
            <a:r>
              <a:rPr lang="it-IT" sz="1100" b="1" dirty="0">
                <a:latin typeface="+mn-lt"/>
              </a:rPr>
              <a:t> </a:t>
            </a:r>
            <a:r>
              <a:rPr lang="it-IT" sz="1100" dirty="0">
                <a:latin typeface="+mn-lt"/>
              </a:rPr>
              <a:t>to set the Virtual Machine </a:t>
            </a:r>
            <a:r>
              <a:rPr lang="it-IT" sz="1100" dirty="0" err="1">
                <a:latin typeface="+mn-lt"/>
              </a:rPr>
              <a:t>name</a:t>
            </a:r>
            <a:r>
              <a:rPr lang="it-IT" sz="1100" dirty="0">
                <a:latin typeface="+mn-lt"/>
              </a:rPr>
              <a:t>:</a:t>
            </a:r>
          </a:p>
          <a:p>
            <a:r>
              <a:rPr lang="it-IT" sz="1100" dirty="0">
                <a:latin typeface="Courier New" panose="02070309020205020404" pitchFamily="49" charset="0"/>
                <a:cs typeface="Courier New" panose="02070309020205020404" pitchFamily="49" charset="0"/>
              </a:rPr>
              <a:t>{{.</a:t>
            </a:r>
            <a:r>
              <a:rPr lang="it-IT" sz="1100" dirty="0" err="1">
                <a:latin typeface="Courier New" panose="02070309020205020404" pitchFamily="49" charset="0"/>
                <a:cs typeface="Courier New" panose="02070309020205020404" pitchFamily="49" charset="0"/>
              </a:rPr>
              <a:t>global.workflow.input.Name</a:t>
            </a:r>
            <a:r>
              <a:rPr lang="it-IT" sz="1100" dirty="0">
                <a:latin typeface="Courier New" panose="02070309020205020404" pitchFamily="49" charset="0"/>
                <a:cs typeface="Courier New" panose="02070309020205020404" pitchFamily="49" charset="0"/>
              </a:rPr>
              <a:t>}}_{{.</a:t>
            </a:r>
            <a:r>
              <a:rPr lang="it-IT" sz="1100" dirty="0" err="1">
                <a:latin typeface="Courier New" panose="02070309020205020404" pitchFamily="49" charset="0"/>
                <a:cs typeface="Courier New" panose="02070309020205020404" pitchFamily="49" charset="0"/>
              </a:rPr>
              <a:t>iteration</a:t>
            </a:r>
            <a:r>
              <a:rPr lang="it-IT" sz="1100" dirty="0">
                <a:latin typeface="Courier New" panose="02070309020205020404" pitchFamily="49" charset="0"/>
                <a:cs typeface="Courier New" panose="02070309020205020404" pitchFamily="49" charset="0"/>
              </a:rPr>
              <a:t>}} </a:t>
            </a:r>
            <a:r>
              <a:rPr lang="it-IT" sz="1100" b="1" dirty="0">
                <a:latin typeface="Courier New" panose="02070309020205020404" pitchFamily="49" charset="0"/>
                <a:cs typeface="Courier New" panose="02070309020205020404" pitchFamily="49" charset="0"/>
              </a:rPr>
              <a:t> </a:t>
            </a:r>
            <a:endParaRPr lang="en-IT" sz="1100" i="1" dirty="0">
              <a:latin typeface="Courier New" panose="02070309020205020404" pitchFamily="49" charset="0"/>
              <a:cs typeface="Courier New" panose="02070309020205020404" pitchFamily="49" charset="0"/>
            </a:endParaRPr>
          </a:p>
        </p:txBody>
      </p:sp>
      <p:sp>
        <p:nvSpPr>
          <p:cNvPr id="15" name="Oval 14">
            <a:extLst>
              <a:ext uri="{FF2B5EF4-FFF2-40B4-BE49-F238E27FC236}">
                <a16:creationId xmlns:a16="http://schemas.microsoft.com/office/drawing/2014/main" id="{B1349CC3-D079-3248-9728-8386ED9D6782}"/>
              </a:ext>
            </a:extLst>
          </p:cNvPr>
          <p:cNvSpPr/>
          <p:nvPr/>
        </p:nvSpPr>
        <p:spPr>
          <a:xfrm>
            <a:off x="3625869" y="1030858"/>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5</a:t>
            </a:r>
          </a:p>
        </p:txBody>
      </p:sp>
      <p:cxnSp>
        <p:nvCxnSpPr>
          <p:cNvPr id="19" name="Straight Connector 18">
            <a:extLst>
              <a:ext uri="{FF2B5EF4-FFF2-40B4-BE49-F238E27FC236}">
                <a16:creationId xmlns:a16="http://schemas.microsoft.com/office/drawing/2014/main" id="{24715A89-8A31-DC4B-A1C1-1259506AF6FF}"/>
              </a:ext>
            </a:extLst>
          </p:cNvPr>
          <p:cNvCxnSpPr>
            <a:cxnSpLocks/>
          </p:cNvCxnSpPr>
          <p:nvPr/>
        </p:nvCxnSpPr>
        <p:spPr>
          <a:xfrm>
            <a:off x="3874026" y="3790900"/>
            <a:ext cx="2553827"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5D942487-EA81-E645-A5AC-7EA66E8FEE2A}"/>
              </a:ext>
            </a:extLst>
          </p:cNvPr>
          <p:cNvCxnSpPr>
            <a:cxnSpLocks/>
          </p:cNvCxnSpPr>
          <p:nvPr/>
        </p:nvCxnSpPr>
        <p:spPr>
          <a:xfrm>
            <a:off x="6563119" y="3798691"/>
            <a:ext cx="1129932" cy="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26" name="TextBox 25">
            <a:extLst>
              <a:ext uri="{FF2B5EF4-FFF2-40B4-BE49-F238E27FC236}">
                <a16:creationId xmlns:a16="http://schemas.microsoft.com/office/drawing/2014/main" id="{CB5D7301-690E-A94E-80E8-99D6A8A63DB2}"/>
              </a:ext>
            </a:extLst>
          </p:cNvPr>
          <p:cNvSpPr txBox="1"/>
          <p:nvPr/>
        </p:nvSpPr>
        <p:spPr>
          <a:xfrm>
            <a:off x="3874026" y="3798691"/>
            <a:ext cx="2553827" cy="577081"/>
          </a:xfrm>
          <a:prstGeom prst="rect">
            <a:avLst/>
          </a:prstGeom>
          <a:noFill/>
        </p:spPr>
        <p:txBody>
          <a:bodyPr wrap="square" rtlCol="0">
            <a:spAutoFit/>
          </a:bodyPr>
          <a:lstStyle/>
          <a:p>
            <a:r>
              <a:rPr lang="en-IT" sz="1050" dirty="0">
                <a:latin typeface="+mn-lt"/>
              </a:rPr>
              <a:t>Value from a Workflow Input with reference name </a:t>
            </a:r>
            <a:r>
              <a:rPr lang="en-IT" sz="1050" b="1" dirty="0">
                <a:latin typeface="+mn-lt"/>
              </a:rPr>
              <a:t>Name</a:t>
            </a:r>
          </a:p>
          <a:p>
            <a:r>
              <a:rPr lang="en-IT" sz="1050" b="1" dirty="0">
                <a:latin typeface="+mn-lt"/>
              </a:rPr>
              <a:t>Example: myvm</a:t>
            </a:r>
            <a:endParaRPr lang="en-IT" sz="1050" dirty="0">
              <a:latin typeface="+mn-lt"/>
            </a:endParaRPr>
          </a:p>
        </p:txBody>
      </p:sp>
      <p:sp>
        <p:nvSpPr>
          <p:cNvPr id="27" name="TextBox 26">
            <a:extLst>
              <a:ext uri="{FF2B5EF4-FFF2-40B4-BE49-F238E27FC236}">
                <a16:creationId xmlns:a16="http://schemas.microsoft.com/office/drawing/2014/main" id="{29ABFF55-DAAB-6748-AD6C-E99450860DAC}"/>
              </a:ext>
            </a:extLst>
          </p:cNvPr>
          <p:cNvSpPr txBox="1"/>
          <p:nvPr/>
        </p:nvSpPr>
        <p:spPr>
          <a:xfrm>
            <a:off x="6665922" y="3798690"/>
            <a:ext cx="1194859" cy="577081"/>
          </a:xfrm>
          <a:prstGeom prst="rect">
            <a:avLst/>
          </a:prstGeom>
          <a:noFill/>
        </p:spPr>
        <p:txBody>
          <a:bodyPr wrap="square" rtlCol="0">
            <a:spAutoFit/>
          </a:bodyPr>
          <a:lstStyle/>
          <a:p>
            <a:r>
              <a:rPr lang="en-IT" sz="1050" dirty="0">
                <a:latin typeface="+mn-lt"/>
              </a:rPr>
              <a:t>Iteration number</a:t>
            </a:r>
          </a:p>
          <a:p>
            <a:endParaRPr lang="en-IT" sz="1050" b="1" dirty="0">
              <a:latin typeface="+mn-lt"/>
            </a:endParaRPr>
          </a:p>
          <a:p>
            <a:r>
              <a:rPr lang="en-IT" sz="1050" b="1" dirty="0">
                <a:latin typeface="+mn-lt"/>
              </a:rPr>
              <a:t>Example: 1</a:t>
            </a:r>
          </a:p>
        </p:txBody>
      </p:sp>
      <p:sp>
        <p:nvSpPr>
          <p:cNvPr id="29" name="TextBox 28">
            <a:extLst>
              <a:ext uri="{FF2B5EF4-FFF2-40B4-BE49-F238E27FC236}">
                <a16:creationId xmlns:a16="http://schemas.microsoft.com/office/drawing/2014/main" id="{5045BAB2-C91E-A744-BBB7-3B9E83655AA9}"/>
              </a:ext>
            </a:extLst>
          </p:cNvPr>
          <p:cNvSpPr txBox="1"/>
          <p:nvPr/>
        </p:nvSpPr>
        <p:spPr>
          <a:xfrm>
            <a:off x="4798002" y="4383561"/>
            <a:ext cx="1929695" cy="307777"/>
          </a:xfrm>
          <a:prstGeom prst="rect">
            <a:avLst/>
          </a:prstGeom>
          <a:noFill/>
        </p:spPr>
        <p:txBody>
          <a:bodyPr wrap="none" rtlCol="0">
            <a:spAutoFit/>
          </a:bodyPr>
          <a:lstStyle/>
          <a:p>
            <a:r>
              <a:rPr lang="en-IT" sz="1400" i="1" dirty="0">
                <a:latin typeface="+mn-lt"/>
              </a:rPr>
              <a:t>Sample Result: myvm_1</a:t>
            </a:r>
          </a:p>
        </p:txBody>
      </p:sp>
    </p:spTree>
    <p:extLst>
      <p:ext uri="{BB962C8B-B14F-4D97-AF65-F5344CB8AC3E}">
        <p14:creationId xmlns:p14="http://schemas.microsoft.com/office/powerpoint/2010/main" val="30195648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7064F3-0A80-9D4D-B1BB-7E5398B9949C}"/>
              </a:ext>
            </a:extLst>
          </p:cNvPr>
          <p:cNvPicPr>
            <a:picLocks noChangeAspect="1"/>
          </p:cNvPicPr>
          <p:nvPr/>
        </p:nvPicPr>
        <p:blipFill>
          <a:blip r:embed="rId3"/>
          <a:stretch>
            <a:fillRect/>
          </a:stretch>
        </p:blipFill>
        <p:spPr>
          <a:xfrm>
            <a:off x="530773" y="1195849"/>
            <a:ext cx="2292108" cy="3261697"/>
          </a:xfrm>
          <a:prstGeom prst="rect">
            <a:avLst/>
          </a:prstGeom>
        </p:spPr>
      </p:pic>
      <p:sp>
        <p:nvSpPr>
          <p:cNvPr id="2" name="Title 1">
            <a:extLst>
              <a:ext uri="{FF2B5EF4-FFF2-40B4-BE49-F238E27FC236}">
                <a16:creationId xmlns:a16="http://schemas.microsoft.com/office/drawing/2014/main" id="{3C117D09-6F4E-CF4F-8489-9FC0931016A9}"/>
              </a:ext>
            </a:extLst>
          </p:cNvPr>
          <p:cNvSpPr>
            <a:spLocks noGrp="1"/>
          </p:cNvSpPr>
          <p:nvPr>
            <p:ph type="title"/>
          </p:nvPr>
        </p:nvSpPr>
        <p:spPr/>
        <p:txBody>
          <a:bodyPr/>
          <a:lstStyle/>
          <a:p>
            <a:r>
              <a:rPr lang="en-IT" dirty="0"/>
              <a:t>Parallel Loops Example – Create Multiple VMs from List</a:t>
            </a:r>
          </a:p>
        </p:txBody>
      </p:sp>
      <p:sp>
        <p:nvSpPr>
          <p:cNvPr id="4" name="TextBox 3">
            <a:extLst>
              <a:ext uri="{FF2B5EF4-FFF2-40B4-BE49-F238E27FC236}">
                <a16:creationId xmlns:a16="http://schemas.microsoft.com/office/drawing/2014/main" id="{F3D81475-8BBA-5D48-940D-AA948E12DFA0}"/>
              </a:ext>
            </a:extLst>
          </p:cNvPr>
          <p:cNvSpPr txBox="1"/>
          <p:nvPr/>
        </p:nvSpPr>
        <p:spPr>
          <a:xfrm>
            <a:off x="2822880" y="1138406"/>
            <a:ext cx="5855803" cy="1277273"/>
          </a:xfrm>
          <a:prstGeom prst="rect">
            <a:avLst/>
          </a:prstGeom>
          <a:noFill/>
        </p:spPr>
        <p:txBody>
          <a:bodyPr wrap="square" rtlCol="0">
            <a:spAutoFit/>
          </a:bodyPr>
          <a:lstStyle/>
          <a:p>
            <a:r>
              <a:rPr lang="en-IT" sz="1100" dirty="0">
                <a:latin typeface="+mn-lt"/>
              </a:rPr>
              <a:t>In this case, we have a WF Input with reference name </a:t>
            </a:r>
            <a:r>
              <a:rPr lang="en-IT" sz="1100" b="1" dirty="0">
                <a:latin typeface="+mn-lt"/>
              </a:rPr>
              <a:t>vmlist </a:t>
            </a:r>
            <a:r>
              <a:rPr lang="en-IT" sz="1100" dirty="0">
                <a:latin typeface="+mn-lt"/>
              </a:rPr>
              <a:t>defined as a collection of </a:t>
            </a:r>
            <a:r>
              <a:rPr lang="en-IT" sz="1100" b="1" dirty="0">
                <a:latin typeface="+mn-lt"/>
              </a:rPr>
              <a:t>String</a:t>
            </a:r>
            <a:r>
              <a:rPr lang="en-IT" sz="1100" dirty="0">
                <a:latin typeface="+mn-lt"/>
              </a:rPr>
              <a:t> (basically, an array).</a:t>
            </a:r>
          </a:p>
          <a:p>
            <a:r>
              <a:rPr lang="en-IT" sz="1100" dirty="0">
                <a:latin typeface="+mn-lt"/>
              </a:rPr>
              <a:t>The use case is to create </a:t>
            </a:r>
            <a:r>
              <a:rPr lang="en-IT" sz="1100" i="1" dirty="0">
                <a:latin typeface="+mn-lt"/>
              </a:rPr>
              <a:t>n </a:t>
            </a:r>
            <a:r>
              <a:rPr lang="en-IT" sz="1100" dirty="0">
                <a:latin typeface="+mn-lt"/>
              </a:rPr>
              <a:t>virtual machines, where </a:t>
            </a:r>
            <a:r>
              <a:rPr lang="en-IT" sz="1100" i="1" dirty="0">
                <a:latin typeface="+mn-lt"/>
              </a:rPr>
              <a:t>n</a:t>
            </a:r>
            <a:r>
              <a:rPr lang="en-IT" sz="1100" dirty="0">
                <a:latin typeface="+mn-lt"/>
              </a:rPr>
              <a:t> is the number of virtual machine names present in the collection. </a:t>
            </a:r>
          </a:p>
          <a:p>
            <a:endParaRPr lang="en-IT" sz="1100" dirty="0">
              <a:latin typeface="+mn-lt"/>
            </a:endParaRPr>
          </a:p>
          <a:p>
            <a:r>
              <a:rPr lang="en-IT" sz="1100" dirty="0">
                <a:latin typeface="+mn-lt"/>
              </a:rPr>
              <a:t>As an example, we specified 1 and 5 as minimum and maximum number of items respectively. </a:t>
            </a:r>
          </a:p>
          <a:p>
            <a:r>
              <a:rPr lang="en-IT" sz="1100" dirty="0">
                <a:latin typeface="+mn-lt"/>
              </a:rPr>
              <a:t>This also means that we can only create max 5 VMs per each workflow execution</a:t>
            </a:r>
          </a:p>
        </p:txBody>
      </p:sp>
      <p:sp>
        <p:nvSpPr>
          <p:cNvPr id="9" name="Oval 8">
            <a:extLst>
              <a:ext uri="{FF2B5EF4-FFF2-40B4-BE49-F238E27FC236}">
                <a16:creationId xmlns:a16="http://schemas.microsoft.com/office/drawing/2014/main" id="{57BE129B-9119-CD44-B89A-D5819E1C0081}"/>
              </a:ext>
            </a:extLst>
          </p:cNvPr>
          <p:cNvSpPr/>
          <p:nvPr/>
        </p:nvSpPr>
        <p:spPr>
          <a:xfrm>
            <a:off x="365782" y="1030858"/>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1</a:t>
            </a:r>
          </a:p>
        </p:txBody>
      </p:sp>
      <p:pic>
        <p:nvPicPr>
          <p:cNvPr id="13" name="Picture 12">
            <a:extLst>
              <a:ext uri="{FF2B5EF4-FFF2-40B4-BE49-F238E27FC236}">
                <a16:creationId xmlns:a16="http://schemas.microsoft.com/office/drawing/2014/main" id="{FF05303D-B1C5-564B-8165-FF1904AF5D19}"/>
              </a:ext>
            </a:extLst>
          </p:cNvPr>
          <p:cNvPicPr>
            <a:picLocks noChangeAspect="1"/>
          </p:cNvPicPr>
          <p:nvPr/>
        </p:nvPicPr>
        <p:blipFill>
          <a:blip r:embed="rId4"/>
          <a:stretch>
            <a:fillRect/>
          </a:stretch>
        </p:blipFill>
        <p:spPr>
          <a:xfrm>
            <a:off x="3045776" y="2654698"/>
            <a:ext cx="3052447" cy="1344974"/>
          </a:xfrm>
          <a:prstGeom prst="rect">
            <a:avLst/>
          </a:prstGeom>
        </p:spPr>
      </p:pic>
      <p:sp>
        <p:nvSpPr>
          <p:cNvPr id="14" name="Oval 13">
            <a:extLst>
              <a:ext uri="{FF2B5EF4-FFF2-40B4-BE49-F238E27FC236}">
                <a16:creationId xmlns:a16="http://schemas.microsoft.com/office/drawing/2014/main" id="{7FFB331C-8F3D-2A47-B64B-93DAD166ED35}"/>
              </a:ext>
            </a:extLst>
          </p:cNvPr>
          <p:cNvSpPr/>
          <p:nvPr/>
        </p:nvSpPr>
        <p:spPr>
          <a:xfrm>
            <a:off x="2880785" y="2517058"/>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2</a:t>
            </a:r>
          </a:p>
        </p:txBody>
      </p:sp>
      <p:sp>
        <p:nvSpPr>
          <p:cNvPr id="15" name="TextBox 14">
            <a:extLst>
              <a:ext uri="{FF2B5EF4-FFF2-40B4-BE49-F238E27FC236}">
                <a16:creationId xmlns:a16="http://schemas.microsoft.com/office/drawing/2014/main" id="{85C22F0B-350C-394A-B177-4A779E1C99E2}"/>
              </a:ext>
            </a:extLst>
          </p:cNvPr>
          <p:cNvSpPr txBox="1"/>
          <p:nvPr/>
        </p:nvSpPr>
        <p:spPr>
          <a:xfrm>
            <a:off x="6098223" y="2654698"/>
            <a:ext cx="2796887" cy="1384995"/>
          </a:xfrm>
          <a:prstGeom prst="rect">
            <a:avLst/>
          </a:prstGeom>
          <a:noFill/>
        </p:spPr>
        <p:txBody>
          <a:bodyPr wrap="square" rtlCol="0">
            <a:spAutoFit/>
          </a:bodyPr>
          <a:lstStyle/>
          <a:p>
            <a:r>
              <a:rPr lang="en-IT" sz="1100" dirty="0">
                <a:latin typeface="+mn-lt"/>
              </a:rPr>
              <a:t>The </a:t>
            </a:r>
            <a:r>
              <a:rPr lang="en-IT" sz="1100" b="1" dirty="0">
                <a:latin typeface="+mn-lt"/>
              </a:rPr>
              <a:t>Count </a:t>
            </a:r>
            <a:r>
              <a:rPr lang="en-IT" sz="1100" dirty="0">
                <a:latin typeface="+mn-lt"/>
              </a:rPr>
              <a:t>value in the </a:t>
            </a:r>
            <a:r>
              <a:rPr lang="en-IT" sz="1100" b="1" dirty="0">
                <a:latin typeface="+mn-lt"/>
              </a:rPr>
              <a:t>Parallel Loop</a:t>
            </a:r>
            <a:r>
              <a:rPr lang="en-IT" sz="1100" dirty="0">
                <a:latin typeface="+mn-lt"/>
              </a:rPr>
              <a:t> can be set as follows:</a:t>
            </a:r>
          </a:p>
          <a:p>
            <a:endParaRPr lang="en-IT" sz="1100" dirty="0">
              <a:latin typeface="+mn-lt"/>
            </a:endParaRPr>
          </a:p>
          <a:p>
            <a:r>
              <a:rPr lang="en-IT" sz="900" dirty="0">
                <a:latin typeface="Courier New" panose="02070309020205020404" pitchFamily="49" charset="0"/>
                <a:cs typeface="Courier New" panose="02070309020205020404" pitchFamily="49" charset="0"/>
              </a:rPr>
              <a:t>{{len .global.workflow.input.vmlist}}</a:t>
            </a:r>
          </a:p>
          <a:p>
            <a:endParaRPr lang="en-IT" sz="900" dirty="0">
              <a:latin typeface="Courier New" panose="02070309020205020404" pitchFamily="49" charset="0"/>
              <a:cs typeface="Courier New" panose="02070309020205020404" pitchFamily="49" charset="0"/>
            </a:endParaRPr>
          </a:p>
          <a:p>
            <a:r>
              <a:rPr lang="en-IT" sz="1100" dirty="0">
                <a:latin typeface="+mn-lt"/>
                <a:cs typeface="Courier New" panose="02070309020205020404" pitchFamily="49" charset="0"/>
              </a:rPr>
              <a:t>This means ICO will execute </a:t>
            </a:r>
            <a:r>
              <a:rPr lang="en-IT" sz="1100" i="1" dirty="0">
                <a:latin typeface="+mn-lt"/>
                <a:cs typeface="Courier New" panose="02070309020205020404" pitchFamily="49" charset="0"/>
              </a:rPr>
              <a:t>n</a:t>
            </a:r>
            <a:r>
              <a:rPr lang="en-IT" sz="1100" dirty="0">
                <a:latin typeface="+mn-lt"/>
                <a:cs typeface="Courier New" panose="02070309020205020404" pitchFamily="49" charset="0"/>
              </a:rPr>
              <a:t> instances of the inner task where </a:t>
            </a:r>
            <a:r>
              <a:rPr lang="en-IT" sz="1100" i="1" dirty="0">
                <a:latin typeface="+mn-lt"/>
                <a:cs typeface="Courier New" panose="02070309020205020404" pitchFamily="49" charset="0"/>
              </a:rPr>
              <a:t>n</a:t>
            </a:r>
            <a:r>
              <a:rPr lang="en-IT" sz="1100" dirty="0">
                <a:latin typeface="+mn-lt"/>
                <a:cs typeface="Courier New" panose="02070309020205020404" pitchFamily="49" charset="0"/>
              </a:rPr>
              <a:t> is the leng</a:t>
            </a:r>
            <a:r>
              <a:rPr lang="en-GB" sz="1100" dirty="0" err="1">
                <a:latin typeface="+mn-lt"/>
                <a:cs typeface="Courier New" panose="02070309020205020404" pitchFamily="49" charset="0"/>
              </a:rPr>
              <a:t>th</a:t>
            </a:r>
            <a:r>
              <a:rPr lang="en-IT" sz="1100" dirty="0">
                <a:latin typeface="+mn-lt"/>
                <a:cs typeface="Courier New" panose="02070309020205020404" pitchFamily="49" charset="0"/>
              </a:rPr>
              <a:t> of the list provided by the user</a:t>
            </a:r>
          </a:p>
        </p:txBody>
      </p:sp>
      <p:sp>
        <p:nvSpPr>
          <p:cNvPr id="16" name="TextBox 15">
            <a:extLst>
              <a:ext uri="{FF2B5EF4-FFF2-40B4-BE49-F238E27FC236}">
                <a16:creationId xmlns:a16="http://schemas.microsoft.com/office/drawing/2014/main" id="{16CD3528-6988-3A4D-8A97-B050AED0BE4A}"/>
              </a:ext>
            </a:extLst>
          </p:cNvPr>
          <p:cNvSpPr txBox="1"/>
          <p:nvPr/>
        </p:nvSpPr>
        <p:spPr>
          <a:xfrm>
            <a:off x="2943394" y="4137312"/>
            <a:ext cx="5839860" cy="415498"/>
          </a:xfrm>
          <a:prstGeom prst="rect">
            <a:avLst/>
          </a:prstGeom>
          <a:noFill/>
        </p:spPr>
        <p:txBody>
          <a:bodyPr wrap="square" rtlCol="0">
            <a:spAutoFit/>
          </a:bodyPr>
          <a:lstStyle/>
          <a:p>
            <a:r>
              <a:rPr lang="en-IT" sz="700" dirty="0">
                <a:latin typeface="+mn-lt"/>
              </a:rPr>
              <a:t>Note: the </a:t>
            </a:r>
            <a:r>
              <a:rPr lang="en-IT" sz="700" dirty="0">
                <a:latin typeface="Courier New" panose="02070309020205020404" pitchFamily="49" charset="0"/>
                <a:cs typeface="Courier New" panose="02070309020205020404" pitchFamily="49" charset="0"/>
              </a:rPr>
              <a:t>len</a:t>
            </a:r>
            <a:r>
              <a:rPr lang="en-IT" sz="700" dirty="0">
                <a:latin typeface="+mn-lt"/>
              </a:rPr>
              <a:t> function measure the leng</a:t>
            </a:r>
            <a:r>
              <a:rPr lang="en-GB" sz="700" dirty="0" err="1">
                <a:latin typeface="+mn-lt"/>
              </a:rPr>
              <a:t>th</a:t>
            </a:r>
            <a:r>
              <a:rPr lang="en-IT" sz="700" dirty="0">
                <a:latin typeface="+mn-lt"/>
              </a:rPr>
              <a:t> of a string (characters) or array (number of items).</a:t>
            </a:r>
          </a:p>
          <a:p>
            <a:r>
              <a:rPr lang="en-IT" sz="700" dirty="0">
                <a:latin typeface="+mn-lt"/>
              </a:rPr>
              <a:t>For additional info please refer to the following documentation:</a:t>
            </a:r>
          </a:p>
          <a:p>
            <a:r>
              <a:rPr lang="en-GB" sz="700" dirty="0">
                <a:latin typeface="+mn-lt"/>
                <a:hlinkClick r:id="rId5"/>
              </a:rPr>
              <a:t>https://www.intersight.com/help/saas/resources/Workflow_Designer#operations_-_parallel_loop_task</a:t>
            </a:r>
            <a:endParaRPr lang="en-IT" sz="700" dirty="0">
              <a:latin typeface="+mn-lt"/>
            </a:endParaRPr>
          </a:p>
        </p:txBody>
      </p:sp>
    </p:spTree>
    <p:extLst>
      <p:ext uri="{BB962C8B-B14F-4D97-AF65-F5344CB8AC3E}">
        <p14:creationId xmlns:p14="http://schemas.microsoft.com/office/powerpoint/2010/main" val="23828098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3B471E-8D96-734E-BC46-992940E6DBDC}"/>
              </a:ext>
            </a:extLst>
          </p:cNvPr>
          <p:cNvPicPr>
            <a:picLocks noChangeAspect="1"/>
          </p:cNvPicPr>
          <p:nvPr/>
        </p:nvPicPr>
        <p:blipFill>
          <a:blip r:embed="rId3"/>
          <a:stretch>
            <a:fillRect/>
          </a:stretch>
        </p:blipFill>
        <p:spPr>
          <a:xfrm>
            <a:off x="530772" y="1201373"/>
            <a:ext cx="3868087" cy="1689457"/>
          </a:xfrm>
          <a:prstGeom prst="rect">
            <a:avLst/>
          </a:prstGeom>
        </p:spPr>
      </p:pic>
      <p:sp>
        <p:nvSpPr>
          <p:cNvPr id="2" name="Title 1">
            <a:extLst>
              <a:ext uri="{FF2B5EF4-FFF2-40B4-BE49-F238E27FC236}">
                <a16:creationId xmlns:a16="http://schemas.microsoft.com/office/drawing/2014/main" id="{3C117D09-6F4E-CF4F-8489-9FC0931016A9}"/>
              </a:ext>
            </a:extLst>
          </p:cNvPr>
          <p:cNvSpPr>
            <a:spLocks noGrp="1"/>
          </p:cNvSpPr>
          <p:nvPr>
            <p:ph type="title"/>
          </p:nvPr>
        </p:nvSpPr>
        <p:spPr/>
        <p:txBody>
          <a:bodyPr/>
          <a:lstStyle/>
          <a:p>
            <a:r>
              <a:rPr lang="en-IT" dirty="0"/>
              <a:t>Parallel Loops Example – Create Multiple VMs from List</a:t>
            </a:r>
          </a:p>
        </p:txBody>
      </p:sp>
      <p:sp>
        <p:nvSpPr>
          <p:cNvPr id="4" name="TextBox 3">
            <a:extLst>
              <a:ext uri="{FF2B5EF4-FFF2-40B4-BE49-F238E27FC236}">
                <a16:creationId xmlns:a16="http://schemas.microsoft.com/office/drawing/2014/main" id="{F3D81475-8BBA-5D48-940D-AA948E12DFA0}"/>
              </a:ext>
            </a:extLst>
          </p:cNvPr>
          <p:cNvSpPr txBox="1"/>
          <p:nvPr/>
        </p:nvSpPr>
        <p:spPr>
          <a:xfrm>
            <a:off x="448588" y="2942731"/>
            <a:ext cx="4087537" cy="1338828"/>
          </a:xfrm>
          <a:prstGeom prst="rect">
            <a:avLst/>
          </a:prstGeom>
          <a:noFill/>
        </p:spPr>
        <p:txBody>
          <a:bodyPr wrap="square" rtlCol="0">
            <a:spAutoFit/>
          </a:bodyPr>
          <a:lstStyle/>
          <a:p>
            <a:r>
              <a:rPr lang="en-IT" sz="900" dirty="0">
                <a:latin typeface="+mn-lt"/>
              </a:rPr>
              <a:t>For the Virtual Machine name input mapping we are now following a different approach:</a:t>
            </a:r>
          </a:p>
          <a:p>
            <a:r>
              <a:rPr lang="en-IT" sz="900" dirty="0">
                <a:latin typeface="+mn-lt"/>
              </a:rPr>
              <a:t>As the user will specify a list of </a:t>
            </a:r>
            <a:r>
              <a:rPr lang="en-IT" sz="900" b="1" dirty="0">
                <a:latin typeface="+mn-lt"/>
              </a:rPr>
              <a:t>Virtual Machine</a:t>
            </a:r>
            <a:r>
              <a:rPr lang="en-IT" sz="900" dirty="0">
                <a:latin typeface="+mn-lt"/>
              </a:rPr>
              <a:t> names, we want to assign those exact names to each VM.</a:t>
            </a:r>
          </a:p>
          <a:p>
            <a:endParaRPr lang="en-IT" sz="900" dirty="0">
              <a:latin typeface="+mn-lt"/>
            </a:endParaRPr>
          </a:p>
          <a:p>
            <a:r>
              <a:rPr lang="en-GB" sz="900" dirty="0">
                <a:latin typeface="Courier New" panose="02070309020205020404" pitchFamily="49" charset="0"/>
                <a:cs typeface="Courier New" panose="02070309020205020404" pitchFamily="49" charset="0"/>
              </a:rPr>
              <a:t>{{index .</a:t>
            </a:r>
            <a:r>
              <a:rPr lang="en-GB" sz="900" dirty="0" err="1">
                <a:latin typeface="Courier New" panose="02070309020205020404" pitchFamily="49" charset="0"/>
                <a:cs typeface="Courier New" panose="02070309020205020404" pitchFamily="49" charset="0"/>
              </a:rPr>
              <a:t>global.workflow.input.vmlist</a:t>
            </a:r>
            <a:r>
              <a:rPr lang="en-GB" sz="900" dirty="0">
                <a:latin typeface="Courier New" panose="02070309020205020404" pitchFamily="49" charset="0"/>
                <a:cs typeface="Courier New" panose="02070309020205020404" pitchFamily="49" charset="0"/>
              </a:rPr>
              <a:t> .iteration}}</a:t>
            </a:r>
          </a:p>
          <a:p>
            <a:endParaRPr lang="en-GB" sz="900" dirty="0">
              <a:latin typeface="Courier New" panose="02070309020205020404" pitchFamily="49" charset="0"/>
              <a:cs typeface="Courier New" panose="02070309020205020404" pitchFamily="49" charset="0"/>
            </a:endParaRPr>
          </a:p>
          <a:p>
            <a:r>
              <a:rPr lang="en-GB" sz="900" dirty="0">
                <a:latin typeface="+mn-lt"/>
                <a:cs typeface="Courier New" panose="02070309020205020404" pitchFamily="49" charset="0"/>
              </a:rPr>
              <a:t>The </a:t>
            </a:r>
            <a:r>
              <a:rPr lang="en-GB" sz="900" dirty="0">
                <a:latin typeface="Courier New" panose="02070309020205020404" pitchFamily="49" charset="0"/>
                <a:cs typeface="Courier New" panose="02070309020205020404" pitchFamily="49" charset="0"/>
              </a:rPr>
              <a:t>index</a:t>
            </a:r>
            <a:r>
              <a:rPr lang="en-GB" sz="900" dirty="0">
                <a:latin typeface="+mn-lt"/>
                <a:cs typeface="Courier New" panose="02070309020205020404" pitchFamily="49" charset="0"/>
              </a:rPr>
              <a:t> function will extract the value of the </a:t>
            </a:r>
            <a:r>
              <a:rPr lang="en-GB" sz="900" dirty="0">
                <a:latin typeface="Courier New" panose="02070309020205020404" pitchFamily="49" charset="0"/>
                <a:cs typeface="Courier New" panose="02070309020205020404" pitchFamily="49" charset="0"/>
              </a:rPr>
              <a:t>.iteration </a:t>
            </a:r>
            <a:r>
              <a:rPr lang="en-GB" sz="900" dirty="0">
                <a:latin typeface="+mn-lt"/>
                <a:cs typeface="Courier New" panose="02070309020205020404" pitchFamily="49" charset="0"/>
              </a:rPr>
              <a:t>element of the array </a:t>
            </a:r>
            <a:r>
              <a:rPr lang="en-GB" sz="900" dirty="0">
                <a:latin typeface="Courier New" panose="02070309020205020404" pitchFamily="49" charset="0"/>
                <a:cs typeface="Courier New" panose="02070309020205020404" pitchFamily="49" charset="0"/>
              </a:rPr>
              <a:t>.</a:t>
            </a:r>
            <a:r>
              <a:rPr lang="en-GB" sz="900" dirty="0" err="1">
                <a:latin typeface="Courier New" panose="02070309020205020404" pitchFamily="49" charset="0"/>
                <a:cs typeface="Courier New" panose="02070309020205020404" pitchFamily="49" charset="0"/>
              </a:rPr>
              <a:t>global.workflow.input.vmlist</a:t>
            </a:r>
            <a:r>
              <a:rPr lang="en-GB" sz="900" dirty="0">
                <a:latin typeface="Courier New" panose="02070309020205020404" pitchFamily="49" charset="0"/>
                <a:cs typeface="Courier New" panose="02070309020205020404" pitchFamily="49" charset="0"/>
              </a:rPr>
              <a:t> </a:t>
            </a:r>
            <a:r>
              <a:rPr lang="en-GB" sz="900" dirty="0">
                <a:latin typeface="+mn-lt"/>
                <a:cs typeface="Courier New" panose="02070309020205020404" pitchFamily="49" charset="0"/>
              </a:rPr>
              <a:t>(Workflow Input)</a:t>
            </a:r>
            <a:endParaRPr lang="en-IT" sz="900" dirty="0">
              <a:latin typeface="+mn-lt"/>
              <a:cs typeface="Courier New" panose="02070309020205020404" pitchFamily="49" charset="0"/>
            </a:endParaRPr>
          </a:p>
        </p:txBody>
      </p:sp>
      <p:sp>
        <p:nvSpPr>
          <p:cNvPr id="9" name="Oval 8">
            <a:extLst>
              <a:ext uri="{FF2B5EF4-FFF2-40B4-BE49-F238E27FC236}">
                <a16:creationId xmlns:a16="http://schemas.microsoft.com/office/drawing/2014/main" id="{57BE129B-9119-CD44-B89A-D5819E1C0081}"/>
              </a:ext>
            </a:extLst>
          </p:cNvPr>
          <p:cNvSpPr/>
          <p:nvPr/>
        </p:nvSpPr>
        <p:spPr>
          <a:xfrm>
            <a:off x="365782" y="1030858"/>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3</a:t>
            </a:r>
          </a:p>
        </p:txBody>
      </p:sp>
      <p:pic>
        <p:nvPicPr>
          <p:cNvPr id="5" name="Picture 4">
            <a:extLst>
              <a:ext uri="{FF2B5EF4-FFF2-40B4-BE49-F238E27FC236}">
                <a16:creationId xmlns:a16="http://schemas.microsoft.com/office/drawing/2014/main" id="{741EEFE2-D137-0542-A9D1-4C7ADEE354CE}"/>
              </a:ext>
            </a:extLst>
          </p:cNvPr>
          <p:cNvPicPr>
            <a:picLocks noChangeAspect="1"/>
          </p:cNvPicPr>
          <p:nvPr/>
        </p:nvPicPr>
        <p:blipFill>
          <a:blip r:embed="rId4"/>
          <a:stretch>
            <a:fillRect/>
          </a:stretch>
        </p:blipFill>
        <p:spPr>
          <a:xfrm>
            <a:off x="4483100" y="1201373"/>
            <a:ext cx="2218428" cy="2876437"/>
          </a:xfrm>
          <a:prstGeom prst="rect">
            <a:avLst/>
          </a:prstGeom>
        </p:spPr>
      </p:pic>
      <p:sp>
        <p:nvSpPr>
          <p:cNvPr id="12" name="TextBox 11">
            <a:extLst>
              <a:ext uri="{FF2B5EF4-FFF2-40B4-BE49-F238E27FC236}">
                <a16:creationId xmlns:a16="http://schemas.microsoft.com/office/drawing/2014/main" id="{1C177252-4CFC-5D43-896F-60662AC056FB}"/>
              </a:ext>
            </a:extLst>
          </p:cNvPr>
          <p:cNvSpPr txBox="1"/>
          <p:nvPr/>
        </p:nvSpPr>
        <p:spPr>
          <a:xfrm>
            <a:off x="6701528" y="1165321"/>
            <a:ext cx="2128654" cy="3000821"/>
          </a:xfrm>
          <a:prstGeom prst="rect">
            <a:avLst/>
          </a:prstGeom>
          <a:noFill/>
        </p:spPr>
        <p:txBody>
          <a:bodyPr wrap="square" rtlCol="0">
            <a:spAutoFit/>
          </a:bodyPr>
          <a:lstStyle/>
          <a:p>
            <a:r>
              <a:rPr lang="it-IT" sz="900" dirty="0" err="1">
                <a:latin typeface="+mn-lt"/>
                <a:cs typeface="Courier New" panose="02070309020205020404" pitchFamily="49" charset="0"/>
              </a:rPr>
              <a:t>Executing</a:t>
            </a:r>
            <a:r>
              <a:rPr lang="it-IT" sz="900" dirty="0">
                <a:latin typeface="+mn-lt"/>
                <a:cs typeface="Courier New" panose="02070309020205020404" pitchFamily="49" charset="0"/>
              </a:rPr>
              <a:t> the </a:t>
            </a:r>
            <a:r>
              <a:rPr lang="it-IT" sz="900" dirty="0" err="1">
                <a:latin typeface="+mn-lt"/>
                <a:cs typeface="Courier New" panose="02070309020205020404" pitchFamily="49" charset="0"/>
              </a:rPr>
              <a:t>workflow</a:t>
            </a:r>
            <a:r>
              <a:rPr lang="it-IT" sz="900" dirty="0">
                <a:latin typeface="+mn-lt"/>
                <a:cs typeface="Courier New" panose="02070309020205020404" pitchFamily="49" charset="0"/>
              </a:rPr>
              <a:t>, the </a:t>
            </a:r>
            <a:r>
              <a:rPr lang="it-IT" sz="900" dirty="0" err="1">
                <a:latin typeface="+mn-lt"/>
                <a:cs typeface="Courier New" panose="02070309020205020404" pitchFamily="49" charset="0"/>
              </a:rPr>
              <a:t>user</a:t>
            </a:r>
            <a:r>
              <a:rPr lang="it-IT" sz="900" dirty="0">
                <a:latin typeface="+mn-lt"/>
                <a:cs typeface="Courier New" panose="02070309020205020404" pitchFamily="49" charset="0"/>
              </a:rPr>
              <a:t> </a:t>
            </a:r>
            <a:r>
              <a:rPr lang="it-IT" sz="900" dirty="0" err="1">
                <a:latin typeface="+mn-lt"/>
                <a:cs typeface="Courier New" panose="02070309020205020404" pitchFamily="49" charset="0"/>
              </a:rPr>
              <a:t>will</a:t>
            </a:r>
            <a:r>
              <a:rPr lang="it-IT" sz="900" dirty="0">
                <a:latin typeface="+mn-lt"/>
                <a:cs typeface="Courier New" panose="02070309020205020404" pitchFamily="49" charset="0"/>
              </a:rPr>
              <a:t> set, </a:t>
            </a:r>
            <a:r>
              <a:rPr lang="it-IT" sz="900" dirty="0" err="1">
                <a:latin typeface="+mn-lt"/>
                <a:cs typeface="Courier New" panose="02070309020205020404" pitchFamily="49" charset="0"/>
              </a:rPr>
              <a:t>as</a:t>
            </a:r>
            <a:r>
              <a:rPr lang="it-IT" sz="900" dirty="0">
                <a:latin typeface="+mn-lt"/>
                <a:cs typeface="Courier New" panose="02070309020205020404" pitchFamily="49" charset="0"/>
              </a:rPr>
              <a:t> an </a:t>
            </a:r>
            <a:r>
              <a:rPr lang="it-IT" sz="900" dirty="0" err="1">
                <a:latin typeface="+mn-lt"/>
                <a:cs typeface="Courier New" panose="02070309020205020404" pitchFamily="49" charset="0"/>
              </a:rPr>
              <a:t>example</a:t>
            </a:r>
            <a:r>
              <a:rPr lang="it-IT" sz="900" dirty="0">
                <a:latin typeface="+mn-lt"/>
                <a:cs typeface="Courier New" panose="02070309020205020404" pitchFamily="49" charset="0"/>
              </a:rPr>
              <a:t>, 3 </a:t>
            </a:r>
            <a:r>
              <a:rPr lang="it-IT" sz="900" dirty="0" err="1">
                <a:latin typeface="+mn-lt"/>
                <a:cs typeface="Courier New" panose="02070309020205020404" pitchFamily="49" charset="0"/>
              </a:rPr>
              <a:t>different</a:t>
            </a:r>
            <a:r>
              <a:rPr lang="it-IT" sz="900" dirty="0">
                <a:latin typeface="+mn-lt"/>
                <a:cs typeface="Courier New" panose="02070309020205020404" pitchFamily="49" charset="0"/>
              </a:rPr>
              <a:t> </a:t>
            </a:r>
            <a:r>
              <a:rPr lang="it-IT" sz="900" b="1" dirty="0">
                <a:latin typeface="+mn-lt"/>
                <a:cs typeface="Courier New" panose="02070309020205020404" pitchFamily="49" charset="0"/>
              </a:rPr>
              <a:t>Virtual Machine</a:t>
            </a:r>
            <a:r>
              <a:rPr lang="it-IT" sz="900" dirty="0">
                <a:latin typeface="+mn-lt"/>
                <a:cs typeface="Courier New" panose="02070309020205020404" pitchFamily="49" charset="0"/>
              </a:rPr>
              <a:t> </a:t>
            </a:r>
            <a:r>
              <a:rPr lang="it-IT" sz="900" dirty="0" err="1">
                <a:latin typeface="+mn-lt"/>
                <a:cs typeface="Courier New" panose="02070309020205020404" pitchFamily="49" charset="0"/>
              </a:rPr>
              <a:t>names</a:t>
            </a:r>
            <a:r>
              <a:rPr lang="it-IT" sz="900" dirty="0">
                <a:latin typeface="+mn-lt"/>
                <a:cs typeface="Courier New" panose="02070309020205020404" pitchFamily="49" charset="0"/>
              </a:rPr>
              <a:t> </a:t>
            </a:r>
            <a:r>
              <a:rPr lang="it-IT" sz="900" dirty="0" err="1">
                <a:latin typeface="+mn-lt"/>
                <a:cs typeface="Courier New" panose="02070309020205020404" pitchFamily="49" charset="0"/>
              </a:rPr>
              <a:t>which</a:t>
            </a:r>
            <a:r>
              <a:rPr lang="it-IT" sz="900" dirty="0">
                <a:latin typeface="+mn-lt"/>
                <a:cs typeface="Courier New" panose="02070309020205020404" pitchFamily="49" charset="0"/>
              </a:rPr>
              <a:t> are </a:t>
            </a:r>
            <a:r>
              <a:rPr lang="it-IT" sz="900" dirty="0" err="1">
                <a:latin typeface="+mn-lt"/>
                <a:cs typeface="Courier New" panose="02070309020205020404" pitchFamily="49" charset="0"/>
              </a:rPr>
              <a:t>creating</a:t>
            </a:r>
            <a:r>
              <a:rPr lang="it-IT" sz="900" dirty="0">
                <a:latin typeface="+mn-lt"/>
                <a:cs typeface="Courier New" panose="02070309020205020404" pitchFamily="49" charset="0"/>
              </a:rPr>
              <a:t> </a:t>
            </a:r>
            <a:r>
              <a:rPr lang="it-IT" sz="900" dirty="0" err="1">
                <a:latin typeface="+mn-lt"/>
                <a:cs typeface="Courier New" panose="02070309020205020404" pitchFamily="49" charset="0"/>
              </a:rPr>
              <a:t>our</a:t>
            </a:r>
            <a:r>
              <a:rPr lang="it-IT" sz="900" dirty="0">
                <a:latin typeface="+mn-lt"/>
                <a:cs typeface="Courier New" panose="02070309020205020404" pitchFamily="49" charset="0"/>
              </a:rPr>
              <a:t> </a:t>
            </a:r>
            <a:r>
              <a:rPr lang="it-IT" sz="900" dirty="0" err="1">
                <a:latin typeface="+mn-lt"/>
                <a:cs typeface="Courier New" panose="02070309020205020404" pitchFamily="49" charset="0"/>
              </a:rPr>
              <a:t>collection</a:t>
            </a:r>
            <a:r>
              <a:rPr lang="it-IT" sz="900" dirty="0">
                <a:latin typeface="+mn-lt"/>
                <a:cs typeface="Courier New" panose="02070309020205020404" pitchFamily="49" charset="0"/>
              </a:rPr>
              <a:t> of </a:t>
            </a:r>
            <a:r>
              <a:rPr lang="it-IT" sz="900" dirty="0" err="1">
                <a:latin typeface="+mn-lt"/>
                <a:cs typeface="Courier New" panose="02070309020205020404" pitchFamily="49" charset="0"/>
              </a:rPr>
              <a:t>elements</a:t>
            </a:r>
            <a:r>
              <a:rPr lang="it-IT" sz="900" dirty="0">
                <a:latin typeface="+mn-lt"/>
                <a:cs typeface="Courier New" panose="02070309020205020404" pitchFamily="49" charset="0"/>
              </a:rPr>
              <a:t>.</a:t>
            </a:r>
          </a:p>
          <a:p>
            <a:endParaRPr lang="it-IT" sz="900" dirty="0">
              <a:latin typeface="+mn-lt"/>
              <a:cs typeface="Courier New" panose="02070309020205020404" pitchFamily="49" charset="0"/>
            </a:endParaRPr>
          </a:p>
          <a:p>
            <a:r>
              <a:rPr lang="it-IT" sz="900" dirty="0">
                <a:latin typeface="+mn-lt"/>
                <a:cs typeface="Courier New" panose="02070309020205020404" pitchFamily="49" charset="0"/>
              </a:rPr>
              <a:t>In </a:t>
            </a:r>
            <a:r>
              <a:rPr lang="it-IT" sz="900" dirty="0" err="1">
                <a:latin typeface="+mn-lt"/>
                <a:cs typeface="Courier New" panose="02070309020205020404" pitchFamily="49" charset="0"/>
              </a:rPr>
              <a:t>this</a:t>
            </a:r>
            <a:r>
              <a:rPr lang="it-IT" sz="900" dirty="0">
                <a:latin typeface="+mn-lt"/>
                <a:cs typeface="Courier New" panose="02070309020205020404" pitchFamily="49" charset="0"/>
              </a:rPr>
              <a:t> case, </a:t>
            </a:r>
            <a:r>
              <a:rPr lang="it-IT" sz="900" b="1" dirty="0" err="1">
                <a:latin typeface="+mn-lt"/>
                <a:cs typeface="Courier New" panose="02070309020205020404" pitchFamily="49" charset="0"/>
              </a:rPr>
              <a:t>production_vm</a:t>
            </a:r>
            <a:r>
              <a:rPr lang="it-IT" sz="900" b="1" dirty="0">
                <a:latin typeface="+mn-lt"/>
                <a:cs typeface="Courier New" panose="02070309020205020404" pitchFamily="49" charset="0"/>
              </a:rPr>
              <a:t> </a:t>
            </a:r>
            <a:r>
              <a:rPr lang="it-IT" sz="900" dirty="0" err="1">
                <a:latin typeface="+mn-lt"/>
                <a:cs typeface="Courier New" panose="02070309020205020404" pitchFamily="49" charset="0"/>
              </a:rPr>
              <a:t>will</a:t>
            </a:r>
            <a:r>
              <a:rPr lang="it-IT" sz="900" dirty="0">
                <a:latin typeface="+mn-lt"/>
                <a:cs typeface="Courier New" panose="02070309020205020404" pitchFamily="49" charset="0"/>
              </a:rPr>
              <a:t> be </a:t>
            </a:r>
            <a:r>
              <a:rPr lang="it-IT" sz="900" dirty="0" err="1">
                <a:latin typeface="+mn-lt"/>
                <a:cs typeface="Courier New" panose="02070309020205020404" pitchFamily="49" charset="0"/>
              </a:rPr>
              <a:t>element</a:t>
            </a:r>
            <a:r>
              <a:rPr lang="it-IT" sz="900" dirty="0">
                <a:latin typeface="+mn-lt"/>
                <a:cs typeface="Courier New" panose="02070309020205020404" pitchFamily="49" charset="0"/>
              </a:rPr>
              <a:t> 0 (</a:t>
            </a:r>
            <a:r>
              <a:rPr lang="it-IT" sz="900" dirty="0">
                <a:latin typeface="Courier New" panose="02070309020205020404" pitchFamily="49" charset="0"/>
                <a:cs typeface="Courier New" panose="02070309020205020404" pitchFamily="49" charset="0"/>
              </a:rPr>
              <a:t>.</a:t>
            </a:r>
            <a:r>
              <a:rPr lang="it-IT" sz="900" dirty="0" err="1">
                <a:latin typeface="Courier New" panose="02070309020205020404" pitchFamily="49" charset="0"/>
                <a:cs typeface="Courier New" panose="02070309020205020404" pitchFamily="49" charset="0"/>
              </a:rPr>
              <a:t>iteration</a:t>
            </a:r>
            <a:r>
              <a:rPr lang="it-IT" sz="900" dirty="0">
                <a:latin typeface="Courier New" panose="02070309020205020404" pitchFamily="49" charset="0"/>
                <a:cs typeface="Courier New" panose="02070309020205020404" pitchFamily="49" charset="0"/>
              </a:rPr>
              <a:t> </a:t>
            </a:r>
            <a:r>
              <a:rPr lang="it-IT" sz="900" dirty="0">
                <a:latin typeface="+mn-lt"/>
                <a:cs typeface="Courier New" panose="02070309020205020404" pitchFamily="49" charset="0"/>
              </a:rPr>
              <a:t>= 0), </a:t>
            </a:r>
            <a:r>
              <a:rPr lang="it-IT" sz="900" b="1" dirty="0" err="1">
                <a:latin typeface="+mn-lt"/>
                <a:cs typeface="Courier New" panose="02070309020205020404" pitchFamily="49" charset="0"/>
              </a:rPr>
              <a:t>test_vm</a:t>
            </a:r>
            <a:r>
              <a:rPr lang="it-IT" sz="900" dirty="0">
                <a:latin typeface="+mn-lt"/>
                <a:cs typeface="Courier New" panose="02070309020205020404" pitchFamily="49" charset="0"/>
              </a:rPr>
              <a:t> </a:t>
            </a:r>
            <a:r>
              <a:rPr lang="it-IT" sz="900" dirty="0" err="1">
                <a:latin typeface="+mn-lt"/>
                <a:cs typeface="Courier New" panose="02070309020205020404" pitchFamily="49" charset="0"/>
              </a:rPr>
              <a:t>will</a:t>
            </a:r>
            <a:r>
              <a:rPr lang="it-IT" sz="900" dirty="0">
                <a:latin typeface="+mn-lt"/>
                <a:cs typeface="Courier New" panose="02070309020205020404" pitchFamily="49" charset="0"/>
              </a:rPr>
              <a:t> be </a:t>
            </a:r>
            <a:r>
              <a:rPr lang="it-IT" sz="900" dirty="0" err="1">
                <a:latin typeface="+mn-lt"/>
                <a:cs typeface="Courier New" panose="02070309020205020404" pitchFamily="49" charset="0"/>
              </a:rPr>
              <a:t>element</a:t>
            </a:r>
            <a:r>
              <a:rPr lang="it-IT" sz="900" dirty="0">
                <a:latin typeface="+mn-lt"/>
                <a:cs typeface="Courier New" panose="02070309020205020404" pitchFamily="49" charset="0"/>
              </a:rPr>
              <a:t> 1 (</a:t>
            </a:r>
            <a:r>
              <a:rPr lang="it-IT" sz="900" dirty="0">
                <a:latin typeface="Courier New" panose="02070309020205020404" pitchFamily="49" charset="0"/>
                <a:cs typeface="Courier New" panose="02070309020205020404" pitchFamily="49" charset="0"/>
              </a:rPr>
              <a:t>.</a:t>
            </a:r>
            <a:r>
              <a:rPr lang="it-IT" sz="900" dirty="0" err="1">
                <a:latin typeface="Courier New" panose="02070309020205020404" pitchFamily="49" charset="0"/>
                <a:cs typeface="Courier New" panose="02070309020205020404" pitchFamily="49" charset="0"/>
              </a:rPr>
              <a:t>iteration</a:t>
            </a:r>
            <a:r>
              <a:rPr lang="it-IT" sz="900" dirty="0">
                <a:latin typeface="Courier New" panose="02070309020205020404" pitchFamily="49" charset="0"/>
                <a:cs typeface="Courier New" panose="02070309020205020404" pitchFamily="49" charset="0"/>
              </a:rPr>
              <a:t> </a:t>
            </a:r>
            <a:r>
              <a:rPr lang="it-IT" sz="900" dirty="0">
                <a:latin typeface="+mn-lt"/>
                <a:cs typeface="Courier New" panose="02070309020205020404" pitchFamily="49" charset="0"/>
              </a:rPr>
              <a:t>= 1) and </a:t>
            </a:r>
            <a:r>
              <a:rPr lang="it-IT" sz="900" b="1" dirty="0" err="1">
                <a:latin typeface="+mn-lt"/>
                <a:cs typeface="Courier New" panose="02070309020205020404" pitchFamily="49" charset="0"/>
              </a:rPr>
              <a:t>development_vm</a:t>
            </a:r>
            <a:r>
              <a:rPr lang="it-IT" sz="900" b="1" dirty="0">
                <a:latin typeface="+mn-lt"/>
                <a:cs typeface="Courier New" panose="02070309020205020404" pitchFamily="49" charset="0"/>
              </a:rPr>
              <a:t> </a:t>
            </a:r>
            <a:r>
              <a:rPr lang="it-IT" sz="900" dirty="0" err="1">
                <a:latin typeface="+mn-lt"/>
                <a:cs typeface="Courier New" panose="02070309020205020404" pitchFamily="49" charset="0"/>
              </a:rPr>
              <a:t>element</a:t>
            </a:r>
            <a:r>
              <a:rPr lang="it-IT" sz="900" dirty="0">
                <a:latin typeface="+mn-lt"/>
                <a:cs typeface="Courier New" panose="02070309020205020404" pitchFamily="49" charset="0"/>
              </a:rPr>
              <a:t> 2 (</a:t>
            </a:r>
            <a:r>
              <a:rPr lang="it-IT" sz="900" dirty="0">
                <a:latin typeface="Courier New" panose="02070309020205020404" pitchFamily="49" charset="0"/>
                <a:cs typeface="Courier New" panose="02070309020205020404" pitchFamily="49" charset="0"/>
              </a:rPr>
              <a:t>.</a:t>
            </a:r>
            <a:r>
              <a:rPr lang="it-IT" sz="900" dirty="0" err="1">
                <a:latin typeface="Courier New" panose="02070309020205020404" pitchFamily="49" charset="0"/>
                <a:cs typeface="Courier New" panose="02070309020205020404" pitchFamily="49" charset="0"/>
              </a:rPr>
              <a:t>iteration</a:t>
            </a:r>
            <a:r>
              <a:rPr lang="it-IT" sz="900" dirty="0">
                <a:latin typeface="Courier New" panose="02070309020205020404" pitchFamily="49" charset="0"/>
                <a:cs typeface="Courier New" panose="02070309020205020404" pitchFamily="49" charset="0"/>
              </a:rPr>
              <a:t> </a:t>
            </a:r>
            <a:r>
              <a:rPr lang="it-IT" sz="900" dirty="0">
                <a:latin typeface="+mn-lt"/>
                <a:cs typeface="Courier New" panose="02070309020205020404" pitchFamily="49" charset="0"/>
              </a:rPr>
              <a:t>= 2)</a:t>
            </a:r>
          </a:p>
          <a:p>
            <a:endParaRPr lang="it-IT" sz="900" dirty="0">
              <a:latin typeface="+mn-lt"/>
              <a:cs typeface="Courier New" panose="02070309020205020404" pitchFamily="49" charset="0"/>
            </a:endParaRPr>
          </a:p>
          <a:p>
            <a:endParaRPr lang="it-IT" sz="900" dirty="0">
              <a:latin typeface="+mn-lt"/>
              <a:cs typeface="Courier New" panose="02070309020205020404" pitchFamily="49" charset="0"/>
            </a:endParaRPr>
          </a:p>
          <a:p>
            <a:endParaRPr lang="it-IT" sz="900" dirty="0">
              <a:latin typeface="+mn-lt"/>
              <a:cs typeface="Courier New" panose="02070309020205020404" pitchFamily="49" charset="0"/>
            </a:endParaRPr>
          </a:p>
          <a:p>
            <a:endParaRPr lang="it-IT" sz="900" dirty="0">
              <a:latin typeface="+mn-lt"/>
              <a:cs typeface="Courier New" panose="02070309020205020404" pitchFamily="49" charset="0"/>
            </a:endParaRPr>
          </a:p>
          <a:p>
            <a:endParaRPr lang="it-IT" sz="900" dirty="0">
              <a:latin typeface="+mn-lt"/>
              <a:cs typeface="Courier New" panose="02070309020205020404" pitchFamily="49" charset="0"/>
            </a:endParaRPr>
          </a:p>
          <a:p>
            <a:r>
              <a:rPr lang="it-IT" sz="900" b="1" dirty="0" err="1">
                <a:latin typeface="+mn-lt"/>
                <a:cs typeface="Courier New" panose="02070309020205020404" pitchFamily="49" charset="0"/>
              </a:rPr>
              <a:t>Example</a:t>
            </a:r>
            <a:r>
              <a:rPr lang="it-IT" sz="900" b="1" dirty="0">
                <a:latin typeface="+mn-lt"/>
                <a:cs typeface="Courier New" panose="02070309020205020404" pitchFamily="49" charset="0"/>
              </a:rPr>
              <a:t>:</a:t>
            </a:r>
          </a:p>
          <a:p>
            <a:r>
              <a:rPr lang="it-IT" sz="900" dirty="0" err="1">
                <a:latin typeface="+mn-lt"/>
                <a:cs typeface="Courier New" panose="02070309020205020404" pitchFamily="49" charset="0"/>
              </a:rPr>
              <a:t>When</a:t>
            </a:r>
            <a:r>
              <a:rPr lang="it-IT" sz="900" dirty="0">
                <a:latin typeface="+mn-lt"/>
                <a:cs typeface="Courier New" panose="02070309020205020404" pitchFamily="49" charset="0"/>
              </a:rPr>
              <a:t> the task with .</a:t>
            </a:r>
            <a:r>
              <a:rPr lang="it-IT" sz="900" dirty="0" err="1">
                <a:latin typeface="Courier New" panose="02070309020205020404" pitchFamily="49" charset="0"/>
                <a:cs typeface="Courier New" panose="02070309020205020404" pitchFamily="49" charset="0"/>
              </a:rPr>
              <a:t>iteration</a:t>
            </a:r>
            <a:r>
              <a:rPr lang="it-IT" sz="900" dirty="0">
                <a:latin typeface="+mn-lt"/>
                <a:cs typeface="Courier New" panose="02070309020205020404" pitchFamily="49" charset="0"/>
              </a:rPr>
              <a:t> = </a:t>
            </a:r>
            <a:r>
              <a:rPr lang="it-IT" sz="900" dirty="0">
                <a:solidFill>
                  <a:srgbClr val="FF0000"/>
                </a:solidFill>
                <a:latin typeface="+mn-lt"/>
                <a:cs typeface="Courier New" panose="02070309020205020404" pitchFamily="49" charset="0"/>
              </a:rPr>
              <a:t>2</a:t>
            </a:r>
            <a:r>
              <a:rPr lang="it-IT" sz="900" dirty="0">
                <a:latin typeface="+mn-lt"/>
                <a:cs typeface="Courier New" panose="02070309020205020404" pitchFamily="49" charset="0"/>
              </a:rPr>
              <a:t> </a:t>
            </a:r>
            <a:r>
              <a:rPr lang="it-IT" sz="900" dirty="0" err="1">
                <a:latin typeface="+mn-lt"/>
                <a:cs typeface="Courier New" panose="02070309020205020404" pitchFamily="49" charset="0"/>
              </a:rPr>
              <a:t>will</a:t>
            </a:r>
            <a:r>
              <a:rPr lang="it-IT" sz="900" dirty="0">
                <a:latin typeface="+mn-lt"/>
                <a:cs typeface="Courier New" panose="02070309020205020404" pitchFamily="49" charset="0"/>
              </a:rPr>
              <a:t> </a:t>
            </a:r>
            <a:r>
              <a:rPr lang="it-IT" sz="900" dirty="0" err="1">
                <a:latin typeface="+mn-lt"/>
                <a:cs typeface="Courier New" panose="02070309020205020404" pitchFamily="49" charset="0"/>
              </a:rPr>
              <a:t>execute</a:t>
            </a:r>
            <a:r>
              <a:rPr lang="it-IT" sz="900" dirty="0">
                <a:latin typeface="+mn-lt"/>
                <a:cs typeface="Courier New" panose="02070309020205020404" pitchFamily="49" charset="0"/>
              </a:rPr>
              <a:t>, the </a:t>
            </a:r>
            <a:r>
              <a:rPr lang="it-IT" sz="900" dirty="0" err="1">
                <a:latin typeface="Courier New" panose="02070309020205020404" pitchFamily="49" charset="0"/>
                <a:cs typeface="Courier New" panose="02070309020205020404" pitchFamily="49" charset="0"/>
              </a:rPr>
              <a:t>index</a:t>
            </a:r>
            <a:r>
              <a:rPr lang="it-IT" sz="900" dirty="0">
                <a:latin typeface="+mn-lt"/>
                <a:cs typeface="Courier New" panose="02070309020205020404" pitchFamily="49" charset="0"/>
              </a:rPr>
              <a:t> </a:t>
            </a:r>
            <a:r>
              <a:rPr lang="it-IT" sz="900" dirty="0" err="1">
                <a:latin typeface="+mn-lt"/>
                <a:cs typeface="Courier New" panose="02070309020205020404" pitchFamily="49" charset="0"/>
              </a:rPr>
              <a:t>function</a:t>
            </a:r>
            <a:r>
              <a:rPr lang="it-IT" sz="900" dirty="0">
                <a:latin typeface="+mn-lt"/>
                <a:cs typeface="Courier New" panose="02070309020205020404" pitchFamily="49" charset="0"/>
              </a:rPr>
              <a:t> </a:t>
            </a:r>
            <a:r>
              <a:rPr lang="it-IT" sz="900" dirty="0" err="1">
                <a:latin typeface="+mn-lt"/>
                <a:cs typeface="Courier New" panose="02070309020205020404" pitchFamily="49" charset="0"/>
              </a:rPr>
              <a:t>will</a:t>
            </a:r>
            <a:r>
              <a:rPr lang="it-IT" sz="900" dirty="0">
                <a:latin typeface="+mn-lt"/>
                <a:cs typeface="Courier New" panose="02070309020205020404" pitchFamily="49" charset="0"/>
              </a:rPr>
              <a:t> </a:t>
            </a:r>
            <a:r>
              <a:rPr lang="it-IT" sz="900" dirty="0" err="1">
                <a:latin typeface="+mn-lt"/>
                <a:cs typeface="Courier New" panose="02070309020205020404" pitchFamily="49" charset="0"/>
              </a:rPr>
              <a:t>extract</a:t>
            </a:r>
            <a:r>
              <a:rPr lang="it-IT" sz="900" dirty="0">
                <a:latin typeface="+mn-lt"/>
                <a:cs typeface="Courier New" panose="02070309020205020404" pitchFamily="49" charset="0"/>
              </a:rPr>
              <a:t> from the array the </a:t>
            </a:r>
            <a:r>
              <a:rPr lang="it-IT" sz="900" dirty="0" err="1">
                <a:latin typeface="+mn-lt"/>
                <a:cs typeface="Courier New" panose="02070309020205020404" pitchFamily="49" charset="0"/>
              </a:rPr>
              <a:t>value</a:t>
            </a:r>
            <a:r>
              <a:rPr lang="it-IT" sz="900" dirty="0">
                <a:latin typeface="+mn-lt"/>
                <a:cs typeface="Courier New" panose="02070309020205020404" pitchFamily="49" charset="0"/>
              </a:rPr>
              <a:t> of </a:t>
            </a:r>
            <a:r>
              <a:rPr lang="it-IT" sz="900" dirty="0" err="1">
                <a:latin typeface="+mn-lt"/>
                <a:cs typeface="Courier New" panose="02070309020205020404" pitchFamily="49" charset="0"/>
              </a:rPr>
              <a:t>element</a:t>
            </a:r>
            <a:r>
              <a:rPr lang="it-IT" sz="900" dirty="0">
                <a:latin typeface="+mn-lt"/>
                <a:cs typeface="Courier New" panose="02070309020205020404" pitchFamily="49" charset="0"/>
              </a:rPr>
              <a:t> </a:t>
            </a:r>
            <a:r>
              <a:rPr lang="it-IT" sz="900" dirty="0">
                <a:solidFill>
                  <a:srgbClr val="FF0000"/>
                </a:solidFill>
                <a:latin typeface="+mn-lt"/>
                <a:cs typeface="Courier New" panose="02070309020205020404" pitchFamily="49" charset="0"/>
              </a:rPr>
              <a:t>2</a:t>
            </a:r>
            <a:r>
              <a:rPr lang="it-IT" sz="900" dirty="0">
                <a:latin typeface="+mn-lt"/>
                <a:cs typeface="Courier New" panose="02070309020205020404" pitchFamily="49" charset="0"/>
              </a:rPr>
              <a:t>, in </a:t>
            </a:r>
            <a:r>
              <a:rPr lang="it-IT" sz="900" dirty="0" err="1">
                <a:latin typeface="+mn-lt"/>
                <a:cs typeface="Courier New" panose="02070309020205020404" pitchFamily="49" charset="0"/>
              </a:rPr>
              <a:t>this</a:t>
            </a:r>
            <a:r>
              <a:rPr lang="it-IT" sz="900" dirty="0">
                <a:latin typeface="+mn-lt"/>
                <a:cs typeface="Courier New" panose="02070309020205020404" pitchFamily="49" charset="0"/>
              </a:rPr>
              <a:t> case </a:t>
            </a:r>
            <a:r>
              <a:rPr lang="it-IT" sz="900" b="1" dirty="0" err="1">
                <a:latin typeface="+mn-lt"/>
                <a:cs typeface="Courier New" panose="02070309020205020404" pitchFamily="49" charset="0"/>
              </a:rPr>
              <a:t>development_vm</a:t>
            </a:r>
            <a:endParaRPr lang="it-IT" sz="900" dirty="0">
              <a:latin typeface="+mn-lt"/>
              <a:cs typeface="Courier New" panose="02070309020205020404" pitchFamily="49" charset="0"/>
            </a:endParaRPr>
          </a:p>
          <a:p>
            <a:endParaRPr lang="en-IT" sz="900" dirty="0">
              <a:latin typeface="+mn-lt"/>
              <a:cs typeface="Courier New" panose="02070309020205020404" pitchFamily="49" charset="0"/>
            </a:endParaRPr>
          </a:p>
        </p:txBody>
      </p:sp>
    </p:spTree>
    <p:extLst>
      <p:ext uri="{BB962C8B-B14F-4D97-AF65-F5344CB8AC3E}">
        <p14:creationId xmlns:p14="http://schemas.microsoft.com/office/powerpoint/2010/main" val="842287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D45E-9D79-A940-A36D-7A7FE55ABE2A}"/>
              </a:ext>
            </a:extLst>
          </p:cNvPr>
          <p:cNvSpPr>
            <a:spLocks noGrp="1"/>
          </p:cNvSpPr>
          <p:nvPr>
            <p:ph type="ctrTitle"/>
          </p:nvPr>
        </p:nvSpPr>
        <p:spPr/>
        <p:txBody>
          <a:bodyPr/>
          <a:lstStyle/>
          <a:p>
            <a:r>
              <a:rPr lang="en-IT" dirty="0"/>
              <a:t>Workflow Variables</a:t>
            </a:r>
          </a:p>
        </p:txBody>
      </p:sp>
    </p:spTree>
    <p:extLst>
      <p:ext uri="{BB962C8B-B14F-4D97-AF65-F5344CB8AC3E}">
        <p14:creationId xmlns:p14="http://schemas.microsoft.com/office/powerpoint/2010/main" val="32019878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94C1-EFF2-E94E-94B8-069086B2BC1E}"/>
              </a:ext>
            </a:extLst>
          </p:cNvPr>
          <p:cNvSpPr>
            <a:spLocks noGrp="1"/>
          </p:cNvSpPr>
          <p:nvPr>
            <p:ph type="title"/>
          </p:nvPr>
        </p:nvSpPr>
        <p:spPr/>
        <p:txBody>
          <a:bodyPr/>
          <a:lstStyle/>
          <a:p>
            <a:r>
              <a:rPr lang="en-IT" dirty="0"/>
              <a:t>Workflow Variables</a:t>
            </a:r>
          </a:p>
        </p:txBody>
      </p:sp>
      <p:sp>
        <p:nvSpPr>
          <p:cNvPr id="4" name="TextBox 3">
            <a:extLst>
              <a:ext uri="{FF2B5EF4-FFF2-40B4-BE49-F238E27FC236}">
                <a16:creationId xmlns:a16="http://schemas.microsoft.com/office/drawing/2014/main" id="{D88DF2A2-670D-D341-BC23-31B8D18E1F24}"/>
              </a:ext>
            </a:extLst>
          </p:cNvPr>
          <p:cNvSpPr txBox="1"/>
          <p:nvPr/>
        </p:nvSpPr>
        <p:spPr>
          <a:xfrm>
            <a:off x="437766" y="1073150"/>
            <a:ext cx="4083434" cy="3477875"/>
          </a:xfrm>
          <a:prstGeom prst="rect">
            <a:avLst/>
          </a:prstGeom>
          <a:noFill/>
        </p:spPr>
        <p:txBody>
          <a:bodyPr wrap="square" rtlCol="0">
            <a:spAutoFit/>
          </a:bodyPr>
          <a:lstStyle/>
          <a:p>
            <a:r>
              <a:rPr lang="en-GB" sz="1100" dirty="0">
                <a:latin typeface="+mn-lt"/>
              </a:rPr>
              <a:t>Workflow variables are similar to local variables within functions of a programming language. </a:t>
            </a:r>
          </a:p>
          <a:p>
            <a:r>
              <a:rPr lang="en-GB" sz="1100" dirty="0">
                <a:latin typeface="+mn-lt"/>
              </a:rPr>
              <a:t>Workflow variables are scoped within a workflow.</a:t>
            </a:r>
          </a:p>
          <a:p>
            <a:r>
              <a:rPr lang="en-GB" sz="1100" dirty="0">
                <a:latin typeface="+mn-lt"/>
              </a:rPr>
              <a:t>In a workflow, all tasks are bound to the scope of the workflow and can </a:t>
            </a:r>
            <a:r>
              <a:rPr lang="en-GB" sz="1100" b="1" dirty="0">
                <a:latin typeface="+mn-lt"/>
              </a:rPr>
              <a:t>read</a:t>
            </a:r>
            <a:r>
              <a:rPr lang="en-GB" sz="1100" dirty="0">
                <a:latin typeface="+mn-lt"/>
              </a:rPr>
              <a:t> or </a:t>
            </a:r>
            <a:r>
              <a:rPr lang="en-GB" sz="1100" b="1" dirty="0">
                <a:latin typeface="+mn-lt"/>
              </a:rPr>
              <a:t>update</a:t>
            </a:r>
            <a:r>
              <a:rPr lang="en-GB" sz="1100" dirty="0">
                <a:latin typeface="+mn-lt"/>
              </a:rPr>
              <a:t> the workflow variables that are defined for the workflow. </a:t>
            </a:r>
          </a:p>
          <a:p>
            <a:r>
              <a:rPr lang="en-GB" sz="1100" dirty="0">
                <a:latin typeface="+mn-lt"/>
              </a:rPr>
              <a:t>The update of a variable happens </a:t>
            </a:r>
            <a:r>
              <a:rPr lang="en-GB" sz="1100" b="1" dirty="0">
                <a:latin typeface="+mn-lt"/>
              </a:rPr>
              <a:t>after</a:t>
            </a:r>
            <a:r>
              <a:rPr lang="en-GB" sz="1100" dirty="0">
                <a:latin typeface="+mn-lt"/>
              </a:rPr>
              <a:t> </a:t>
            </a:r>
            <a:r>
              <a:rPr lang="en-GB" sz="1100" b="1" dirty="0">
                <a:latin typeface="+mn-lt"/>
              </a:rPr>
              <a:t>the task has been executed</a:t>
            </a:r>
            <a:r>
              <a:rPr lang="en-GB" sz="1100" dirty="0">
                <a:latin typeface="+mn-lt"/>
              </a:rPr>
              <a:t>, for instance </a:t>
            </a:r>
            <a:r>
              <a:rPr lang="en-GB" sz="1100" b="1" dirty="0">
                <a:latin typeface="+mn-lt"/>
              </a:rPr>
              <a:t>Task 2 </a:t>
            </a:r>
            <a:r>
              <a:rPr lang="en-GB" sz="1100" dirty="0">
                <a:latin typeface="+mn-lt"/>
              </a:rPr>
              <a:t>executes and before it exits it updates the variable </a:t>
            </a:r>
            <a:r>
              <a:rPr lang="en-GB" sz="1100" b="1" dirty="0" err="1">
                <a:latin typeface="+mn-lt"/>
              </a:rPr>
              <a:t>mynumber</a:t>
            </a:r>
            <a:r>
              <a:rPr lang="en-GB" sz="1100" b="1" dirty="0">
                <a:latin typeface="+mn-lt"/>
              </a:rPr>
              <a:t> </a:t>
            </a:r>
            <a:endParaRPr lang="en-GB" sz="1100" dirty="0">
              <a:latin typeface="+mn-lt"/>
            </a:endParaRPr>
          </a:p>
          <a:p>
            <a:endParaRPr lang="en-GB" sz="1100" dirty="0">
              <a:latin typeface="+mn-lt"/>
            </a:endParaRPr>
          </a:p>
          <a:p>
            <a:r>
              <a:rPr lang="en-GB" sz="1100" dirty="0">
                <a:latin typeface="+mn-lt"/>
              </a:rPr>
              <a:t>Sample use cases:</a:t>
            </a:r>
          </a:p>
          <a:p>
            <a:pPr marL="171450" indent="-171450">
              <a:buFont typeface="Arial" panose="020B0604020202020204" pitchFamily="34" charset="0"/>
              <a:buChar char="•"/>
            </a:pPr>
            <a:r>
              <a:rPr lang="en-GB" sz="1100" dirty="0">
                <a:latin typeface="+mn-lt"/>
              </a:rPr>
              <a:t>Simplify workflows using conditional branches. Multiple tasks can update (save a value) the same variable, this value can be then used by another task irrespective of the branch from which it was taken</a:t>
            </a:r>
          </a:p>
          <a:p>
            <a:pPr marL="171450" indent="-171450">
              <a:buFont typeface="Arial" panose="020B0604020202020204" pitchFamily="34" charset="0"/>
              <a:buChar char="•"/>
            </a:pPr>
            <a:r>
              <a:rPr lang="en-GB" sz="1100" dirty="0">
                <a:latin typeface="+mn-lt"/>
              </a:rPr>
              <a:t>Transformation. Apply a transformation function and save the result in a variable without having to redo the transformation in every mapping. For instance, you turn a Virtual Machine name into all uppercase and this transformation will be available in all tasks requiring the Virtual Machine Name</a:t>
            </a:r>
          </a:p>
        </p:txBody>
      </p:sp>
      <p:pic>
        <p:nvPicPr>
          <p:cNvPr id="6" name="Picture 5">
            <a:extLst>
              <a:ext uri="{FF2B5EF4-FFF2-40B4-BE49-F238E27FC236}">
                <a16:creationId xmlns:a16="http://schemas.microsoft.com/office/drawing/2014/main" id="{39DA48F7-ABD0-A644-B961-E6E77D6AEECF}"/>
              </a:ext>
            </a:extLst>
          </p:cNvPr>
          <p:cNvPicPr>
            <a:picLocks noChangeAspect="1"/>
          </p:cNvPicPr>
          <p:nvPr/>
        </p:nvPicPr>
        <p:blipFill>
          <a:blip r:embed="rId3"/>
          <a:stretch>
            <a:fillRect/>
          </a:stretch>
        </p:blipFill>
        <p:spPr>
          <a:xfrm>
            <a:off x="4723510" y="1262233"/>
            <a:ext cx="2843132" cy="3099707"/>
          </a:xfrm>
          <a:prstGeom prst="rect">
            <a:avLst/>
          </a:prstGeom>
        </p:spPr>
      </p:pic>
      <p:sp>
        <p:nvSpPr>
          <p:cNvPr id="7" name="TextBox 6">
            <a:extLst>
              <a:ext uri="{FF2B5EF4-FFF2-40B4-BE49-F238E27FC236}">
                <a16:creationId xmlns:a16="http://schemas.microsoft.com/office/drawing/2014/main" id="{7116B423-1D0F-784B-96DE-880C40385C98}"/>
              </a:ext>
            </a:extLst>
          </p:cNvPr>
          <p:cNvSpPr txBox="1"/>
          <p:nvPr/>
        </p:nvSpPr>
        <p:spPr>
          <a:xfrm>
            <a:off x="7566642" y="1284515"/>
            <a:ext cx="1358064" cy="430887"/>
          </a:xfrm>
          <a:prstGeom prst="rect">
            <a:avLst/>
          </a:prstGeom>
          <a:noFill/>
        </p:spPr>
        <p:txBody>
          <a:bodyPr wrap="none" rtlCol="0">
            <a:spAutoFit/>
          </a:bodyPr>
          <a:lstStyle/>
          <a:p>
            <a:r>
              <a:rPr lang="en-IT" sz="1100" dirty="0">
                <a:latin typeface="+mn-lt"/>
              </a:rPr>
              <a:t>Variable mynumber:</a:t>
            </a:r>
          </a:p>
          <a:p>
            <a:r>
              <a:rPr lang="en-GB" sz="1100" dirty="0">
                <a:latin typeface="+mn-lt"/>
              </a:rPr>
              <a:t>I</a:t>
            </a:r>
            <a:r>
              <a:rPr lang="en-IT" sz="1100" dirty="0">
                <a:latin typeface="+mn-lt"/>
              </a:rPr>
              <a:t>nitial value: 10 </a:t>
            </a:r>
          </a:p>
        </p:txBody>
      </p:sp>
      <p:sp>
        <p:nvSpPr>
          <p:cNvPr id="8" name="TextBox 7">
            <a:extLst>
              <a:ext uri="{FF2B5EF4-FFF2-40B4-BE49-F238E27FC236}">
                <a16:creationId xmlns:a16="http://schemas.microsoft.com/office/drawing/2014/main" id="{047947E3-FE6E-3947-B832-44AE34F77641}"/>
              </a:ext>
            </a:extLst>
          </p:cNvPr>
          <p:cNvSpPr txBox="1"/>
          <p:nvPr/>
        </p:nvSpPr>
        <p:spPr>
          <a:xfrm>
            <a:off x="7566642" y="1855546"/>
            <a:ext cx="1622560" cy="430887"/>
          </a:xfrm>
          <a:prstGeom prst="rect">
            <a:avLst/>
          </a:prstGeom>
          <a:noFill/>
        </p:spPr>
        <p:txBody>
          <a:bodyPr wrap="none" rtlCol="0">
            <a:spAutoFit/>
          </a:bodyPr>
          <a:lstStyle/>
          <a:p>
            <a:r>
              <a:rPr lang="en-IT" sz="1100" dirty="0">
                <a:latin typeface="+mn-lt"/>
              </a:rPr>
              <a:t>Variable mynumber:</a:t>
            </a:r>
          </a:p>
          <a:p>
            <a:r>
              <a:rPr lang="it-IT" sz="1100" dirty="0">
                <a:latin typeface="+mn-lt"/>
              </a:rPr>
              <a:t>Task 1 </a:t>
            </a:r>
            <a:r>
              <a:rPr lang="it-IT" sz="1100" dirty="0" err="1">
                <a:latin typeface="+mn-lt"/>
              </a:rPr>
              <a:t>updates</a:t>
            </a:r>
            <a:r>
              <a:rPr lang="en-IT" sz="1100" dirty="0">
                <a:latin typeface="+mn-lt"/>
              </a:rPr>
              <a:t> value: 20 </a:t>
            </a:r>
          </a:p>
        </p:txBody>
      </p:sp>
      <p:sp>
        <p:nvSpPr>
          <p:cNvPr id="9" name="TextBox 8">
            <a:extLst>
              <a:ext uri="{FF2B5EF4-FFF2-40B4-BE49-F238E27FC236}">
                <a16:creationId xmlns:a16="http://schemas.microsoft.com/office/drawing/2014/main" id="{4F1DE53A-EBC0-9640-8519-AFF1528D9188}"/>
              </a:ext>
            </a:extLst>
          </p:cNvPr>
          <p:cNvSpPr txBox="1"/>
          <p:nvPr/>
        </p:nvSpPr>
        <p:spPr>
          <a:xfrm>
            <a:off x="7566642" y="2520951"/>
            <a:ext cx="1622560" cy="430887"/>
          </a:xfrm>
          <a:prstGeom prst="rect">
            <a:avLst/>
          </a:prstGeom>
          <a:noFill/>
        </p:spPr>
        <p:txBody>
          <a:bodyPr wrap="none" rtlCol="0">
            <a:spAutoFit/>
          </a:bodyPr>
          <a:lstStyle/>
          <a:p>
            <a:r>
              <a:rPr lang="en-IT" sz="1100" dirty="0">
                <a:latin typeface="+mn-lt"/>
              </a:rPr>
              <a:t>Variable mynumber:</a:t>
            </a:r>
          </a:p>
          <a:p>
            <a:r>
              <a:rPr lang="it-IT" sz="1100" dirty="0">
                <a:latin typeface="+mn-lt"/>
              </a:rPr>
              <a:t>Task 2</a:t>
            </a:r>
            <a:r>
              <a:rPr lang="en-IT" sz="1100" dirty="0">
                <a:latin typeface="+mn-lt"/>
              </a:rPr>
              <a:t> updates value: 30 </a:t>
            </a:r>
          </a:p>
        </p:txBody>
      </p:sp>
      <p:sp>
        <p:nvSpPr>
          <p:cNvPr id="10" name="TextBox 9">
            <a:extLst>
              <a:ext uri="{FF2B5EF4-FFF2-40B4-BE49-F238E27FC236}">
                <a16:creationId xmlns:a16="http://schemas.microsoft.com/office/drawing/2014/main" id="{3F8A1A26-4E71-C34D-84C4-82BE34CD436D}"/>
              </a:ext>
            </a:extLst>
          </p:cNvPr>
          <p:cNvSpPr txBox="1"/>
          <p:nvPr/>
        </p:nvSpPr>
        <p:spPr>
          <a:xfrm>
            <a:off x="7565062" y="3226001"/>
            <a:ext cx="1492716" cy="430887"/>
          </a:xfrm>
          <a:prstGeom prst="rect">
            <a:avLst/>
          </a:prstGeom>
          <a:noFill/>
        </p:spPr>
        <p:txBody>
          <a:bodyPr wrap="none" rtlCol="0">
            <a:spAutoFit/>
          </a:bodyPr>
          <a:lstStyle/>
          <a:p>
            <a:r>
              <a:rPr lang="it-IT" sz="1100" dirty="0">
                <a:latin typeface="+mn-lt"/>
              </a:rPr>
              <a:t>Task 3</a:t>
            </a:r>
            <a:r>
              <a:rPr lang="en-IT" sz="1100" dirty="0">
                <a:latin typeface="+mn-lt"/>
              </a:rPr>
              <a:t> uses variable </a:t>
            </a:r>
          </a:p>
          <a:p>
            <a:r>
              <a:rPr lang="en-GB" sz="1100" dirty="0">
                <a:latin typeface="+mn-lt"/>
              </a:rPr>
              <a:t>M</a:t>
            </a:r>
            <a:r>
              <a:rPr lang="en-IT" sz="1100" dirty="0">
                <a:latin typeface="+mn-lt"/>
              </a:rPr>
              <a:t>ynumber. Value: 30 </a:t>
            </a:r>
          </a:p>
        </p:txBody>
      </p:sp>
      <p:sp>
        <p:nvSpPr>
          <p:cNvPr id="11" name="Rectangle 10">
            <a:extLst>
              <a:ext uri="{FF2B5EF4-FFF2-40B4-BE49-F238E27FC236}">
                <a16:creationId xmlns:a16="http://schemas.microsoft.com/office/drawing/2014/main" id="{48C7AA7D-F1B5-0745-80A4-DD46D8F2A088}"/>
              </a:ext>
            </a:extLst>
          </p:cNvPr>
          <p:cNvSpPr/>
          <p:nvPr/>
        </p:nvSpPr>
        <p:spPr>
          <a:xfrm>
            <a:off x="492615" y="2111829"/>
            <a:ext cx="3926985" cy="522514"/>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3" name="Straight Arrow Connector 12">
            <a:extLst>
              <a:ext uri="{FF2B5EF4-FFF2-40B4-BE49-F238E27FC236}">
                <a16:creationId xmlns:a16="http://schemas.microsoft.com/office/drawing/2014/main" id="{8C0B2F0E-F241-CB48-8921-5DDABE66B9F0}"/>
              </a:ext>
            </a:extLst>
          </p:cNvPr>
          <p:cNvCxnSpPr>
            <a:cxnSpLocks/>
            <a:stCxn id="7" idx="1"/>
          </p:cNvCxnSpPr>
          <p:nvPr/>
        </p:nvCxnSpPr>
        <p:spPr>
          <a:xfrm flipH="1">
            <a:off x="6125029" y="1499959"/>
            <a:ext cx="1441613" cy="21544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907721-DAA1-174D-A283-FAEC719D7742}"/>
              </a:ext>
            </a:extLst>
          </p:cNvPr>
          <p:cNvCxnSpPr>
            <a:cxnSpLocks/>
          </p:cNvCxnSpPr>
          <p:nvPr/>
        </p:nvCxnSpPr>
        <p:spPr>
          <a:xfrm flipH="1">
            <a:off x="6123449" y="2198342"/>
            <a:ext cx="1441613" cy="21544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06F8110-D429-4E41-9558-7D8958C89B34}"/>
              </a:ext>
            </a:extLst>
          </p:cNvPr>
          <p:cNvCxnSpPr>
            <a:cxnSpLocks/>
          </p:cNvCxnSpPr>
          <p:nvPr/>
        </p:nvCxnSpPr>
        <p:spPr>
          <a:xfrm flipH="1">
            <a:off x="6123449" y="2873476"/>
            <a:ext cx="1441613" cy="21544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678B50-013F-4B4B-917A-CFA74F1AEFA5}"/>
              </a:ext>
            </a:extLst>
          </p:cNvPr>
          <p:cNvCxnSpPr>
            <a:cxnSpLocks/>
            <a:stCxn id="11" idx="3"/>
          </p:cNvCxnSpPr>
          <p:nvPr/>
        </p:nvCxnSpPr>
        <p:spPr>
          <a:xfrm>
            <a:off x="4419600" y="2373086"/>
            <a:ext cx="558800" cy="36330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9637336-BCC9-1F46-930D-0558BBBBC304}"/>
              </a:ext>
            </a:extLst>
          </p:cNvPr>
          <p:cNvCxnSpPr>
            <a:cxnSpLocks/>
            <a:stCxn id="10" idx="1"/>
          </p:cNvCxnSpPr>
          <p:nvPr/>
        </p:nvCxnSpPr>
        <p:spPr>
          <a:xfrm flipH="1" flipV="1">
            <a:off x="7097486" y="3411529"/>
            <a:ext cx="467576" cy="2991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6581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C724F-134F-E647-A296-0A330E331780}"/>
              </a:ext>
            </a:extLst>
          </p:cNvPr>
          <p:cNvSpPr>
            <a:spLocks noGrp="1"/>
          </p:cNvSpPr>
          <p:nvPr>
            <p:ph type="title"/>
          </p:nvPr>
        </p:nvSpPr>
        <p:spPr/>
        <p:txBody>
          <a:bodyPr/>
          <a:lstStyle/>
          <a:p>
            <a:r>
              <a:rPr lang="en-IT" dirty="0"/>
              <a:t>Example of Workflow without Variables</a:t>
            </a:r>
          </a:p>
        </p:txBody>
      </p:sp>
      <p:pic>
        <p:nvPicPr>
          <p:cNvPr id="7" name="Picture 6">
            <a:extLst>
              <a:ext uri="{FF2B5EF4-FFF2-40B4-BE49-F238E27FC236}">
                <a16:creationId xmlns:a16="http://schemas.microsoft.com/office/drawing/2014/main" id="{3E5FD1EC-1E1D-2D49-905C-A85E70B2A7EC}"/>
              </a:ext>
            </a:extLst>
          </p:cNvPr>
          <p:cNvPicPr>
            <a:picLocks noChangeAspect="1"/>
          </p:cNvPicPr>
          <p:nvPr/>
        </p:nvPicPr>
        <p:blipFill>
          <a:blip r:embed="rId3"/>
          <a:stretch>
            <a:fillRect/>
          </a:stretch>
        </p:blipFill>
        <p:spPr>
          <a:xfrm>
            <a:off x="941453" y="934999"/>
            <a:ext cx="4424676" cy="3794968"/>
          </a:xfrm>
          <a:prstGeom prst="rect">
            <a:avLst/>
          </a:prstGeom>
        </p:spPr>
      </p:pic>
      <p:pic>
        <p:nvPicPr>
          <p:cNvPr id="4" name="Picture 3">
            <a:extLst>
              <a:ext uri="{FF2B5EF4-FFF2-40B4-BE49-F238E27FC236}">
                <a16:creationId xmlns:a16="http://schemas.microsoft.com/office/drawing/2014/main" id="{FDC27A5D-691F-CA4F-8BE8-C488C2EC9E4E}"/>
              </a:ext>
            </a:extLst>
          </p:cNvPr>
          <p:cNvPicPr>
            <a:picLocks noChangeAspect="1"/>
          </p:cNvPicPr>
          <p:nvPr/>
        </p:nvPicPr>
        <p:blipFill>
          <a:blip r:embed="rId4"/>
          <a:stretch>
            <a:fillRect/>
          </a:stretch>
        </p:blipFill>
        <p:spPr>
          <a:xfrm>
            <a:off x="227952" y="2554492"/>
            <a:ext cx="1560442" cy="1522213"/>
          </a:xfrm>
          <a:prstGeom prst="rect">
            <a:avLst/>
          </a:prstGeom>
          <a:ln>
            <a:solidFill>
              <a:schemeClr val="accent1"/>
            </a:solidFill>
          </a:ln>
        </p:spPr>
      </p:pic>
      <p:sp>
        <p:nvSpPr>
          <p:cNvPr id="8" name="Rectangle 7">
            <a:extLst>
              <a:ext uri="{FF2B5EF4-FFF2-40B4-BE49-F238E27FC236}">
                <a16:creationId xmlns:a16="http://schemas.microsoft.com/office/drawing/2014/main" id="{5ADB87E8-C4AA-1F4C-9274-25055161010B}"/>
              </a:ext>
            </a:extLst>
          </p:cNvPr>
          <p:cNvSpPr/>
          <p:nvPr/>
        </p:nvSpPr>
        <p:spPr>
          <a:xfrm>
            <a:off x="3497072" y="2337691"/>
            <a:ext cx="1724207" cy="30270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C871352A-E1CB-D643-A2D8-19B108BCB634}"/>
              </a:ext>
            </a:extLst>
          </p:cNvPr>
          <p:cNvSpPr/>
          <p:nvPr/>
        </p:nvSpPr>
        <p:spPr>
          <a:xfrm>
            <a:off x="3532437" y="4150926"/>
            <a:ext cx="1724207" cy="30270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TextBox 9">
            <a:extLst>
              <a:ext uri="{FF2B5EF4-FFF2-40B4-BE49-F238E27FC236}">
                <a16:creationId xmlns:a16="http://schemas.microsoft.com/office/drawing/2014/main" id="{96AD40BC-2B0C-BD4E-92F7-242D7D8A73FE}"/>
              </a:ext>
            </a:extLst>
          </p:cNvPr>
          <p:cNvSpPr txBox="1"/>
          <p:nvPr/>
        </p:nvSpPr>
        <p:spPr>
          <a:xfrm>
            <a:off x="5432293" y="934650"/>
            <a:ext cx="3533156" cy="2516073"/>
          </a:xfrm>
          <a:prstGeom prst="rect">
            <a:avLst/>
          </a:prstGeom>
          <a:noFill/>
        </p:spPr>
        <p:txBody>
          <a:bodyPr wrap="square" rtlCol="0">
            <a:spAutoFit/>
          </a:bodyPr>
          <a:lstStyle/>
          <a:p>
            <a:r>
              <a:rPr lang="en-IT" sz="1050" dirty="0">
                <a:latin typeface="+mn-lt"/>
              </a:rPr>
              <a:t>Consider th</a:t>
            </a:r>
            <a:r>
              <a:rPr lang="en-GB" sz="1050" dirty="0">
                <a:latin typeface="+mn-lt"/>
              </a:rPr>
              <a:t>is</a:t>
            </a:r>
            <a:r>
              <a:rPr lang="en-IT" sz="1050" dirty="0">
                <a:latin typeface="+mn-lt"/>
              </a:rPr>
              <a:t> sample workflow.</a:t>
            </a:r>
          </a:p>
          <a:p>
            <a:endParaRPr lang="en-IT" sz="1050" dirty="0">
              <a:latin typeface="+mn-lt"/>
            </a:endParaRPr>
          </a:p>
          <a:p>
            <a:r>
              <a:rPr lang="en-IT" sz="1050" dirty="0">
                <a:latin typeface="+mn-lt"/>
              </a:rPr>
              <a:t>There is a workflow input that allows the user to request a 'Production' VM or a 'Testing' VM.</a:t>
            </a:r>
          </a:p>
          <a:p>
            <a:r>
              <a:rPr lang="en-IT" sz="1050" dirty="0">
                <a:latin typeface="+mn-lt"/>
              </a:rPr>
              <a:t>Based on this condition we split in two branches to create the VM with the required specs, add the right network to it and eventually assign an IP address.</a:t>
            </a:r>
          </a:p>
          <a:p>
            <a:endParaRPr lang="en-IT" sz="1050" dirty="0">
              <a:latin typeface="+mn-lt"/>
            </a:endParaRPr>
          </a:p>
          <a:p>
            <a:r>
              <a:rPr lang="en-IT" sz="1050" dirty="0">
                <a:latin typeface="+mn-lt"/>
              </a:rPr>
              <a:t>As the </a:t>
            </a:r>
            <a:r>
              <a:rPr lang="en-IT" sz="1050" b="1" dirty="0">
                <a:latin typeface="+mn-lt"/>
              </a:rPr>
              <a:t>Assign IP Address to Virtual Machine</a:t>
            </a:r>
            <a:r>
              <a:rPr lang="en-IT" sz="1050" dirty="0">
                <a:latin typeface="+mn-lt"/>
              </a:rPr>
              <a:t> task requires the MAC address of the VM, there is no way to know it before the VM has been created. </a:t>
            </a:r>
          </a:p>
          <a:p>
            <a:r>
              <a:rPr lang="en-IT" sz="1050" dirty="0">
                <a:latin typeface="+mn-lt"/>
              </a:rPr>
              <a:t>Since we can't map two task outputs to a single input, we create the same task in the two branches and map the </a:t>
            </a:r>
            <a:r>
              <a:rPr lang="en-IT" sz="1050" b="1" dirty="0">
                <a:latin typeface="+mn-lt"/>
              </a:rPr>
              <a:t>Virtual NIC – Mac Address </a:t>
            </a:r>
            <a:r>
              <a:rPr lang="en-IT" sz="1050" dirty="0">
                <a:latin typeface="+mn-lt"/>
              </a:rPr>
              <a:t>input to the </a:t>
            </a:r>
            <a:r>
              <a:rPr lang="en-IT" sz="1050" b="1" dirty="0">
                <a:latin typeface="+mn-lt"/>
              </a:rPr>
              <a:t>MAC Address</a:t>
            </a:r>
            <a:r>
              <a:rPr lang="en-IT" sz="1050" dirty="0">
                <a:latin typeface="+mn-lt"/>
              </a:rPr>
              <a:t> output of the corresponding </a:t>
            </a:r>
            <a:r>
              <a:rPr lang="en-IT" sz="1050" b="1" dirty="0">
                <a:latin typeface="+mn-lt"/>
              </a:rPr>
              <a:t>Add Network to Virtual Machine</a:t>
            </a:r>
            <a:r>
              <a:rPr lang="en-IT" sz="1050" dirty="0">
                <a:latin typeface="+mn-lt"/>
              </a:rPr>
              <a:t> task.</a:t>
            </a:r>
          </a:p>
        </p:txBody>
      </p:sp>
      <p:pic>
        <p:nvPicPr>
          <p:cNvPr id="11" name="Picture 10">
            <a:extLst>
              <a:ext uri="{FF2B5EF4-FFF2-40B4-BE49-F238E27FC236}">
                <a16:creationId xmlns:a16="http://schemas.microsoft.com/office/drawing/2014/main" id="{3116AE40-1230-F64C-B218-C9BCD5F7AB33}"/>
              </a:ext>
            </a:extLst>
          </p:cNvPr>
          <p:cNvPicPr>
            <a:picLocks noChangeAspect="1"/>
          </p:cNvPicPr>
          <p:nvPr/>
        </p:nvPicPr>
        <p:blipFill>
          <a:blip r:embed="rId5"/>
          <a:stretch>
            <a:fillRect/>
          </a:stretch>
        </p:blipFill>
        <p:spPr>
          <a:xfrm>
            <a:off x="5659097" y="3456380"/>
            <a:ext cx="2960069" cy="1345807"/>
          </a:xfrm>
          <a:prstGeom prst="rect">
            <a:avLst/>
          </a:prstGeom>
        </p:spPr>
      </p:pic>
      <p:sp>
        <p:nvSpPr>
          <p:cNvPr id="12" name="Rectangle 11">
            <a:extLst>
              <a:ext uri="{FF2B5EF4-FFF2-40B4-BE49-F238E27FC236}">
                <a16:creationId xmlns:a16="http://schemas.microsoft.com/office/drawing/2014/main" id="{8D1645E7-54AF-1448-AF0D-F24B3148C945}"/>
              </a:ext>
            </a:extLst>
          </p:cNvPr>
          <p:cNvSpPr/>
          <p:nvPr/>
        </p:nvSpPr>
        <p:spPr>
          <a:xfrm>
            <a:off x="5659097" y="4483777"/>
            <a:ext cx="1937457" cy="302705"/>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3" name="Straight Arrow Connector 12">
            <a:extLst>
              <a:ext uri="{FF2B5EF4-FFF2-40B4-BE49-F238E27FC236}">
                <a16:creationId xmlns:a16="http://schemas.microsoft.com/office/drawing/2014/main" id="{A6637531-87CA-1B48-8664-A8D2D5141694}"/>
              </a:ext>
            </a:extLst>
          </p:cNvPr>
          <p:cNvCxnSpPr>
            <a:cxnSpLocks/>
          </p:cNvCxnSpPr>
          <p:nvPr/>
        </p:nvCxnSpPr>
        <p:spPr>
          <a:xfrm flipH="1" flipV="1">
            <a:off x="5243823" y="3809098"/>
            <a:ext cx="886444" cy="55165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9DD25E-E691-BA49-9F59-601815463167}"/>
              </a:ext>
            </a:extLst>
          </p:cNvPr>
          <p:cNvCxnSpPr>
            <a:cxnSpLocks/>
            <a:stCxn id="9" idx="3"/>
            <a:endCxn id="12" idx="1"/>
          </p:cNvCxnSpPr>
          <p:nvPr/>
        </p:nvCxnSpPr>
        <p:spPr>
          <a:xfrm>
            <a:off x="5256644" y="4302279"/>
            <a:ext cx="402453" cy="33285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CBB265F-0359-FE45-A7B6-BA50D57FC85E}"/>
              </a:ext>
            </a:extLst>
          </p:cNvPr>
          <p:cNvSpPr/>
          <p:nvPr/>
        </p:nvSpPr>
        <p:spPr>
          <a:xfrm>
            <a:off x="3367315" y="1073151"/>
            <a:ext cx="1991268" cy="1719646"/>
          </a:xfrm>
          <a:prstGeom prst="rect">
            <a:avLst/>
          </a:prstGeom>
          <a:noFill/>
          <a:ln w="285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3" name="Rectangle 22">
            <a:extLst>
              <a:ext uri="{FF2B5EF4-FFF2-40B4-BE49-F238E27FC236}">
                <a16:creationId xmlns:a16="http://schemas.microsoft.com/office/drawing/2014/main" id="{707E126C-0232-384B-9BF1-93B0D17C5845}"/>
              </a:ext>
            </a:extLst>
          </p:cNvPr>
          <p:cNvSpPr/>
          <p:nvPr/>
        </p:nvSpPr>
        <p:spPr>
          <a:xfrm>
            <a:off x="3359767" y="2900356"/>
            <a:ext cx="1998815" cy="1719646"/>
          </a:xfrm>
          <a:prstGeom prst="rect">
            <a:avLst/>
          </a:prstGeom>
          <a:noFill/>
          <a:ln w="285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4" name="TextBox 23">
            <a:extLst>
              <a:ext uri="{FF2B5EF4-FFF2-40B4-BE49-F238E27FC236}">
                <a16:creationId xmlns:a16="http://schemas.microsoft.com/office/drawing/2014/main" id="{45829E78-B282-DB44-834C-B39FB9EE0844}"/>
              </a:ext>
            </a:extLst>
          </p:cNvPr>
          <p:cNvSpPr txBox="1"/>
          <p:nvPr/>
        </p:nvSpPr>
        <p:spPr>
          <a:xfrm>
            <a:off x="4162159" y="1058958"/>
            <a:ext cx="1496938" cy="261610"/>
          </a:xfrm>
          <a:prstGeom prst="rect">
            <a:avLst/>
          </a:prstGeom>
          <a:noFill/>
        </p:spPr>
        <p:txBody>
          <a:bodyPr wrap="square" rtlCol="0">
            <a:spAutoFit/>
          </a:bodyPr>
          <a:lstStyle/>
          <a:p>
            <a:r>
              <a:rPr lang="en-IT" sz="1100" dirty="0">
                <a:solidFill>
                  <a:schemeClr val="bg2"/>
                </a:solidFill>
                <a:latin typeface="+mn-lt"/>
              </a:rPr>
              <a:t>Branch Production</a:t>
            </a:r>
          </a:p>
        </p:txBody>
      </p:sp>
      <p:sp>
        <p:nvSpPr>
          <p:cNvPr id="25" name="TextBox 24">
            <a:extLst>
              <a:ext uri="{FF2B5EF4-FFF2-40B4-BE49-F238E27FC236}">
                <a16:creationId xmlns:a16="http://schemas.microsoft.com/office/drawing/2014/main" id="{299BD555-CB6C-F94B-86BA-D61339AE8415}"/>
              </a:ext>
            </a:extLst>
          </p:cNvPr>
          <p:cNvSpPr txBox="1"/>
          <p:nvPr/>
        </p:nvSpPr>
        <p:spPr>
          <a:xfrm>
            <a:off x="4359174" y="2893051"/>
            <a:ext cx="1496938" cy="261610"/>
          </a:xfrm>
          <a:prstGeom prst="rect">
            <a:avLst/>
          </a:prstGeom>
          <a:noFill/>
        </p:spPr>
        <p:txBody>
          <a:bodyPr wrap="square" rtlCol="0">
            <a:spAutoFit/>
          </a:bodyPr>
          <a:lstStyle/>
          <a:p>
            <a:r>
              <a:rPr lang="en-IT" sz="1100" dirty="0">
                <a:solidFill>
                  <a:schemeClr val="bg2"/>
                </a:solidFill>
                <a:latin typeface="+mn-lt"/>
              </a:rPr>
              <a:t>Branch Testing</a:t>
            </a:r>
          </a:p>
        </p:txBody>
      </p:sp>
    </p:spTree>
    <p:extLst>
      <p:ext uri="{BB962C8B-B14F-4D97-AF65-F5344CB8AC3E}">
        <p14:creationId xmlns:p14="http://schemas.microsoft.com/office/powerpoint/2010/main" val="34052157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250E-86C5-F14F-9E1C-C3FBE0A41FC6}"/>
              </a:ext>
            </a:extLst>
          </p:cNvPr>
          <p:cNvSpPr>
            <a:spLocks noGrp="1"/>
          </p:cNvSpPr>
          <p:nvPr>
            <p:ph type="title"/>
          </p:nvPr>
        </p:nvSpPr>
        <p:spPr/>
        <p:txBody>
          <a:bodyPr/>
          <a:lstStyle/>
          <a:p>
            <a:r>
              <a:rPr lang="en-IT" dirty="0"/>
              <a:t>Using Variables 1/3 </a:t>
            </a:r>
          </a:p>
        </p:txBody>
      </p:sp>
      <p:pic>
        <p:nvPicPr>
          <p:cNvPr id="3" name="Picture 2">
            <a:extLst>
              <a:ext uri="{FF2B5EF4-FFF2-40B4-BE49-F238E27FC236}">
                <a16:creationId xmlns:a16="http://schemas.microsoft.com/office/drawing/2014/main" id="{19CBDFFB-5ED2-2F46-B5C5-AFC3FAD02BE7}"/>
              </a:ext>
            </a:extLst>
          </p:cNvPr>
          <p:cNvPicPr>
            <a:picLocks noChangeAspect="1"/>
          </p:cNvPicPr>
          <p:nvPr/>
        </p:nvPicPr>
        <p:blipFill rotWithShape="1">
          <a:blip r:embed="rId3"/>
          <a:srcRect r="42334"/>
          <a:stretch/>
        </p:blipFill>
        <p:spPr>
          <a:xfrm>
            <a:off x="524808" y="1046095"/>
            <a:ext cx="3154434" cy="2210135"/>
          </a:xfrm>
          <a:prstGeom prst="rect">
            <a:avLst/>
          </a:prstGeom>
        </p:spPr>
      </p:pic>
      <p:sp>
        <p:nvSpPr>
          <p:cNvPr id="4" name="Rectangle 3">
            <a:extLst>
              <a:ext uri="{FF2B5EF4-FFF2-40B4-BE49-F238E27FC236}">
                <a16:creationId xmlns:a16="http://schemas.microsoft.com/office/drawing/2014/main" id="{A992D187-6C07-844A-A5B3-CB51B6F84808}"/>
              </a:ext>
            </a:extLst>
          </p:cNvPr>
          <p:cNvSpPr/>
          <p:nvPr/>
        </p:nvSpPr>
        <p:spPr>
          <a:xfrm>
            <a:off x="1947834" y="3051605"/>
            <a:ext cx="752080" cy="193803"/>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Rectangle 4">
            <a:extLst>
              <a:ext uri="{FF2B5EF4-FFF2-40B4-BE49-F238E27FC236}">
                <a16:creationId xmlns:a16="http://schemas.microsoft.com/office/drawing/2014/main" id="{7191EEC5-E826-2349-AAD6-B4301712824C}"/>
              </a:ext>
            </a:extLst>
          </p:cNvPr>
          <p:cNvSpPr/>
          <p:nvPr/>
        </p:nvSpPr>
        <p:spPr>
          <a:xfrm>
            <a:off x="2548416" y="2835178"/>
            <a:ext cx="527538" cy="146009"/>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ectangle 5">
            <a:extLst>
              <a:ext uri="{FF2B5EF4-FFF2-40B4-BE49-F238E27FC236}">
                <a16:creationId xmlns:a16="http://schemas.microsoft.com/office/drawing/2014/main" id="{E381901A-F4E1-1D4D-9F81-3DBDE8276FBB}"/>
              </a:ext>
            </a:extLst>
          </p:cNvPr>
          <p:cNvSpPr/>
          <p:nvPr/>
        </p:nvSpPr>
        <p:spPr>
          <a:xfrm>
            <a:off x="551861" y="1079381"/>
            <a:ext cx="297611" cy="146009"/>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TextBox 6">
            <a:extLst>
              <a:ext uri="{FF2B5EF4-FFF2-40B4-BE49-F238E27FC236}">
                <a16:creationId xmlns:a16="http://schemas.microsoft.com/office/drawing/2014/main" id="{D0CB3407-5B8E-5641-AD21-F94E377D44A6}"/>
              </a:ext>
            </a:extLst>
          </p:cNvPr>
          <p:cNvSpPr txBox="1"/>
          <p:nvPr/>
        </p:nvSpPr>
        <p:spPr>
          <a:xfrm>
            <a:off x="437765" y="3316571"/>
            <a:ext cx="8345487" cy="1446550"/>
          </a:xfrm>
          <a:prstGeom prst="rect">
            <a:avLst/>
          </a:prstGeom>
          <a:noFill/>
        </p:spPr>
        <p:txBody>
          <a:bodyPr wrap="square" rtlCol="0">
            <a:spAutoFit/>
          </a:bodyPr>
          <a:lstStyle/>
          <a:p>
            <a:r>
              <a:rPr lang="en-IT" sz="1100" dirty="0">
                <a:latin typeface="+mn-lt"/>
              </a:rPr>
              <a:t>In the </a:t>
            </a:r>
            <a:r>
              <a:rPr lang="en-IT" sz="1100" b="1" dirty="0">
                <a:latin typeface="+mn-lt"/>
              </a:rPr>
              <a:t>General</a:t>
            </a:r>
            <a:r>
              <a:rPr lang="en-IT" sz="1100" dirty="0">
                <a:latin typeface="+mn-lt"/>
              </a:rPr>
              <a:t> tab, click on </a:t>
            </a:r>
            <a:r>
              <a:rPr lang="en-IT" sz="1100" b="1" dirty="0">
                <a:latin typeface="+mn-lt"/>
              </a:rPr>
              <a:t>Workflow Variables</a:t>
            </a:r>
            <a:r>
              <a:rPr lang="en-IT" sz="1100" dirty="0">
                <a:latin typeface="+mn-lt"/>
              </a:rPr>
              <a:t> and </a:t>
            </a:r>
            <a:r>
              <a:rPr lang="en-IT" sz="1100" b="1" dirty="0">
                <a:latin typeface="+mn-lt"/>
              </a:rPr>
              <a:t>Add Workflow Variable. </a:t>
            </a:r>
            <a:r>
              <a:rPr lang="en-IT" sz="1100" dirty="0"/>
              <a:t>Assign a </a:t>
            </a:r>
            <a:r>
              <a:rPr lang="en-IT" sz="1100" b="1" dirty="0"/>
              <a:t>Name </a:t>
            </a:r>
            <a:r>
              <a:rPr lang="en-IT" sz="1100" dirty="0"/>
              <a:t>and </a:t>
            </a:r>
            <a:r>
              <a:rPr lang="en-IT" sz="1100" b="1" dirty="0"/>
              <a:t>Type</a:t>
            </a:r>
            <a:r>
              <a:rPr lang="en-IT" sz="1100" dirty="0"/>
              <a:t>. </a:t>
            </a:r>
          </a:p>
          <a:p>
            <a:r>
              <a:rPr lang="en-IT" sz="1100" dirty="0"/>
              <a:t>At the time of writing (March 2022) we support the following types: </a:t>
            </a:r>
            <a:r>
              <a:rPr lang="en-IT" sz="1100" i="1" dirty="0"/>
              <a:t>String, Integer, Float, Boolean, Json, Enum, MoReference and Target Data Type</a:t>
            </a:r>
          </a:p>
          <a:p>
            <a:endParaRPr lang="en-IT" sz="1100" i="1" dirty="0"/>
          </a:p>
          <a:p>
            <a:r>
              <a:rPr lang="en-IT" sz="1100" dirty="0"/>
              <a:t>You can optionally assign a value using the </a:t>
            </a:r>
            <a:r>
              <a:rPr lang="en-IT" sz="1100" b="1" dirty="0"/>
              <a:t>Initial Mapping To</a:t>
            </a:r>
            <a:r>
              <a:rPr lang="en-IT" sz="1100" dirty="0"/>
              <a:t> option.</a:t>
            </a:r>
          </a:p>
          <a:p>
            <a:r>
              <a:rPr lang="en-IT" sz="1100" dirty="0"/>
              <a:t>The variable will be created and can be mapped to any compatible input</a:t>
            </a:r>
          </a:p>
          <a:p>
            <a:r>
              <a:rPr lang="en-GB" sz="1100" dirty="0"/>
              <a:t>and</a:t>
            </a:r>
            <a:r>
              <a:rPr lang="en-IT" sz="1100" dirty="0"/>
              <a:t> updated by any task </a:t>
            </a:r>
            <a:endParaRPr lang="en-IT" sz="1100" b="1" dirty="0"/>
          </a:p>
          <a:p>
            <a:endParaRPr lang="en-IT" sz="1100" b="1" dirty="0">
              <a:latin typeface="+mn-lt"/>
            </a:endParaRPr>
          </a:p>
        </p:txBody>
      </p:sp>
      <p:pic>
        <p:nvPicPr>
          <p:cNvPr id="8" name="Picture 7">
            <a:extLst>
              <a:ext uri="{FF2B5EF4-FFF2-40B4-BE49-F238E27FC236}">
                <a16:creationId xmlns:a16="http://schemas.microsoft.com/office/drawing/2014/main" id="{C254A720-106E-C547-BA8D-F3F2A2D1364D}"/>
              </a:ext>
            </a:extLst>
          </p:cNvPr>
          <p:cNvPicPr>
            <a:picLocks noChangeAspect="1"/>
          </p:cNvPicPr>
          <p:nvPr/>
        </p:nvPicPr>
        <p:blipFill>
          <a:blip r:embed="rId4"/>
          <a:stretch>
            <a:fillRect/>
          </a:stretch>
        </p:blipFill>
        <p:spPr>
          <a:xfrm>
            <a:off x="3730655" y="1046096"/>
            <a:ext cx="2827053" cy="2215798"/>
          </a:xfrm>
          <a:prstGeom prst="rect">
            <a:avLst/>
          </a:prstGeom>
        </p:spPr>
      </p:pic>
      <p:sp>
        <p:nvSpPr>
          <p:cNvPr id="10" name="Rectangle 9">
            <a:extLst>
              <a:ext uri="{FF2B5EF4-FFF2-40B4-BE49-F238E27FC236}">
                <a16:creationId xmlns:a16="http://schemas.microsoft.com/office/drawing/2014/main" id="{397D6E78-AF73-E945-9DFF-58D5392E0F6E}"/>
              </a:ext>
            </a:extLst>
          </p:cNvPr>
          <p:cNvSpPr/>
          <p:nvPr/>
        </p:nvSpPr>
        <p:spPr>
          <a:xfrm>
            <a:off x="3848960" y="1413756"/>
            <a:ext cx="566131" cy="2797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Rectangle 10">
            <a:extLst>
              <a:ext uri="{FF2B5EF4-FFF2-40B4-BE49-F238E27FC236}">
                <a16:creationId xmlns:a16="http://schemas.microsoft.com/office/drawing/2014/main" id="{89C8EE6A-1299-624E-9322-29EDB3508F78}"/>
              </a:ext>
            </a:extLst>
          </p:cNvPr>
          <p:cNvSpPr/>
          <p:nvPr/>
        </p:nvSpPr>
        <p:spPr>
          <a:xfrm>
            <a:off x="3848959" y="1812471"/>
            <a:ext cx="566131" cy="27977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2" name="Picture 11">
            <a:extLst>
              <a:ext uri="{FF2B5EF4-FFF2-40B4-BE49-F238E27FC236}">
                <a16:creationId xmlns:a16="http://schemas.microsoft.com/office/drawing/2014/main" id="{881926BF-5351-114F-B8EA-A2AF1CE4B20F}"/>
              </a:ext>
            </a:extLst>
          </p:cNvPr>
          <p:cNvPicPr>
            <a:picLocks noChangeAspect="1"/>
          </p:cNvPicPr>
          <p:nvPr/>
        </p:nvPicPr>
        <p:blipFill>
          <a:blip r:embed="rId5"/>
          <a:stretch>
            <a:fillRect/>
          </a:stretch>
        </p:blipFill>
        <p:spPr>
          <a:xfrm>
            <a:off x="5295679" y="3791110"/>
            <a:ext cx="2760780" cy="855453"/>
          </a:xfrm>
          <a:prstGeom prst="rect">
            <a:avLst/>
          </a:prstGeom>
        </p:spPr>
      </p:pic>
      <p:sp>
        <p:nvSpPr>
          <p:cNvPr id="13" name="Oval 12">
            <a:extLst>
              <a:ext uri="{FF2B5EF4-FFF2-40B4-BE49-F238E27FC236}">
                <a16:creationId xmlns:a16="http://schemas.microsoft.com/office/drawing/2014/main" id="{99817F7A-AD8A-F246-81E9-411B25C4529E}"/>
              </a:ext>
            </a:extLst>
          </p:cNvPr>
          <p:cNvSpPr/>
          <p:nvPr/>
        </p:nvSpPr>
        <p:spPr>
          <a:xfrm>
            <a:off x="359817" y="1277819"/>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1</a:t>
            </a:r>
          </a:p>
        </p:txBody>
      </p:sp>
      <p:sp>
        <p:nvSpPr>
          <p:cNvPr id="14" name="Oval 13">
            <a:extLst>
              <a:ext uri="{FF2B5EF4-FFF2-40B4-BE49-F238E27FC236}">
                <a16:creationId xmlns:a16="http://schemas.microsoft.com/office/drawing/2014/main" id="{B738FD85-AF40-964D-8CDC-F2737E85FCDF}"/>
              </a:ext>
            </a:extLst>
          </p:cNvPr>
          <p:cNvSpPr/>
          <p:nvPr/>
        </p:nvSpPr>
        <p:spPr>
          <a:xfrm>
            <a:off x="6392717" y="1284135"/>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2</a:t>
            </a:r>
          </a:p>
        </p:txBody>
      </p:sp>
    </p:spTree>
    <p:extLst>
      <p:ext uri="{BB962C8B-B14F-4D97-AF65-F5344CB8AC3E}">
        <p14:creationId xmlns:p14="http://schemas.microsoft.com/office/powerpoint/2010/main" val="24393483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9146-48AA-8244-8D32-79C5B3ECC023}"/>
              </a:ext>
            </a:extLst>
          </p:cNvPr>
          <p:cNvSpPr>
            <a:spLocks noGrp="1"/>
          </p:cNvSpPr>
          <p:nvPr>
            <p:ph type="title"/>
          </p:nvPr>
        </p:nvSpPr>
        <p:spPr/>
        <p:txBody>
          <a:bodyPr/>
          <a:lstStyle/>
          <a:p>
            <a:r>
              <a:rPr lang="en-IT" dirty="0"/>
              <a:t>Using Variables 2/3</a:t>
            </a:r>
          </a:p>
        </p:txBody>
      </p:sp>
      <p:pic>
        <p:nvPicPr>
          <p:cNvPr id="3" name="Picture 2">
            <a:extLst>
              <a:ext uri="{FF2B5EF4-FFF2-40B4-BE49-F238E27FC236}">
                <a16:creationId xmlns:a16="http://schemas.microsoft.com/office/drawing/2014/main" id="{0D4671D3-1AB9-6149-B9FC-D7F8A91A853D}"/>
              </a:ext>
            </a:extLst>
          </p:cNvPr>
          <p:cNvPicPr>
            <a:picLocks noChangeAspect="1"/>
          </p:cNvPicPr>
          <p:nvPr/>
        </p:nvPicPr>
        <p:blipFill>
          <a:blip r:embed="rId3"/>
          <a:stretch>
            <a:fillRect/>
          </a:stretch>
        </p:blipFill>
        <p:spPr>
          <a:xfrm>
            <a:off x="541066" y="953966"/>
            <a:ext cx="3210878" cy="1824142"/>
          </a:xfrm>
          <a:prstGeom prst="rect">
            <a:avLst/>
          </a:prstGeom>
        </p:spPr>
      </p:pic>
      <p:sp>
        <p:nvSpPr>
          <p:cNvPr id="4" name="TextBox 3">
            <a:extLst>
              <a:ext uri="{FF2B5EF4-FFF2-40B4-BE49-F238E27FC236}">
                <a16:creationId xmlns:a16="http://schemas.microsoft.com/office/drawing/2014/main" id="{AE340A0F-49D5-BD4A-8223-FEA41E2603B9}"/>
              </a:ext>
            </a:extLst>
          </p:cNvPr>
          <p:cNvSpPr txBox="1"/>
          <p:nvPr/>
        </p:nvSpPr>
        <p:spPr>
          <a:xfrm>
            <a:off x="3965002" y="1125200"/>
            <a:ext cx="4642748" cy="1446550"/>
          </a:xfrm>
          <a:prstGeom prst="rect">
            <a:avLst/>
          </a:prstGeom>
          <a:noFill/>
        </p:spPr>
        <p:txBody>
          <a:bodyPr wrap="square" rtlCol="0">
            <a:spAutoFit/>
          </a:bodyPr>
          <a:lstStyle/>
          <a:p>
            <a:r>
              <a:rPr lang="it-IT" sz="1100" dirty="0">
                <a:latin typeface="+mn-lt"/>
              </a:rPr>
              <a:t>Select </a:t>
            </a:r>
            <a:r>
              <a:rPr lang="it-IT" sz="1100" dirty="0" err="1">
                <a:latin typeface="+mn-lt"/>
              </a:rPr>
              <a:t>any</a:t>
            </a:r>
            <a:r>
              <a:rPr lang="it-IT" sz="1100" dirty="0">
                <a:latin typeface="+mn-lt"/>
              </a:rPr>
              <a:t> task and click on the </a:t>
            </a:r>
            <a:r>
              <a:rPr lang="it-IT" sz="1100" b="1" dirty="0" err="1">
                <a:latin typeface="+mn-lt"/>
              </a:rPr>
              <a:t>Variables</a:t>
            </a:r>
            <a:r>
              <a:rPr lang="it-IT" sz="1100" b="1" dirty="0">
                <a:latin typeface="+mn-lt"/>
              </a:rPr>
              <a:t> </a:t>
            </a:r>
            <a:r>
              <a:rPr lang="it-IT" sz="1100" dirty="0">
                <a:latin typeface="+mn-lt"/>
              </a:rPr>
              <a:t> </a:t>
            </a:r>
            <a:r>
              <a:rPr lang="it-IT" sz="1100" dirty="0" err="1">
                <a:latin typeface="+mn-lt"/>
              </a:rPr>
              <a:t>tab</a:t>
            </a:r>
            <a:r>
              <a:rPr lang="it-IT" sz="1100" dirty="0">
                <a:latin typeface="+mn-lt"/>
              </a:rPr>
              <a:t>.</a:t>
            </a:r>
          </a:p>
          <a:p>
            <a:r>
              <a:rPr lang="it-IT" sz="1100" dirty="0" err="1">
                <a:latin typeface="+mn-lt"/>
              </a:rPr>
              <a:t>You</a:t>
            </a:r>
            <a:r>
              <a:rPr lang="it-IT" sz="1100" dirty="0">
                <a:latin typeface="+mn-lt"/>
              </a:rPr>
              <a:t> </a:t>
            </a:r>
            <a:r>
              <a:rPr lang="it-IT" sz="1100" dirty="0" err="1">
                <a:latin typeface="+mn-lt"/>
              </a:rPr>
              <a:t>will</a:t>
            </a:r>
            <a:r>
              <a:rPr lang="it-IT" sz="1100" dirty="0">
                <a:latin typeface="+mn-lt"/>
              </a:rPr>
              <a:t> </a:t>
            </a:r>
            <a:r>
              <a:rPr lang="it-IT" sz="1100" dirty="0" err="1">
                <a:latin typeface="+mn-lt"/>
              </a:rPr>
              <a:t>see</a:t>
            </a:r>
            <a:r>
              <a:rPr lang="it-IT" sz="1100" dirty="0">
                <a:latin typeface="+mn-lt"/>
              </a:rPr>
              <a:t> the </a:t>
            </a:r>
            <a:r>
              <a:rPr lang="it-IT" sz="1100" dirty="0" err="1">
                <a:latin typeface="+mn-lt"/>
              </a:rPr>
              <a:t>configured</a:t>
            </a:r>
            <a:r>
              <a:rPr lang="it-IT" sz="1100" dirty="0">
                <a:latin typeface="+mn-lt"/>
              </a:rPr>
              <a:t> </a:t>
            </a:r>
            <a:r>
              <a:rPr lang="it-IT" sz="1100" dirty="0" err="1">
                <a:latin typeface="+mn-lt"/>
              </a:rPr>
              <a:t>workflow</a:t>
            </a:r>
            <a:r>
              <a:rPr lang="it-IT" sz="1100" dirty="0">
                <a:latin typeface="+mn-lt"/>
              </a:rPr>
              <a:t> </a:t>
            </a:r>
            <a:r>
              <a:rPr lang="it-IT" sz="1100" dirty="0" err="1">
                <a:latin typeface="+mn-lt"/>
              </a:rPr>
              <a:t>variables</a:t>
            </a:r>
            <a:r>
              <a:rPr lang="it-IT" sz="1100" dirty="0">
                <a:latin typeface="+mn-lt"/>
              </a:rPr>
              <a:t>. </a:t>
            </a:r>
          </a:p>
          <a:p>
            <a:r>
              <a:rPr lang="it-IT" sz="1100" dirty="0" err="1"/>
              <a:t>If</a:t>
            </a:r>
            <a:r>
              <a:rPr lang="it-IT" sz="1100" dirty="0"/>
              <a:t> </a:t>
            </a:r>
            <a:r>
              <a:rPr lang="it-IT" sz="1100" dirty="0" err="1"/>
              <a:t>you</a:t>
            </a:r>
            <a:r>
              <a:rPr lang="it-IT" sz="1100" dirty="0"/>
              <a:t> </a:t>
            </a:r>
            <a:r>
              <a:rPr lang="it-IT" sz="1100" dirty="0" err="1"/>
              <a:t>want</a:t>
            </a:r>
            <a:r>
              <a:rPr lang="it-IT" sz="1100" dirty="0"/>
              <a:t>, </a:t>
            </a:r>
            <a:r>
              <a:rPr lang="it-IT" sz="1100" dirty="0" err="1"/>
              <a:t>you</a:t>
            </a:r>
            <a:r>
              <a:rPr lang="it-IT" sz="1100" dirty="0"/>
              <a:t> can </a:t>
            </a:r>
            <a:r>
              <a:rPr lang="it-IT" sz="1100" dirty="0" err="1"/>
              <a:t>also</a:t>
            </a:r>
            <a:r>
              <a:rPr lang="it-IT" sz="1100" dirty="0"/>
              <a:t> create </a:t>
            </a:r>
            <a:r>
              <a:rPr lang="it-IT" sz="1100" dirty="0" err="1"/>
              <a:t>Workflow</a:t>
            </a:r>
            <a:r>
              <a:rPr lang="it-IT" sz="1100" dirty="0"/>
              <a:t> </a:t>
            </a:r>
            <a:r>
              <a:rPr lang="it-IT" sz="1100" dirty="0" err="1"/>
              <a:t>variables</a:t>
            </a:r>
            <a:r>
              <a:rPr lang="it-IT" sz="1100" dirty="0"/>
              <a:t> from </a:t>
            </a:r>
            <a:r>
              <a:rPr lang="it-IT" sz="1100" dirty="0" err="1"/>
              <a:t>there</a:t>
            </a:r>
            <a:r>
              <a:rPr lang="it-IT" sz="1100" b="1" dirty="0"/>
              <a:t>.</a:t>
            </a:r>
          </a:p>
          <a:p>
            <a:endParaRPr lang="it-IT" sz="1100" dirty="0">
              <a:latin typeface="+mn-lt"/>
            </a:endParaRPr>
          </a:p>
          <a:p>
            <a:r>
              <a:rPr lang="it-IT" sz="1100" dirty="0" err="1">
                <a:latin typeface="+mn-lt"/>
              </a:rPr>
              <a:t>Clicking</a:t>
            </a:r>
            <a:r>
              <a:rPr lang="it-IT" sz="1100" dirty="0">
                <a:latin typeface="+mn-lt"/>
              </a:rPr>
              <a:t> on </a:t>
            </a:r>
            <a:r>
              <a:rPr lang="it-IT" sz="1100" b="1" dirty="0" err="1">
                <a:latin typeface="+mn-lt"/>
              </a:rPr>
              <a:t>Map</a:t>
            </a:r>
            <a:r>
              <a:rPr lang="it-IT" sz="1100" dirty="0">
                <a:latin typeface="+mn-lt"/>
              </a:rPr>
              <a:t> </a:t>
            </a:r>
            <a:r>
              <a:rPr lang="it-IT" sz="1100" dirty="0" err="1">
                <a:latin typeface="+mn-lt"/>
              </a:rPr>
              <a:t>you</a:t>
            </a:r>
            <a:r>
              <a:rPr lang="it-IT" sz="1100" dirty="0">
                <a:latin typeface="+mn-lt"/>
              </a:rPr>
              <a:t> can </a:t>
            </a:r>
            <a:r>
              <a:rPr lang="it-IT" sz="1100" dirty="0" err="1">
                <a:latin typeface="+mn-lt"/>
              </a:rPr>
              <a:t>assign</a:t>
            </a:r>
            <a:r>
              <a:rPr lang="it-IT" sz="1100" dirty="0">
                <a:latin typeface="+mn-lt"/>
              </a:rPr>
              <a:t> a </a:t>
            </a:r>
            <a:r>
              <a:rPr lang="it-IT" sz="1100" dirty="0" err="1">
                <a:latin typeface="+mn-lt"/>
              </a:rPr>
              <a:t>value</a:t>
            </a:r>
            <a:r>
              <a:rPr lang="it-IT" sz="1100" dirty="0">
                <a:latin typeface="+mn-lt"/>
              </a:rPr>
              <a:t> </a:t>
            </a:r>
            <a:r>
              <a:rPr lang="it-IT" sz="1100" dirty="0" err="1">
                <a:latin typeface="+mn-lt"/>
              </a:rPr>
              <a:t>using</a:t>
            </a:r>
            <a:r>
              <a:rPr lang="it-IT" sz="1100" dirty="0">
                <a:latin typeface="+mn-lt"/>
              </a:rPr>
              <a:t> a </a:t>
            </a:r>
            <a:r>
              <a:rPr lang="it-IT" sz="1100" b="1" dirty="0" err="1">
                <a:latin typeface="+mn-lt"/>
              </a:rPr>
              <a:t>Static</a:t>
            </a:r>
            <a:r>
              <a:rPr lang="it-IT" sz="1100" b="1" dirty="0">
                <a:latin typeface="+mn-lt"/>
              </a:rPr>
              <a:t> Value, Direct </a:t>
            </a:r>
            <a:r>
              <a:rPr lang="it-IT" sz="1100" b="1" dirty="0" err="1">
                <a:latin typeface="+mn-lt"/>
              </a:rPr>
              <a:t>Mapping</a:t>
            </a:r>
            <a:r>
              <a:rPr lang="it-IT" sz="1100" b="1" dirty="0">
                <a:latin typeface="+mn-lt"/>
              </a:rPr>
              <a:t>, </a:t>
            </a:r>
            <a:r>
              <a:rPr lang="it-IT" sz="1100" b="1" dirty="0" err="1">
                <a:latin typeface="+mn-lt"/>
              </a:rPr>
              <a:t>Transformed</a:t>
            </a:r>
            <a:r>
              <a:rPr lang="it-IT" sz="1100" b="1" dirty="0">
                <a:latin typeface="+mn-lt"/>
              </a:rPr>
              <a:t> </a:t>
            </a:r>
            <a:r>
              <a:rPr lang="it-IT" sz="1100" b="1" dirty="0" err="1">
                <a:latin typeface="+mn-lt"/>
              </a:rPr>
              <a:t>Mapping</a:t>
            </a:r>
            <a:r>
              <a:rPr lang="it-IT" sz="1100" b="1" dirty="0">
                <a:latin typeface="+mn-lt"/>
              </a:rPr>
              <a:t> </a:t>
            </a:r>
            <a:r>
              <a:rPr lang="it-IT" sz="1100" dirty="0">
                <a:latin typeface="+mn-lt"/>
              </a:rPr>
              <a:t>(</a:t>
            </a:r>
            <a:r>
              <a:rPr lang="it-IT" sz="1100" dirty="0" err="1">
                <a:latin typeface="+mn-lt"/>
              </a:rPr>
              <a:t>if</a:t>
            </a:r>
            <a:r>
              <a:rPr lang="it-IT" sz="1100" dirty="0">
                <a:latin typeface="+mn-lt"/>
              </a:rPr>
              <a:t> </a:t>
            </a:r>
            <a:r>
              <a:rPr lang="it-IT" sz="1100" dirty="0" err="1">
                <a:latin typeface="+mn-lt"/>
              </a:rPr>
              <a:t>String</a:t>
            </a:r>
            <a:r>
              <a:rPr lang="it-IT" sz="1100" dirty="0">
                <a:latin typeface="+mn-lt"/>
              </a:rPr>
              <a:t>) or </a:t>
            </a:r>
            <a:r>
              <a:rPr lang="it-IT" sz="1100" b="1" dirty="0">
                <a:latin typeface="+mn-lt"/>
              </a:rPr>
              <a:t>Advanced </a:t>
            </a:r>
            <a:r>
              <a:rPr lang="it-IT" sz="1100" b="1" dirty="0" err="1">
                <a:latin typeface="+mn-lt"/>
              </a:rPr>
              <a:t>Mapping</a:t>
            </a:r>
            <a:r>
              <a:rPr lang="it-IT" sz="1100" b="1" dirty="0">
                <a:latin typeface="+mn-lt"/>
              </a:rPr>
              <a:t>.</a:t>
            </a:r>
          </a:p>
          <a:p>
            <a:r>
              <a:rPr lang="it-IT" sz="1100" dirty="0" err="1">
                <a:latin typeface="+mn-lt"/>
              </a:rPr>
              <a:t>After</a:t>
            </a:r>
            <a:r>
              <a:rPr lang="it-IT" sz="1100" dirty="0">
                <a:latin typeface="+mn-lt"/>
              </a:rPr>
              <a:t> the </a:t>
            </a:r>
            <a:r>
              <a:rPr lang="it-IT" sz="1100" dirty="0" err="1">
                <a:latin typeface="+mn-lt"/>
              </a:rPr>
              <a:t>execution</a:t>
            </a:r>
            <a:r>
              <a:rPr lang="it-IT" sz="1100" dirty="0">
                <a:latin typeface="+mn-lt"/>
              </a:rPr>
              <a:t> of the task the </a:t>
            </a:r>
            <a:r>
              <a:rPr lang="it-IT" sz="1100" dirty="0" err="1">
                <a:latin typeface="+mn-lt"/>
              </a:rPr>
              <a:t>variable</a:t>
            </a:r>
            <a:r>
              <a:rPr lang="it-IT" sz="1100" dirty="0">
                <a:latin typeface="+mn-lt"/>
              </a:rPr>
              <a:t> </a:t>
            </a:r>
            <a:r>
              <a:rPr lang="it-IT" sz="1100" dirty="0" err="1">
                <a:latin typeface="+mn-lt"/>
              </a:rPr>
              <a:t>will</a:t>
            </a:r>
            <a:r>
              <a:rPr lang="it-IT" sz="1100" dirty="0">
                <a:latin typeface="+mn-lt"/>
              </a:rPr>
              <a:t> </a:t>
            </a:r>
            <a:r>
              <a:rPr lang="it-IT" sz="1100" dirty="0" err="1">
                <a:latin typeface="+mn-lt"/>
              </a:rPr>
              <a:t>have</a:t>
            </a:r>
            <a:r>
              <a:rPr lang="it-IT" sz="1100" dirty="0">
                <a:latin typeface="+mn-lt"/>
              </a:rPr>
              <a:t> the </a:t>
            </a:r>
            <a:r>
              <a:rPr lang="it-IT" sz="1100" dirty="0" err="1">
                <a:latin typeface="+mn-lt"/>
              </a:rPr>
              <a:t>configured</a:t>
            </a:r>
            <a:r>
              <a:rPr lang="it-IT" sz="1100" dirty="0">
                <a:latin typeface="+mn-lt"/>
              </a:rPr>
              <a:t> </a:t>
            </a:r>
            <a:r>
              <a:rPr lang="it-IT" sz="1100" dirty="0" err="1">
                <a:latin typeface="+mn-lt"/>
              </a:rPr>
              <a:t>value</a:t>
            </a:r>
            <a:r>
              <a:rPr lang="it-IT" sz="1100" dirty="0">
                <a:latin typeface="+mn-lt"/>
              </a:rPr>
              <a:t>.</a:t>
            </a:r>
          </a:p>
          <a:p>
            <a:endParaRPr lang="it-IT" sz="1100" dirty="0">
              <a:latin typeface="+mn-lt"/>
            </a:endParaRPr>
          </a:p>
        </p:txBody>
      </p:sp>
      <p:pic>
        <p:nvPicPr>
          <p:cNvPr id="6" name="Picture 5">
            <a:extLst>
              <a:ext uri="{FF2B5EF4-FFF2-40B4-BE49-F238E27FC236}">
                <a16:creationId xmlns:a16="http://schemas.microsoft.com/office/drawing/2014/main" id="{6C7C49EE-42B7-9F46-932B-D9A9640D177F}"/>
              </a:ext>
            </a:extLst>
          </p:cNvPr>
          <p:cNvPicPr>
            <a:picLocks noChangeAspect="1"/>
          </p:cNvPicPr>
          <p:nvPr/>
        </p:nvPicPr>
        <p:blipFill>
          <a:blip r:embed="rId4"/>
          <a:stretch>
            <a:fillRect/>
          </a:stretch>
        </p:blipFill>
        <p:spPr>
          <a:xfrm>
            <a:off x="553984" y="2856856"/>
            <a:ext cx="3223797" cy="1824142"/>
          </a:xfrm>
          <a:prstGeom prst="rect">
            <a:avLst/>
          </a:prstGeom>
        </p:spPr>
      </p:pic>
      <p:sp>
        <p:nvSpPr>
          <p:cNvPr id="7" name="TextBox 6">
            <a:extLst>
              <a:ext uri="{FF2B5EF4-FFF2-40B4-BE49-F238E27FC236}">
                <a16:creationId xmlns:a16="http://schemas.microsoft.com/office/drawing/2014/main" id="{70F5BC00-1A0A-1046-8F9C-37A385E081DC}"/>
              </a:ext>
            </a:extLst>
          </p:cNvPr>
          <p:cNvSpPr txBox="1"/>
          <p:nvPr/>
        </p:nvSpPr>
        <p:spPr>
          <a:xfrm>
            <a:off x="3965002" y="3153897"/>
            <a:ext cx="4577907" cy="1231106"/>
          </a:xfrm>
          <a:prstGeom prst="rect">
            <a:avLst/>
          </a:prstGeom>
          <a:noFill/>
        </p:spPr>
        <p:txBody>
          <a:bodyPr wrap="square" rtlCol="0">
            <a:spAutoFit/>
          </a:bodyPr>
          <a:lstStyle/>
          <a:p>
            <a:r>
              <a:rPr lang="it-IT" sz="1100" dirty="0">
                <a:latin typeface="+mn-lt"/>
              </a:rPr>
              <a:t>In </a:t>
            </a:r>
            <a:r>
              <a:rPr lang="it-IT" sz="1100" dirty="0" err="1">
                <a:latin typeface="+mn-lt"/>
              </a:rPr>
              <a:t>our</a:t>
            </a:r>
            <a:r>
              <a:rPr lang="it-IT" sz="1100" dirty="0">
                <a:latin typeface="+mn-lt"/>
              </a:rPr>
              <a:t> </a:t>
            </a:r>
            <a:r>
              <a:rPr lang="it-IT" sz="1100" dirty="0" err="1">
                <a:latin typeface="+mn-lt"/>
              </a:rPr>
              <a:t>example</a:t>
            </a:r>
            <a:r>
              <a:rPr lang="it-IT" sz="1100" dirty="0">
                <a:latin typeface="+mn-lt"/>
              </a:rPr>
              <a:t>, </a:t>
            </a:r>
            <a:r>
              <a:rPr lang="it-IT" sz="1100" dirty="0" err="1">
                <a:latin typeface="+mn-lt"/>
              </a:rPr>
              <a:t>we</a:t>
            </a:r>
            <a:r>
              <a:rPr lang="it-IT" sz="1100" dirty="0">
                <a:latin typeface="+mn-lt"/>
              </a:rPr>
              <a:t> </a:t>
            </a:r>
            <a:r>
              <a:rPr lang="it-IT" sz="1100" dirty="0" err="1">
                <a:latin typeface="+mn-lt"/>
              </a:rPr>
              <a:t>will</a:t>
            </a:r>
            <a:r>
              <a:rPr lang="it-IT" sz="1100" dirty="0">
                <a:latin typeface="+mn-lt"/>
              </a:rPr>
              <a:t> </a:t>
            </a:r>
            <a:r>
              <a:rPr lang="it-IT" sz="1100" dirty="0" err="1">
                <a:latin typeface="+mn-lt"/>
              </a:rPr>
              <a:t>assign</a:t>
            </a:r>
            <a:r>
              <a:rPr lang="it-IT" sz="1100" dirty="0">
                <a:latin typeface="+mn-lt"/>
              </a:rPr>
              <a:t> </a:t>
            </a:r>
            <a:r>
              <a:rPr lang="it-IT" sz="1100" dirty="0" err="1">
                <a:latin typeface="+mn-lt"/>
              </a:rPr>
              <a:t>as</a:t>
            </a:r>
            <a:r>
              <a:rPr lang="it-IT" sz="1100" dirty="0">
                <a:latin typeface="+mn-lt"/>
              </a:rPr>
              <a:t> a </a:t>
            </a:r>
            <a:r>
              <a:rPr lang="it-IT" sz="1100" dirty="0" err="1">
                <a:latin typeface="+mn-lt"/>
              </a:rPr>
              <a:t>value</a:t>
            </a:r>
            <a:r>
              <a:rPr lang="it-IT" sz="1100" dirty="0">
                <a:latin typeface="+mn-lt"/>
              </a:rPr>
              <a:t> the </a:t>
            </a:r>
            <a:r>
              <a:rPr lang="it-IT" sz="1100" b="1" dirty="0">
                <a:latin typeface="+mn-lt"/>
              </a:rPr>
              <a:t>Output MAC </a:t>
            </a:r>
            <a:r>
              <a:rPr lang="it-IT" sz="1100" b="1" dirty="0" err="1">
                <a:latin typeface="+mn-lt"/>
              </a:rPr>
              <a:t>Address</a:t>
            </a:r>
            <a:r>
              <a:rPr lang="it-IT" sz="1100" b="1" dirty="0">
                <a:latin typeface="+mn-lt"/>
              </a:rPr>
              <a:t> </a:t>
            </a:r>
            <a:r>
              <a:rPr lang="it-IT" sz="1100" dirty="0" err="1">
                <a:latin typeface="+mn-lt"/>
              </a:rPr>
              <a:t>coming</a:t>
            </a:r>
            <a:r>
              <a:rPr lang="it-IT" sz="1100" dirty="0">
                <a:latin typeface="+mn-lt"/>
              </a:rPr>
              <a:t> from the </a:t>
            </a:r>
            <a:r>
              <a:rPr lang="it-IT" sz="1100" b="1" dirty="0" err="1">
                <a:latin typeface="+mn-lt"/>
              </a:rPr>
              <a:t>Add</a:t>
            </a:r>
            <a:r>
              <a:rPr lang="it-IT" sz="1100" b="1" dirty="0">
                <a:latin typeface="+mn-lt"/>
              </a:rPr>
              <a:t> Network to Virtual Machine </a:t>
            </a:r>
            <a:r>
              <a:rPr lang="it-IT" sz="1100" dirty="0">
                <a:latin typeface="+mn-lt"/>
              </a:rPr>
              <a:t>task, </a:t>
            </a:r>
            <a:r>
              <a:rPr lang="it-IT" sz="1100" dirty="0" err="1">
                <a:latin typeface="+mn-lt"/>
              </a:rPr>
              <a:t>which</a:t>
            </a:r>
            <a:r>
              <a:rPr lang="it-IT" sz="1100" dirty="0">
                <a:latin typeface="+mn-lt"/>
              </a:rPr>
              <a:t> </a:t>
            </a:r>
            <a:r>
              <a:rPr lang="it-IT" sz="1100" dirty="0" err="1">
                <a:latin typeface="+mn-lt"/>
              </a:rPr>
              <a:t>is</a:t>
            </a:r>
            <a:r>
              <a:rPr lang="it-IT" sz="1100" dirty="0">
                <a:latin typeface="+mn-lt"/>
              </a:rPr>
              <a:t> </a:t>
            </a:r>
            <a:r>
              <a:rPr lang="it-IT" sz="1100" dirty="0" err="1">
                <a:latin typeface="+mn-lt"/>
              </a:rPr>
              <a:t>actually</a:t>
            </a:r>
            <a:r>
              <a:rPr lang="it-IT" sz="1100" dirty="0">
                <a:latin typeface="+mn-lt"/>
              </a:rPr>
              <a:t> </a:t>
            </a:r>
            <a:r>
              <a:rPr lang="it-IT" sz="1100" dirty="0" err="1">
                <a:latin typeface="+mn-lt"/>
              </a:rPr>
              <a:t>itself</a:t>
            </a:r>
            <a:r>
              <a:rPr lang="it-IT" sz="1100" dirty="0">
                <a:latin typeface="+mn-lt"/>
              </a:rPr>
              <a:t>. </a:t>
            </a:r>
            <a:r>
              <a:rPr lang="it-IT" sz="1100" dirty="0" err="1">
                <a:latin typeface="+mn-lt"/>
              </a:rPr>
              <a:t>This</a:t>
            </a:r>
            <a:r>
              <a:rPr lang="it-IT" sz="1100" dirty="0">
                <a:latin typeface="+mn-lt"/>
              </a:rPr>
              <a:t> </a:t>
            </a:r>
            <a:r>
              <a:rPr lang="it-IT" sz="1100" dirty="0" err="1">
                <a:latin typeface="+mn-lt"/>
              </a:rPr>
              <a:t>means</a:t>
            </a:r>
            <a:r>
              <a:rPr lang="it-IT" sz="1100" dirty="0">
                <a:latin typeface="+mn-lt"/>
              </a:rPr>
              <a:t> </a:t>
            </a:r>
            <a:r>
              <a:rPr lang="it-IT" sz="1100" dirty="0" err="1">
                <a:latin typeface="+mn-lt"/>
              </a:rPr>
              <a:t>that</a:t>
            </a:r>
            <a:r>
              <a:rPr lang="it-IT" sz="1100" dirty="0">
                <a:latin typeface="+mn-lt"/>
              </a:rPr>
              <a:t> once the task </a:t>
            </a:r>
            <a:r>
              <a:rPr lang="it-IT" sz="1100" dirty="0" err="1">
                <a:latin typeface="+mn-lt"/>
              </a:rPr>
              <a:t>is</a:t>
            </a:r>
            <a:r>
              <a:rPr lang="it-IT" sz="1100" dirty="0">
                <a:latin typeface="+mn-lt"/>
              </a:rPr>
              <a:t> </a:t>
            </a:r>
            <a:r>
              <a:rPr lang="it-IT" sz="1100" dirty="0" err="1">
                <a:latin typeface="+mn-lt"/>
              </a:rPr>
              <a:t>completed</a:t>
            </a:r>
            <a:r>
              <a:rPr lang="it-IT" sz="1100" dirty="0">
                <a:latin typeface="+mn-lt"/>
              </a:rPr>
              <a:t>, the </a:t>
            </a:r>
            <a:r>
              <a:rPr lang="it-IT" sz="1100" dirty="0" err="1">
                <a:latin typeface="+mn-lt"/>
              </a:rPr>
              <a:t>variable</a:t>
            </a:r>
            <a:r>
              <a:rPr lang="it-IT" sz="1100" dirty="0">
                <a:latin typeface="+mn-lt"/>
              </a:rPr>
              <a:t> </a:t>
            </a:r>
            <a:r>
              <a:rPr lang="it-IT" sz="1100" dirty="0" err="1">
                <a:latin typeface="+mn-lt"/>
              </a:rPr>
              <a:t>will</a:t>
            </a:r>
            <a:r>
              <a:rPr lang="it-IT" sz="1100" dirty="0">
                <a:latin typeface="+mn-lt"/>
              </a:rPr>
              <a:t> </a:t>
            </a:r>
            <a:r>
              <a:rPr lang="it-IT" sz="1100" dirty="0" err="1">
                <a:latin typeface="+mn-lt"/>
              </a:rPr>
              <a:t>contain</a:t>
            </a:r>
            <a:r>
              <a:rPr lang="it-IT" sz="1100" dirty="0">
                <a:latin typeface="+mn-lt"/>
              </a:rPr>
              <a:t> the MAC </a:t>
            </a:r>
            <a:r>
              <a:rPr lang="it-IT" sz="1100" dirty="0" err="1">
                <a:latin typeface="+mn-lt"/>
              </a:rPr>
              <a:t>address</a:t>
            </a:r>
            <a:r>
              <a:rPr lang="it-IT" sz="1100" dirty="0">
                <a:latin typeface="+mn-lt"/>
              </a:rPr>
              <a:t> </a:t>
            </a:r>
            <a:r>
              <a:rPr lang="it-IT" sz="1100" dirty="0" err="1">
                <a:latin typeface="+mn-lt"/>
              </a:rPr>
              <a:t>we</a:t>
            </a:r>
            <a:r>
              <a:rPr lang="it-IT" sz="1100" dirty="0">
                <a:latin typeface="+mn-lt"/>
              </a:rPr>
              <a:t> are </a:t>
            </a:r>
            <a:r>
              <a:rPr lang="it-IT" sz="1100" dirty="0" err="1">
                <a:latin typeface="+mn-lt"/>
              </a:rPr>
              <a:t>looking</a:t>
            </a:r>
            <a:r>
              <a:rPr lang="it-IT" sz="1100" dirty="0">
                <a:latin typeface="+mn-lt"/>
              </a:rPr>
              <a:t> for. </a:t>
            </a:r>
          </a:p>
          <a:p>
            <a:r>
              <a:rPr lang="it-IT" sz="1000" dirty="0">
                <a:latin typeface="+mn-lt"/>
              </a:rPr>
              <a:t>For </a:t>
            </a:r>
            <a:r>
              <a:rPr lang="it-IT" sz="1000" dirty="0" err="1">
                <a:latin typeface="+mn-lt"/>
              </a:rPr>
              <a:t>this</a:t>
            </a:r>
            <a:r>
              <a:rPr lang="it-IT" sz="1000" dirty="0">
                <a:latin typeface="+mn-lt"/>
              </a:rPr>
              <a:t> </a:t>
            </a:r>
            <a:r>
              <a:rPr lang="it-IT" sz="1000" dirty="0" err="1">
                <a:latin typeface="+mn-lt"/>
              </a:rPr>
              <a:t>specific</a:t>
            </a:r>
            <a:r>
              <a:rPr lang="it-IT" sz="1000" dirty="0">
                <a:latin typeface="+mn-lt"/>
              </a:rPr>
              <a:t> case, </a:t>
            </a:r>
            <a:r>
              <a:rPr lang="it-IT" sz="1000" dirty="0" err="1">
                <a:latin typeface="+mn-lt"/>
              </a:rPr>
              <a:t>we</a:t>
            </a:r>
            <a:r>
              <a:rPr lang="it-IT" sz="1000" dirty="0">
                <a:latin typeface="+mn-lt"/>
              </a:rPr>
              <a:t> do the </a:t>
            </a:r>
            <a:r>
              <a:rPr lang="it-IT" sz="1000" dirty="0" err="1">
                <a:latin typeface="+mn-lt"/>
              </a:rPr>
              <a:t>same</a:t>
            </a:r>
            <a:r>
              <a:rPr lang="it-IT" sz="1000" dirty="0">
                <a:latin typeface="+mn-lt"/>
              </a:rPr>
              <a:t> </a:t>
            </a:r>
            <a:r>
              <a:rPr lang="it-IT" sz="1000" dirty="0" err="1">
                <a:latin typeface="+mn-lt"/>
              </a:rPr>
              <a:t>operation</a:t>
            </a:r>
            <a:r>
              <a:rPr lang="it-IT" sz="1000" dirty="0">
                <a:latin typeface="+mn-lt"/>
              </a:rPr>
              <a:t> on the </a:t>
            </a:r>
            <a:r>
              <a:rPr lang="it-IT" sz="1000" dirty="0" err="1">
                <a:latin typeface="+mn-lt"/>
              </a:rPr>
              <a:t>other</a:t>
            </a:r>
            <a:r>
              <a:rPr lang="it-IT" sz="1000" dirty="0">
                <a:latin typeface="+mn-lt"/>
              </a:rPr>
              <a:t> </a:t>
            </a:r>
            <a:r>
              <a:rPr lang="it-IT" sz="1000" dirty="0" err="1">
                <a:latin typeface="+mn-lt"/>
              </a:rPr>
              <a:t>branch</a:t>
            </a:r>
            <a:r>
              <a:rPr lang="it-IT" sz="1000" dirty="0">
                <a:latin typeface="+mn-lt"/>
              </a:rPr>
              <a:t> </a:t>
            </a:r>
            <a:r>
              <a:rPr lang="it-IT" sz="1000" b="1" dirty="0" err="1">
                <a:latin typeface="+mn-lt"/>
              </a:rPr>
              <a:t>Add</a:t>
            </a:r>
            <a:r>
              <a:rPr lang="it-IT" sz="1000" b="1" dirty="0">
                <a:latin typeface="+mn-lt"/>
              </a:rPr>
              <a:t> Network to Virtual Machine </a:t>
            </a:r>
            <a:r>
              <a:rPr lang="it-IT" sz="1000" dirty="0">
                <a:latin typeface="+mn-lt"/>
              </a:rPr>
              <a:t>task. </a:t>
            </a:r>
            <a:endParaRPr lang="en-IT" sz="1000" dirty="0">
              <a:latin typeface="+mn-lt"/>
            </a:endParaRPr>
          </a:p>
          <a:p>
            <a:endParaRPr lang="en-IT" sz="1000" dirty="0">
              <a:latin typeface="+mn-lt"/>
            </a:endParaRPr>
          </a:p>
        </p:txBody>
      </p:sp>
      <p:sp>
        <p:nvSpPr>
          <p:cNvPr id="8" name="Oval 7">
            <a:extLst>
              <a:ext uri="{FF2B5EF4-FFF2-40B4-BE49-F238E27FC236}">
                <a16:creationId xmlns:a16="http://schemas.microsoft.com/office/drawing/2014/main" id="{EC53415F-5C94-AD44-97D1-030E62C379A4}"/>
              </a:ext>
            </a:extLst>
          </p:cNvPr>
          <p:cNvSpPr/>
          <p:nvPr/>
        </p:nvSpPr>
        <p:spPr>
          <a:xfrm>
            <a:off x="338475" y="908159"/>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1</a:t>
            </a:r>
          </a:p>
        </p:txBody>
      </p:sp>
      <p:sp>
        <p:nvSpPr>
          <p:cNvPr id="9" name="Oval 8">
            <a:extLst>
              <a:ext uri="{FF2B5EF4-FFF2-40B4-BE49-F238E27FC236}">
                <a16:creationId xmlns:a16="http://schemas.microsoft.com/office/drawing/2014/main" id="{F38A6067-3DEA-5F45-AAB0-BCA49C1FF1CE}"/>
              </a:ext>
            </a:extLst>
          </p:cNvPr>
          <p:cNvSpPr/>
          <p:nvPr/>
        </p:nvSpPr>
        <p:spPr>
          <a:xfrm>
            <a:off x="388993" y="2823915"/>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2</a:t>
            </a:r>
          </a:p>
        </p:txBody>
      </p:sp>
    </p:spTree>
    <p:extLst>
      <p:ext uri="{BB962C8B-B14F-4D97-AF65-F5344CB8AC3E}">
        <p14:creationId xmlns:p14="http://schemas.microsoft.com/office/powerpoint/2010/main" val="570655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2B634-80FC-0A4E-B1E8-4A1862C356A2}"/>
              </a:ext>
            </a:extLst>
          </p:cNvPr>
          <p:cNvSpPr>
            <a:spLocks noGrp="1"/>
          </p:cNvSpPr>
          <p:nvPr>
            <p:ph type="title"/>
          </p:nvPr>
        </p:nvSpPr>
        <p:spPr/>
        <p:txBody>
          <a:bodyPr/>
          <a:lstStyle/>
          <a:p>
            <a:r>
              <a:rPr lang="en-IT" dirty="0"/>
              <a:t>Using Variables 3/3</a:t>
            </a:r>
          </a:p>
        </p:txBody>
      </p:sp>
      <p:pic>
        <p:nvPicPr>
          <p:cNvPr id="3" name="Picture 2">
            <a:extLst>
              <a:ext uri="{FF2B5EF4-FFF2-40B4-BE49-F238E27FC236}">
                <a16:creationId xmlns:a16="http://schemas.microsoft.com/office/drawing/2014/main" id="{B048E6D9-3F38-EA47-AD17-2CAB53073B19}"/>
              </a:ext>
            </a:extLst>
          </p:cNvPr>
          <p:cNvPicPr>
            <a:picLocks noChangeAspect="1"/>
          </p:cNvPicPr>
          <p:nvPr/>
        </p:nvPicPr>
        <p:blipFill>
          <a:blip r:embed="rId3"/>
          <a:stretch>
            <a:fillRect/>
          </a:stretch>
        </p:blipFill>
        <p:spPr>
          <a:xfrm>
            <a:off x="551558" y="1073150"/>
            <a:ext cx="3598412" cy="2943401"/>
          </a:xfrm>
          <a:prstGeom prst="rect">
            <a:avLst/>
          </a:prstGeom>
        </p:spPr>
      </p:pic>
      <p:sp>
        <p:nvSpPr>
          <p:cNvPr id="4" name="TextBox 3">
            <a:extLst>
              <a:ext uri="{FF2B5EF4-FFF2-40B4-BE49-F238E27FC236}">
                <a16:creationId xmlns:a16="http://schemas.microsoft.com/office/drawing/2014/main" id="{140A6918-F5DB-E84A-AA0D-8D91D9E6B2D6}"/>
              </a:ext>
            </a:extLst>
          </p:cNvPr>
          <p:cNvSpPr txBox="1"/>
          <p:nvPr/>
        </p:nvSpPr>
        <p:spPr>
          <a:xfrm>
            <a:off x="4263762" y="1011791"/>
            <a:ext cx="4618625" cy="553998"/>
          </a:xfrm>
          <a:prstGeom prst="rect">
            <a:avLst/>
          </a:prstGeom>
          <a:noFill/>
        </p:spPr>
        <p:txBody>
          <a:bodyPr wrap="square" rtlCol="0">
            <a:spAutoFit/>
          </a:bodyPr>
          <a:lstStyle/>
          <a:p>
            <a:r>
              <a:rPr lang="it-IT" sz="1000" dirty="0">
                <a:latin typeface="+mn-lt"/>
              </a:rPr>
              <a:t>The </a:t>
            </a:r>
            <a:r>
              <a:rPr lang="it-IT" sz="1000" dirty="0" err="1">
                <a:latin typeface="+mn-lt"/>
              </a:rPr>
              <a:t>refactored</a:t>
            </a:r>
            <a:r>
              <a:rPr lang="it-IT" sz="1000" dirty="0">
                <a:latin typeface="+mn-lt"/>
              </a:rPr>
              <a:t> </a:t>
            </a:r>
            <a:r>
              <a:rPr lang="it-IT" sz="1000" dirty="0" err="1">
                <a:latin typeface="+mn-lt"/>
              </a:rPr>
              <a:t>workflow</a:t>
            </a:r>
            <a:r>
              <a:rPr lang="it-IT" sz="1000" dirty="0">
                <a:latin typeface="+mn-lt"/>
              </a:rPr>
              <a:t> </a:t>
            </a:r>
            <a:r>
              <a:rPr lang="it-IT" sz="1000" dirty="0" err="1">
                <a:latin typeface="+mn-lt"/>
              </a:rPr>
              <a:t>will</a:t>
            </a:r>
            <a:r>
              <a:rPr lang="it-IT" sz="1000" dirty="0">
                <a:latin typeface="+mn-lt"/>
              </a:rPr>
              <a:t> look </a:t>
            </a:r>
            <a:r>
              <a:rPr lang="it-IT" sz="1000" dirty="0" err="1">
                <a:latin typeface="+mn-lt"/>
              </a:rPr>
              <a:t>something</a:t>
            </a:r>
            <a:r>
              <a:rPr lang="it-IT" sz="1000" dirty="0">
                <a:latin typeface="+mn-lt"/>
              </a:rPr>
              <a:t> </a:t>
            </a:r>
            <a:r>
              <a:rPr lang="it-IT" sz="1000" dirty="0" err="1">
                <a:latin typeface="+mn-lt"/>
              </a:rPr>
              <a:t>like</a:t>
            </a:r>
            <a:r>
              <a:rPr lang="it-IT" sz="1000" dirty="0">
                <a:latin typeface="+mn-lt"/>
              </a:rPr>
              <a:t> </a:t>
            </a:r>
            <a:r>
              <a:rPr lang="it-IT" sz="1000" dirty="0" err="1">
                <a:latin typeface="+mn-lt"/>
              </a:rPr>
              <a:t>this</a:t>
            </a:r>
            <a:r>
              <a:rPr lang="it-IT" sz="1000" dirty="0">
                <a:latin typeface="+mn-lt"/>
              </a:rPr>
              <a:t>.</a:t>
            </a:r>
          </a:p>
          <a:p>
            <a:r>
              <a:rPr lang="it-IT" sz="1000" dirty="0" err="1">
                <a:latin typeface="+mn-lt"/>
              </a:rPr>
              <a:t>We</a:t>
            </a:r>
            <a:r>
              <a:rPr lang="it-IT" sz="1000" dirty="0">
                <a:latin typeface="+mn-lt"/>
              </a:rPr>
              <a:t> </a:t>
            </a:r>
            <a:r>
              <a:rPr lang="it-IT" sz="1000" dirty="0" err="1">
                <a:latin typeface="+mn-lt"/>
              </a:rPr>
              <a:t>now</a:t>
            </a:r>
            <a:r>
              <a:rPr lang="it-IT" sz="1000" dirty="0">
                <a:latin typeface="+mn-lt"/>
              </a:rPr>
              <a:t> </a:t>
            </a:r>
            <a:r>
              <a:rPr lang="it-IT" sz="1000" dirty="0" err="1">
                <a:latin typeface="+mn-lt"/>
              </a:rPr>
              <a:t>have</a:t>
            </a:r>
            <a:r>
              <a:rPr lang="it-IT" sz="1000" dirty="0">
                <a:latin typeface="+mn-lt"/>
              </a:rPr>
              <a:t> </a:t>
            </a:r>
            <a:r>
              <a:rPr lang="it-IT" sz="1000" dirty="0" err="1">
                <a:latin typeface="+mn-lt"/>
              </a:rPr>
              <a:t>only</a:t>
            </a:r>
            <a:r>
              <a:rPr lang="it-IT" sz="1000" dirty="0">
                <a:latin typeface="+mn-lt"/>
              </a:rPr>
              <a:t> </a:t>
            </a:r>
            <a:r>
              <a:rPr lang="it-IT" sz="1000" dirty="0" err="1">
                <a:latin typeface="+mn-lt"/>
              </a:rPr>
              <a:t>one</a:t>
            </a:r>
            <a:r>
              <a:rPr lang="it-IT" sz="1000" dirty="0">
                <a:latin typeface="+mn-lt"/>
              </a:rPr>
              <a:t> </a:t>
            </a:r>
            <a:r>
              <a:rPr lang="it-IT" sz="1000" dirty="0" err="1">
                <a:latin typeface="+mn-lt"/>
              </a:rPr>
              <a:t>instance</a:t>
            </a:r>
            <a:r>
              <a:rPr lang="it-IT" sz="1000" dirty="0">
                <a:latin typeface="+mn-lt"/>
              </a:rPr>
              <a:t> of </a:t>
            </a:r>
            <a:r>
              <a:rPr lang="it-IT" sz="1000" b="1" dirty="0" err="1">
                <a:latin typeface="+mn-lt"/>
              </a:rPr>
              <a:t>Assign</a:t>
            </a:r>
            <a:r>
              <a:rPr lang="it-IT" sz="1000" b="1" dirty="0">
                <a:latin typeface="+mn-lt"/>
              </a:rPr>
              <a:t> IP </a:t>
            </a:r>
            <a:r>
              <a:rPr lang="it-IT" sz="1000" b="1" dirty="0" err="1">
                <a:latin typeface="+mn-lt"/>
              </a:rPr>
              <a:t>Address</a:t>
            </a:r>
            <a:r>
              <a:rPr lang="it-IT" sz="1000" b="1" dirty="0">
                <a:latin typeface="+mn-lt"/>
              </a:rPr>
              <a:t> to Virtual Machine</a:t>
            </a:r>
            <a:r>
              <a:rPr lang="it-IT" sz="1000" dirty="0">
                <a:latin typeface="+mn-lt"/>
              </a:rPr>
              <a:t>, </a:t>
            </a:r>
            <a:r>
              <a:rPr lang="it-IT" sz="1000" dirty="0" err="1">
                <a:latin typeface="+mn-lt"/>
              </a:rPr>
              <a:t>which</a:t>
            </a:r>
            <a:r>
              <a:rPr lang="it-IT" sz="1000" dirty="0">
                <a:latin typeface="+mn-lt"/>
              </a:rPr>
              <a:t> </a:t>
            </a:r>
            <a:r>
              <a:rPr lang="it-IT" sz="1000" dirty="0" err="1">
                <a:latin typeface="+mn-lt"/>
              </a:rPr>
              <a:t>uses</a:t>
            </a:r>
            <a:r>
              <a:rPr lang="it-IT" sz="1000" dirty="0">
                <a:latin typeface="+mn-lt"/>
              </a:rPr>
              <a:t> the </a:t>
            </a:r>
            <a:r>
              <a:rPr lang="it-IT" sz="1000" dirty="0" err="1">
                <a:latin typeface="+mn-lt"/>
              </a:rPr>
              <a:t>variable</a:t>
            </a:r>
            <a:r>
              <a:rPr lang="it-IT" sz="1000" dirty="0">
                <a:latin typeface="+mn-lt"/>
              </a:rPr>
              <a:t> </a:t>
            </a:r>
            <a:r>
              <a:rPr lang="it-IT" sz="1000" b="1" dirty="0" err="1">
                <a:latin typeface="+mn-lt"/>
              </a:rPr>
              <a:t>MacAddress</a:t>
            </a:r>
            <a:r>
              <a:rPr lang="it-IT" sz="1000" b="1" dirty="0">
                <a:latin typeface="+mn-lt"/>
              </a:rPr>
              <a:t> </a:t>
            </a:r>
            <a:r>
              <a:rPr lang="it-IT" sz="1000" dirty="0" err="1">
                <a:latin typeface="+mn-lt"/>
              </a:rPr>
              <a:t>as</a:t>
            </a:r>
            <a:r>
              <a:rPr lang="it-IT" sz="1000" dirty="0">
                <a:latin typeface="+mn-lt"/>
              </a:rPr>
              <a:t> the </a:t>
            </a:r>
            <a:r>
              <a:rPr lang="it-IT" sz="1000" dirty="0" err="1">
                <a:latin typeface="+mn-lt"/>
              </a:rPr>
              <a:t>value</a:t>
            </a:r>
            <a:r>
              <a:rPr lang="it-IT" sz="1000" dirty="0">
                <a:latin typeface="+mn-lt"/>
              </a:rPr>
              <a:t> for </a:t>
            </a:r>
            <a:r>
              <a:rPr lang="it-IT" sz="1000" b="1" dirty="0">
                <a:latin typeface="+mn-lt"/>
              </a:rPr>
              <a:t>Virtual NIC – Mac </a:t>
            </a:r>
            <a:r>
              <a:rPr lang="it-IT" sz="1000" b="1" dirty="0" err="1">
                <a:latin typeface="+mn-lt"/>
              </a:rPr>
              <a:t>Address</a:t>
            </a:r>
            <a:r>
              <a:rPr lang="it-IT" sz="1000" b="1" dirty="0">
                <a:latin typeface="+mn-lt"/>
              </a:rPr>
              <a:t> </a:t>
            </a:r>
            <a:r>
              <a:rPr lang="it-IT" sz="1000" dirty="0">
                <a:latin typeface="+mn-lt"/>
              </a:rPr>
              <a:t>input</a:t>
            </a:r>
          </a:p>
        </p:txBody>
      </p:sp>
      <p:pic>
        <p:nvPicPr>
          <p:cNvPr id="5" name="Picture 4">
            <a:extLst>
              <a:ext uri="{FF2B5EF4-FFF2-40B4-BE49-F238E27FC236}">
                <a16:creationId xmlns:a16="http://schemas.microsoft.com/office/drawing/2014/main" id="{E18CC912-D08C-B04D-B187-BEF56065F4B3}"/>
              </a:ext>
            </a:extLst>
          </p:cNvPr>
          <p:cNvPicPr>
            <a:picLocks noChangeAspect="1"/>
          </p:cNvPicPr>
          <p:nvPr/>
        </p:nvPicPr>
        <p:blipFill>
          <a:blip r:embed="rId4"/>
          <a:stretch>
            <a:fillRect/>
          </a:stretch>
        </p:blipFill>
        <p:spPr>
          <a:xfrm>
            <a:off x="4367198" y="1556446"/>
            <a:ext cx="1633214" cy="2460105"/>
          </a:xfrm>
          <a:prstGeom prst="rect">
            <a:avLst/>
          </a:prstGeom>
        </p:spPr>
      </p:pic>
      <p:pic>
        <p:nvPicPr>
          <p:cNvPr id="7" name="Picture 6">
            <a:extLst>
              <a:ext uri="{FF2B5EF4-FFF2-40B4-BE49-F238E27FC236}">
                <a16:creationId xmlns:a16="http://schemas.microsoft.com/office/drawing/2014/main" id="{4A728035-295C-C44A-9FBB-5A01EFA04D1C}"/>
              </a:ext>
            </a:extLst>
          </p:cNvPr>
          <p:cNvPicPr>
            <a:picLocks noChangeAspect="1"/>
          </p:cNvPicPr>
          <p:nvPr/>
        </p:nvPicPr>
        <p:blipFill>
          <a:blip r:embed="rId5"/>
          <a:stretch>
            <a:fillRect/>
          </a:stretch>
        </p:blipFill>
        <p:spPr>
          <a:xfrm>
            <a:off x="6052256" y="2478735"/>
            <a:ext cx="2473028" cy="1138378"/>
          </a:xfrm>
          <a:prstGeom prst="rect">
            <a:avLst/>
          </a:prstGeom>
        </p:spPr>
      </p:pic>
      <p:sp>
        <p:nvSpPr>
          <p:cNvPr id="8" name="Rectangle 7">
            <a:extLst>
              <a:ext uri="{FF2B5EF4-FFF2-40B4-BE49-F238E27FC236}">
                <a16:creationId xmlns:a16="http://schemas.microsoft.com/office/drawing/2014/main" id="{91165F1B-92B6-FA48-B100-8F153C52B8F9}"/>
              </a:ext>
            </a:extLst>
          </p:cNvPr>
          <p:cNvSpPr/>
          <p:nvPr/>
        </p:nvSpPr>
        <p:spPr>
          <a:xfrm>
            <a:off x="2169672" y="3419528"/>
            <a:ext cx="1325609" cy="254306"/>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0F967192-FD70-6D48-B80A-1CD165F3AACE}"/>
              </a:ext>
            </a:extLst>
          </p:cNvPr>
          <p:cNvSpPr/>
          <p:nvPr/>
        </p:nvSpPr>
        <p:spPr>
          <a:xfrm>
            <a:off x="4378020" y="3047924"/>
            <a:ext cx="1584518" cy="304067"/>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ectangle 9">
            <a:extLst>
              <a:ext uri="{FF2B5EF4-FFF2-40B4-BE49-F238E27FC236}">
                <a16:creationId xmlns:a16="http://schemas.microsoft.com/office/drawing/2014/main" id="{A062F0D8-30D8-6741-B721-DF32B21D0D5B}"/>
              </a:ext>
            </a:extLst>
          </p:cNvPr>
          <p:cNvSpPr/>
          <p:nvPr/>
        </p:nvSpPr>
        <p:spPr>
          <a:xfrm>
            <a:off x="7147469" y="3141955"/>
            <a:ext cx="654690" cy="172159"/>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Rectangle 10">
            <a:extLst>
              <a:ext uri="{FF2B5EF4-FFF2-40B4-BE49-F238E27FC236}">
                <a16:creationId xmlns:a16="http://schemas.microsoft.com/office/drawing/2014/main" id="{6EA45E1F-6AB9-4245-BAC2-CA3117444601}"/>
              </a:ext>
            </a:extLst>
          </p:cNvPr>
          <p:cNvSpPr/>
          <p:nvPr/>
        </p:nvSpPr>
        <p:spPr>
          <a:xfrm>
            <a:off x="6114203" y="3368711"/>
            <a:ext cx="1092784" cy="172159"/>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2" name="TextBox 11">
            <a:extLst>
              <a:ext uri="{FF2B5EF4-FFF2-40B4-BE49-F238E27FC236}">
                <a16:creationId xmlns:a16="http://schemas.microsoft.com/office/drawing/2014/main" id="{440BFF43-48D3-8044-93DD-EB6555819771}"/>
              </a:ext>
            </a:extLst>
          </p:cNvPr>
          <p:cNvSpPr txBox="1"/>
          <p:nvPr/>
        </p:nvSpPr>
        <p:spPr>
          <a:xfrm>
            <a:off x="492369" y="4070350"/>
            <a:ext cx="8390018" cy="600164"/>
          </a:xfrm>
          <a:prstGeom prst="rect">
            <a:avLst/>
          </a:prstGeom>
          <a:noFill/>
        </p:spPr>
        <p:txBody>
          <a:bodyPr wrap="square" rtlCol="0">
            <a:spAutoFit/>
          </a:bodyPr>
          <a:lstStyle/>
          <a:p>
            <a:r>
              <a:rPr lang="en-IT" sz="1100" dirty="0">
                <a:latin typeface="+mn-lt"/>
              </a:rPr>
              <a:t>With this implementation, we simplified the workflow from 9 to 7 tasks, removing some redundancies.</a:t>
            </a:r>
          </a:p>
          <a:p>
            <a:r>
              <a:rPr lang="en-IT" sz="1100" dirty="0">
                <a:latin typeface="+mn-lt"/>
              </a:rPr>
              <a:t>T</a:t>
            </a:r>
            <a:r>
              <a:rPr lang="en-GB" sz="1100" dirty="0">
                <a:latin typeface="+mn-lt"/>
              </a:rPr>
              <a:t>he</a:t>
            </a:r>
            <a:r>
              <a:rPr lang="en-IT" sz="1100" dirty="0">
                <a:latin typeface="+mn-lt"/>
              </a:rPr>
              <a:t> </a:t>
            </a:r>
            <a:r>
              <a:rPr lang="en-IT" sz="1100" b="1" dirty="0">
                <a:latin typeface="+mn-lt"/>
              </a:rPr>
              <a:t>Assign IP Address to Virtual Machine </a:t>
            </a:r>
            <a:r>
              <a:rPr lang="en-IT" sz="1100" dirty="0">
                <a:latin typeface="+mn-lt"/>
              </a:rPr>
              <a:t>task will get the MAC Address from the variable, which gets updated by whatever task is executed, independently on the conditional branch that was executed </a:t>
            </a:r>
          </a:p>
        </p:txBody>
      </p:sp>
    </p:spTree>
    <p:extLst>
      <p:ext uri="{BB962C8B-B14F-4D97-AF65-F5344CB8AC3E}">
        <p14:creationId xmlns:p14="http://schemas.microsoft.com/office/powerpoint/2010/main" val="107031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86E85-32BB-6F4E-8A54-5DB6DC932C37}"/>
              </a:ext>
            </a:extLst>
          </p:cNvPr>
          <p:cNvSpPr>
            <a:spLocks noGrp="1"/>
          </p:cNvSpPr>
          <p:nvPr>
            <p:ph type="title"/>
          </p:nvPr>
        </p:nvSpPr>
        <p:spPr/>
        <p:txBody>
          <a:bodyPr/>
          <a:lstStyle/>
          <a:p>
            <a:r>
              <a:rPr lang="en-IT" dirty="0"/>
              <a:t>Claim the Target in Intersight</a:t>
            </a:r>
          </a:p>
        </p:txBody>
      </p:sp>
      <p:pic>
        <p:nvPicPr>
          <p:cNvPr id="3" name="Picture 2">
            <a:extLst>
              <a:ext uri="{FF2B5EF4-FFF2-40B4-BE49-F238E27FC236}">
                <a16:creationId xmlns:a16="http://schemas.microsoft.com/office/drawing/2014/main" id="{1E70C453-91FB-E341-82E8-AD21013383DE}"/>
              </a:ext>
            </a:extLst>
          </p:cNvPr>
          <p:cNvPicPr>
            <a:picLocks noChangeAspect="1"/>
          </p:cNvPicPr>
          <p:nvPr/>
        </p:nvPicPr>
        <p:blipFill>
          <a:blip r:embed="rId3"/>
          <a:stretch>
            <a:fillRect/>
          </a:stretch>
        </p:blipFill>
        <p:spPr>
          <a:xfrm>
            <a:off x="437766" y="984738"/>
            <a:ext cx="3668205" cy="3543976"/>
          </a:xfrm>
          <a:prstGeom prst="rect">
            <a:avLst/>
          </a:prstGeom>
        </p:spPr>
      </p:pic>
      <p:sp>
        <p:nvSpPr>
          <p:cNvPr id="6" name="TextBox 5">
            <a:extLst>
              <a:ext uri="{FF2B5EF4-FFF2-40B4-BE49-F238E27FC236}">
                <a16:creationId xmlns:a16="http://schemas.microsoft.com/office/drawing/2014/main" id="{DF2AA918-E464-3349-A66C-F658F3E81B95}"/>
              </a:ext>
            </a:extLst>
          </p:cNvPr>
          <p:cNvSpPr txBox="1"/>
          <p:nvPr/>
        </p:nvSpPr>
        <p:spPr>
          <a:xfrm>
            <a:off x="4186093" y="3652138"/>
            <a:ext cx="4430796" cy="830997"/>
          </a:xfrm>
          <a:prstGeom prst="rect">
            <a:avLst/>
          </a:prstGeom>
          <a:noFill/>
        </p:spPr>
        <p:txBody>
          <a:bodyPr wrap="square" rtlCol="0">
            <a:spAutoFit/>
          </a:bodyPr>
          <a:lstStyle/>
          <a:p>
            <a:r>
              <a:rPr lang="en-IT" sz="1200">
                <a:latin typeface="+mn-lt"/>
              </a:rPr>
              <a:t>We don’t need to connect through the Assist as the target endpoint is reachable from intersight.com</a:t>
            </a:r>
          </a:p>
          <a:p>
            <a:endParaRPr lang="en-IT" sz="1200">
              <a:latin typeface="+mn-lt"/>
            </a:endParaRPr>
          </a:p>
          <a:p>
            <a:r>
              <a:rPr lang="en-IT" sz="1200">
                <a:latin typeface="+mn-lt"/>
              </a:rPr>
              <a:t>Once done, click </a:t>
            </a:r>
            <a:r>
              <a:rPr lang="en-IT" sz="1200" b="1">
                <a:latin typeface="+mn-lt"/>
              </a:rPr>
              <a:t>Claim</a:t>
            </a:r>
          </a:p>
        </p:txBody>
      </p:sp>
      <p:pic>
        <p:nvPicPr>
          <p:cNvPr id="7" name="Picture 6">
            <a:extLst>
              <a:ext uri="{FF2B5EF4-FFF2-40B4-BE49-F238E27FC236}">
                <a16:creationId xmlns:a16="http://schemas.microsoft.com/office/drawing/2014/main" id="{04150B96-AEA0-0D4E-8A53-D88E5F1BD084}"/>
              </a:ext>
            </a:extLst>
          </p:cNvPr>
          <p:cNvPicPr>
            <a:picLocks noChangeAspect="1"/>
          </p:cNvPicPr>
          <p:nvPr/>
        </p:nvPicPr>
        <p:blipFill>
          <a:blip r:embed="rId4"/>
          <a:stretch>
            <a:fillRect/>
          </a:stretch>
        </p:blipFill>
        <p:spPr>
          <a:xfrm>
            <a:off x="4186093" y="984738"/>
            <a:ext cx="4673600" cy="2501029"/>
          </a:xfrm>
          <a:prstGeom prst="rect">
            <a:avLst/>
          </a:prstGeom>
        </p:spPr>
      </p:pic>
    </p:spTree>
    <p:extLst>
      <p:ext uri="{BB962C8B-B14F-4D97-AF65-F5344CB8AC3E}">
        <p14:creationId xmlns:p14="http://schemas.microsoft.com/office/powerpoint/2010/main" val="7969949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B657-0090-2942-8933-63A6E09E1408}"/>
              </a:ext>
            </a:extLst>
          </p:cNvPr>
          <p:cNvSpPr>
            <a:spLocks noGrp="1"/>
          </p:cNvSpPr>
          <p:nvPr>
            <p:ph type="title"/>
          </p:nvPr>
        </p:nvSpPr>
        <p:spPr/>
        <p:txBody>
          <a:bodyPr/>
          <a:lstStyle/>
          <a:p>
            <a:r>
              <a:rPr lang="en-IT" dirty="0"/>
              <a:t>Workflow Variable Events</a:t>
            </a:r>
          </a:p>
        </p:txBody>
      </p:sp>
      <p:sp>
        <p:nvSpPr>
          <p:cNvPr id="3" name="TextBox 2">
            <a:extLst>
              <a:ext uri="{FF2B5EF4-FFF2-40B4-BE49-F238E27FC236}">
                <a16:creationId xmlns:a16="http://schemas.microsoft.com/office/drawing/2014/main" id="{345BF916-1F1F-A441-8321-4A6CBB4727B7}"/>
              </a:ext>
            </a:extLst>
          </p:cNvPr>
          <p:cNvSpPr txBox="1"/>
          <p:nvPr/>
        </p:nvSpPr>
        <p:spPr>
          <a:xfrm>
            <a:off x="437766" y="3924635"/>
            <a:ext cx="8345488" cy="577081"/>
          </a:xfrm>
          <a:prstGeom prst="rect">
            <a:avLst/>
          </a:prstGeom>
          <a:noFill/>
        </p:spPr>
        <p:txBody>
          <a:bodyPr wrap="square" rtlCol="0">
            <a:spAutoFit/>
          </a:bodyPr>
          <a:lstStyle/>
          <a:p>
            <a:r>
              <a:rPr lang="it-IT" sz="1050" dirty="0">
                <a:latin typeface="+mn-lt"/>
              </a:rPr>
              <a:t>In the </a:t>
            </a:r>
            <a:r>
              <a:rPr lang="it-IT" sz="1050" b="1" dirty="0" err="1">
                <a:latin typeface="+mn-lt"/>
              </a:rPr>
              <a:t>Variables</a:t>
            </a:r>
            <a:r>
              <a:rPr lang="it-IT" sz="1050" b="1" dirty="0">
                <a:latin typeface="+mn-lt"/>
              </a:rPr>
              <a:t> </a:t>
            </a:r>
            <a:r>
              <a:rPr lang="it-IT" sz="1050" dirty="0" err="1">
                <a:latin typeface="+mn-lt"/>
              </a:rPr>
              <a:t>tab</a:t>
            </a:r>
            <a:r>
              <a:rPr lang="it-IT" sz="1050" dirty="0">
                <a:latin typeface="+mn-lt"/>
              </a:rPr>
              <a:t> of </a:t>
            </a:r>
            <a:r>
              <a:rPr lang="it-IT" sz="1050" dirty="0" err="1">
                <a:latin typeface="+mn-lt"/>
              </a:rPr>
              <a:t>every</a:t>
            </a:r>
            <a:r>
              <a:rPr lang="it-IT" sz="1050" dirty="0">
                <a:latin typeface="+mn-lt"/>
              </a:rPr>
              <a:t> task, </a:t>
            </a:r>
            <a:r>
              <a:rPr lang="it-IT" sz="1050" dirty="0" err="1">
                <a:latin typeface="+mn-lt"/>
              </a:rPr>
              <a:t>clicking</a:t>
            </a:r>
            <a:r>
              <a:rPr lang="it-IT" sz="1050" dirty="0">
                <a:latin typeface="+mn-lt"/>
              </a:rPr>
              <a:t> on the '</a:t>
            </a:r>
            <a:r>
              <a:rPr lang="it-IT" sz="1050" dirty="0" err="1">
                <a:latin typeface="+mn-lt"/>
              </a:rPr>
              <a:t>Eye</a:t>
            </a:r>
            <a:r>
              <a:rPr lang="it-IT" sz="1050" dirty="0">
                <a:latin typeface="+mn-lt"/>
              </a:rPr>
              <a:t>' </a:t>
            </a:r>
            <a:r>
              <a:rPr lang="it-IT" sz="1050" dirty="0" err="1">
                <a:latin typeface="+mn-lt"/>
              </a:rPr>
              <a:t>button</a:t>
            </a:r>
            <a:r>
              <a:rPr lang="it-IT" sz="1050" dirty="0">
                <a:latin typeface="+mn-lt"/>
              </a:rPr>
              <a:t>, </a:t>
            </a:r>
            <a:r>
              <a:rPr lang="it-IT" sz="1050" dirty="0" err="1">
                <a:latin typeface="+mn-lt"/>
              </a:rPr>
              <a:t>you</a:t>
            </a:r>
            <a:r>
              <a:rPr lang="it-IT" sz="1050" dirty="0">
                <a:latin typeface="+mn-lt"/>
              </a:rPr>
              <a:t> can </a:t>
            </a:r>
            <a:r>
              <a:rPr lang="it-IT" sz="1050" dirty="0" err="1">
                <a:latin typeface="+mn-lt"/>
              </a:rPr>
              <a:t>view</a:t>
            </a:r>
            <a:r>
              <a:rPr lang="it-IT" sz="1050" dirty="0">
                <a:latin typeface="+mn-lt"/>
              </a:rPr>
              <a:t> the </a:t>
            </a:r>
            <a:r>
              <a:rPr lang="it-IT" sz="1050" dirty="0" err="1">
                <a:latin typeface="+mn-lt"/>
              </a:rPr>
              <a:t>variable</a:t>
            </a:r>
            <a:r>
              <a:rPr lang="it-IT" sz="1050" dirty="0">
                <a:latin typeface="+mn-lt"/>
              </a:rPr>
              <a:t> </a:t>
            </a:r>
            <a:r>
              <a:rPr lang="it-IT" sz="1050" dirty="0" err="1">
                <a:latin typeface="+mn-lt"/>
              </a:rPr>
              <a:t>events</a:t>
            </a:r>
            <a:r>
              <a:rPr lang="it-IT" sz="1050" dirty="0">
                <a:latin typeface="+mn-lt"/>
              </a:rPr>
              <a:t>, </a:t>
            </a:r>
            <a:r>
              <a:rPr lang="it-IT" sz="1050" dirty="0" err="1">
                <a:latin typeface="+mn-lt"/>
              </a:rPr>
              <a:t>which</a:t>
            </a:r>
            <a:r>
              <a:rPr lang="it-IT" sz="1050" dirty="0">
                <a:latin typeface="+mn-lt"/>
              </a:rPr>
              <a:t> </a:t>
            </a:r>
            <a:r>
              <a:rPr lang="it-IT" sz="1050" dirty="0" err="1">
                <a:latin typeface="+mn-lt"/>
              </a:rPr>
              <a:t>represent</a:t>
            </a:r>
            <a:r>
              <a:rPr lang="it-IT" sz="1050" dirty="0">
                <a:latin typeface="+mn-lt"/>
              </a:rPr>
              <a:t> the </a:t>
            </a:r>
            <a:r>
              <a:rPr lang="it-IT" sz="1050" dirty="0" err="1">
                <a:latin typeface="+mn-lt"/>
              </a:rPr>
              <a:t>lifecycle</a:t>
            </a:r>
            <a:r>
              <a:rPr lang="it-IT" sz="1050" dirty="0">
                <a:latin typeface="+mn-lt"/>
              </a:rPr>
              <a:t> of the </a:t>
            </a:r>
            <a:r>
              <a:rPr lang="it-IT" sz="1050" dirty="0" err="1">
                <a:latin typeface="+mn-lt"/>
              </a:rPr>
              <a:t>variable</a:t>
            </a:r>
            <a:r>
              <a:rPr lang="it-IT" sz="1050" dirty="0">
                <a:latin typeface="+mn-lt"/>
              </a:rPr>
              <a:t> from the </a:t>
            </a:r>
            <a:r>
              <a:rPr lang="it-IT" sz="1050" dirty="0" err="1">
                <a:latin typeface="+mn-lt"/>
              </a:rPr>
              <a:t>beginning</a:t>
            </a:r>
            <a:r>
              <a:rPr lang="it-IT" sz="1050" dirty="0">
                <a:latin typeface="+mn-lt"/>
              </a:rPr>
              <a:t> of the </a:t>
            </a:r>
            <a:r>
              <a:rPr lang="it-IT" sz="1050" dirty="0" err="1">
                <a:latin typeface="+mn-lt"/>
              </a:rPr>
              <a:t>workflow</a:t>
            </a:r>
            <a:r>
              <a:rPr lang="it-IT" sz="1050" dirty="0">
                <a:latin typeface="+mn-lt"/>
              </a:rPr>
              <a:t>, to the end.</a:t>
            </a:r>
          </a:p>
          <a:p>
            <a:r>
              <a:rPr lang="it-IT" sz="1050" dirty="0" err="1">
                <a:latin typeface="+mn-lt"/>
              </a:rPr>
              <a:t>You</a:t>
            </a:r>
            <a:r>
              <a:rPr lang="it-IT" sz="1050" dirty="0">
                <a:latin typeface="+mn-lt"/>
              </a:rPr>
              <a:t> can </a:t>
            </a:r>
            <a:r>
              <a:rPr lang="it-IT" sz="1050" dirty="0" err="1">
                <a:latin typeface="+mn-lt"/>
              </a:rPr>
              <a:t>also</a:t>
            </a:r>
            <a:r>
              <a:rPr lang="it-IT" sz="1050" dirty="0">
                <a:latin typeface="+mn-lt"/>
              </a:rPr>
              <a:t> </a:t>
            </a:r>
            <a:r>
              <a:rPr lang="it-IT" sz="1050" dirty="0" err="1">
                <a:latin typeface="+mn-lt"/>
              </a:rPr>
              <a:t>access</a:t>
            </a:r>
            <a:r>
              <a:rPr lang="it-IT" sz="1050" dirty="0">
                <a:latin typeface="+mn-lt"/>
              </a:rPr>
              <a:t> </a:t>
            </a:r>
            <a:r>
              <a:rPr lang="it-IT" sz="1050" dirty="0" err="1">
                <a:latin typeface="+mn-lt"/>
              </a:rPr>
              <a:t>variable</a:t>
            </a:r>
            <a:r>
              <a:rPr lang="it-IT" sz="1050" dirty="0">
                <a:latin typeface="+mn-lt"/>
              </a:rPr>
              <a:t> </a:t>
            </a:r>
            <a:r>
              <a:rPr lang="it-IT" sz="1050" dirty="0" err="1">
                <a:latin typeface="+mn-lt"/>
              </a:rPr>
              <a:t>events</a:t>
            </a:r>
            <a:r>
              <a:rPr lang="it-IT" sz="1050" dirty="0">
                <a:latin typeface="+mn-lt"/>
              </a:rPr>
              <a:t> in the </a:t>
            </a:r>
            <a:r>
              <a:rPr lang="it-IT" sz="1050" b="1" dirty="0">
                <a:latin typeface="+mn-lt"/>
              </a:rPr>
              <a:t>General </a:t>
            </a:r>
            <a:r>
              <a:rPr lang="it-IT" sz="1050" dirty="0" err="1">
                <a:latin typeface="+mn-lt"/>
              </a:rPr>
              <a:t>tab</a:t>
            </a:r>
            <a:r>
              <a:rPr lang="it-IT" sz="1050" dirty="0">
                <a:latin typeface="+mn-lt"/>
              </a:rPr>
              <a:t> of the </a:t>
            </a:r>
            <a:r>
              <a:rPr lang="it-IT" sz="1050" dirty="0" err="1">
                <a:latin typeface="+mn-lt"/>
              </a:rPr>
              <a:t>workflow</a:t>
            </a:r>
            <a:r>
              <a:rPr lang="it-IT" sz="1050" dirty="0">
                <a:latin typeface="+mn-lt"/>
              </a:rPr>
              <a:t>, under </a:t>
            </a:r>
            <a:r>
              <a:rPr lang="it-IT" sz="1050" b="1" dirty="0" err="1">
                <a:latin typeface="+mn-lt"/>
              </a:rPr>
              <a:t>Workflow</a:t>
            </a:r>
            <a:r>
              <a:rPr lang="it-IT" sz="1050" b="1" dirty="0">
                <a:latin typeface="+mn-lt"/>
              </a:rPr>
              <a:t> </a:t>
            </a:r>
            <a:r>
              <a:rPr lang="it-IT" sz="1050" b="1" dirty="0" err="1">
                <a:latin typeface="+mn-lt"/>
              </a:rPr>
              <a:t>Variables</a:t>
            </a:r>
            <a:endParaRPr lang="it-IT" sz="1050" b="1" dirty="0">
              <a:latin typeface="+mn-lt"/>
            </a:endParaRPr>
          </a:p>
        </p:txBody>
      </p:sp>
      <p:pic>
        <p:nvPicPr>
          <p:cNvPr id="4" name="Picture 3">
            <a:extLst>
              <a:ext uri="{FF2B5EF4-FFF2-40B4-BE49-F238E27FC236}">
                <a16:creationId xmlns:a16="http://schemas.microsoft.com/office/drawing/2014/main" id="{A435DDEE-42C7-C54A-A7AD-AC75CFAD9511}"/>
              </a:ext>
            </a:extLst>
          </p:cNvPr>
          <p:cNvPicPr>
            <a:picLocks noChangeAspect="1"/>
          </p:cNvPicPr>
          <p:nvPr/>
        </p:nvPicPr>
        <p:blipFill>
          <a:blip r:embed="rId3"/>
          <a:stretch>
            <a:fillRect/>
          </a:stretch>
        </p:blipFill>
        <p:spPr>
          <a:xfrm>
            <a:off x="531928" y="1218293"/>
            <a:ext cx="2479786" cy="2448396"/>
          </a:xfrm>
          <a:prstGeom prst="rect">
            <a:avLst/>
          </a:prstGeom>
        </p:spPr>
      </p:pic>
      <p:sp>
        <p:nvSpPr>
          <p:cNvPr id="5" name="Rectangle 4">
            <a:extLst>
              <a:ext uri="{FF2B5EF4-FFF2-40B4-BE49-F238E27FC236}">
                <a16:creationId xmlns:a16="http://schemas.microsoft.com/office/drawing/2014/main" id="{5D833B2D-10CF-0D48-9CB6-ED8B41EDD5C7}"/>
              </a:ext>
            </a:extLst>
          </p:cNvPr>
          <p:cNvSpPr/>
          <p:nvPr/>
        </p:nvSpPr>
        <p:spPr>
          <a:xfrm>
            <a:off x="1102872" y="3192941"/>
            <a:ext cx="174385" cy="159859"/>
          </a:xfrm>
          <a:prstGeom prst="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Right Arrow 6">
            <a:extLst>
              <a:ext uri="{FF2B5EF4-FFF2-40B4-BE49-F238E27FC236}">
                <a16:creationId xmlns:a16="http://schemas.microsoft.com/office/drawing/2014/main" id="{54E8606B-4B8D-7D4A-8CFB-9CAD70B42A75}"/>
              </a:ext>
            </a:extLst>
          </p:cNvPr>
          <p:cNvSpPr/>
          <p:nvPr/>
        </p:nvSpPr>
        <p:spPr>
          <a:xfrm>
            <a:off x="3105876" y="2115103"/>
            <a:ext cx="370114" cy="327387"/>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8" name="Picture 7">
            <a:extLst>
              <a:ext uri="{FF2B5EF4-FFF2-40B4-BE49-F238E27FC236}">
                <a16:creationId xmlns:a16="http://schemas.microsoft.com/office/drawing/2014/main" id="{5FCC6C3D-833B-1744-B1EC-16FD77883D8A}"/>
              </a:ext>
            </a:extLst>
          </p:cNvPr>
          <p:cNvPicPr>
            <a:picLocks noChangeAspect="1"/>
          </p:cNvPicPr>
          <p:nvPr/>
        </p:nvPicPr>
        <p:blipFill>
          <a:blip r:embed="rId4"/>
          <a:stretch>
            <a:fillRect/>
          </a:stretch>
        </p:blipFill>
        <p:spPr>
          <a:xfrm>
            <a:off x="3582658" y="1204110"/>
            <a:ext cx="2142953" cy="2448396"/>
          </a:xfrm>
          <a:prstGeom prst="rect">
            <a:avLst/>
          </a:prstGeom>
        </p:spPr>
      </p:pic>
      <p:sp>
        <p:nvSpPr>
          <p:cNvPr id="9" name="TextBox 8">
            <a:extLst>
              <a:ext uri="{FF2B5EF4-FFF2-40B4-BE49-F238E27FC236}">
                <a16:creationId xmlns:a16="http://schemas.microsoft.com/office/drawing/2014/main" id="{A80D460B-2551-084B-A11F-3324268F705E}"/>
              </a:ext>
            </a:extLst>
          </p:cNvPr>
          <p:cNvSpPr txBox="1"/>
          <p:nvPr/>
        </p:nvSpPr>
        <p:spPr>
          <a:xfrm>
            <a:off x="5832279" y="1352436"/>
            <a:ext cx="2950975" cy="2031325"/>
          </a:xfrm>
          <a:prstGeom prst="rect">
            <a:avLst/>
          </a:prstGeom>
          <a:noFill/>
        </p:spPr>
        <p:txBody>
          <a:bodyPr wrap="square" rtlCol="0">
            <a:spAutoFit/>
          </a:bodyPr>
          <a:lstStyle/>
          <a:p>
            <a:r>
              <a:rPr lang="it-IT" sz="1050" dirty="0">
                <a:latin typeface="+mn-lt"/>
              </a:rPr>
              <a:t>The </a:t>
            </a:r>
            <a:r>
              <a:rPr lang="it-IT" sz="1050" dirty="0" err="1">
                <a:latin typeface="+mn-lt"/>
              </a:rPr>
              <a:t>variable</a:t>
            </a:r>
            <a:r>
              <a:rPr lang="it-IT" sz="1050" dirty="0">
                <a:latin typeface="+mn-lt"/>
              </a:rPr>
              <a:t> </a:t>
            </a:r>
            <a:r>
              <a:rPr lang="it-IT" sz="1050" b="1" dirty="0" err="1">
                <a:latin typeface="+mn-lt"/>
              </a:rPr>
              <a:t>MacAddress</a:t>
            </a:r>
            <a:r>
              <a:rPr lang="it-IT" sz="1050" dirty="0">
                <a:latin typeface="+mn-lt"/>
              </a:rPr>
              <a:t> </a:t>
            </a:r>
            <a:r>
              <a:rPr lang="it-IT" sz="1050" dirty="0" err="1">
                <a:latin typeface="+mn-lt"/>
              </a:rPr>
              <a:t>has</a:t>
            </a:r>
            <a:r>
              <a:rPr lang="it-IT" sz="1050" dirty="0">
                <a:latin typeface="+mn-lt"/>
              </a:rPr>
              <a:t> a default </a:t>
            </a:r>
            <a:r>
              <a:rPr lang="it-IT" sz="1050" dirty="0" err="1">
                <a:latin typeface="+mn-lt"/>
              </a:rPr>
              <a:t>value</a:t>
            </a:r>
            <a:r>
              <a:rPr lang="it-IT" sz="1050" dirty="0">
                <a:latin typeface="+mn-lt"/>
              </a:rPr>
              <a:t> of:</a:t>
            </a:r>
          </a:p>
          <a:p>
            <a:r>
              <a:rPr lang="it-IT" sz="1050" dirty="0" err="1">
                <a:latin typeface="+mn-lt"/>
              </a:rPr>
              <a:t>aa:bb:cc:dd</a:t>
            </a:r>
            <a:endParaRPr lang="it-IT" sz="1050" dirty="0">
              <a:latin typeface="+mn-lt"/>
            </a:endParaRPr>
          </a:p>
          <a:p>
            <a:endParaRPr lang="it-IT" sz="1050" dirty="0">
              <a:latin typeface="+mn-lt"/>
            </a:endParaRPr>
          </a:p>
          <a:p>
            <a:endParaRPr lang="it-IT" sz="1050" dirty="0">
              <a:latin typeface="+mn-lt"/>
            </a:endParaRPr>
          </a:p>
          <a:p>
            <a:r>
              <a:rPr lang="it-IT" sz="1050" dirty="0" err="1">
                <a:latin typeface="+mn-lt"/>
              </a:rPr>
              <a:t>Tasks</a:t>
            </a:r>
            <a:r>
              <a:rPr lang="it-IT" sz="1050" dirty="0">
                <a:latin typeface="+mn-lt"/>
              </a:rPr>
              <a:t> </a:t>
            </a:r>
            <a:r>
              <a:rPr lang="it-IT" sz="1050" b="1" dirty="0" err="1">
                <a:latin typeface="+mn-lt"/>
              </a:rPr>
              <a:t>AddVirtualNICtoVirtualization</a:t>
            </a:r>
            <a:r>
              <a:rPr lang="it-IT" sz="1050" b="1" dirty="0">
                <a:latin typeface="+mn-lt"/>
              </a:rPr>
              <a:t> 1 and 2</a:t>
            </a:r>
            <a:r>
              <a:rPr lang="it-IT" sz="1050" dirty="0">
                <a:latin typeface="+mn-lt"/>
              </a:rPr>
              <a:t> (</a:t>
            </a:r>
            <a:r>
              <a:rPr lang="it-IT" sz="1050" dirty="0" err="1">
                <a:latin typeface="+mn-lt"/>
              </a:rPr>
              <a:t>whatever</a:t>
            </a:r>
            <a:r>
              <a:rPr lang="it-IT" sz="1050" dirty="0">
                <a:latin typeface="+mn-lt"/>
              </a:rPr>
              <a:t> </a:t>
            </a:r>
            <a:r>
              <a:rPr lang="it-IT" sz="1050" dirty="0" err="1">
                <a:latin typeface="+mn-lt"/>
              </a:rPr>
              <a:t>gets</a:t>
            </a:r>
            <a:r>
              <a:rPr lang="it-IT" sz="1050" dirty="0">
                <a:latin typeface="+mn-lt"/>
              </a:rPr>
              <a:t> </a:t>
            </a:r>
            <a:r>
              <a:rPr lang="it-IT" sz="1050" dirty="0" err="1">
                <a:latin typeface="+mn-lt"/>
              </a:rPr>
              <a:t>executed</a:t>
            </a:r>
            <a:r>
              <a:rPr lang="it-IT" sz="1050" dirty="0">
                <a:latin typeface="+mn-lt"/>
              </a:rPr>
              <a:t> </a:t>
            </a:r>
            <a:r>
              <a:rPr lang="it-IT" sz="1050" dirty="0" err="1">
                <a:latin typeface="+mn-lt"/>
              </a:rPr>
              <a:t>based</a:t>
            </a:r>
            <a:r>
              <a:rPr lang="it-IT" sz="1050" dirty="0">
                <a:latin typeface="+mn-lt"/>
              </a:rPr>
              <a:t> on the </a:t>
            </a:r>
            <a:r>
              <a:rPr lang="it-IT" sz="1050" dirty="0" err="1">
                <a:latin typeface="+mn-lt"/>
              </a:rPr>
              <a:t>conditional</a:t>
            </a:r>
            <a:r>
              <a:rPr lang="it-IT" sz="1050" dirty="0">
                <a:latin typeface="+mn-lt"/>
              </a:rPr>
              <a:t> task) </a:t>
            </a:r>
            <a:r>
              <a:rPr lang="it-IT" sz="1050" dirty="0" err="1">
                <a:latin typeface="+mn-lt"/>
              </a:rPr>
              <a:t>will</a:t>
            </a:r>
            <a:r>
              <a:rPr lang="it-IT" sz="1050" dirty="0">
                <a:latin typeface="+mn-lt"/>
              </a:rPr>
              <a:t> update the </a:t>
            </a:r>
            <a:r>
              <a:rPr lang="it-IT" sz="1050" dirty="0" err="1">
                <a:latin typeface="+mn-lt"/>
              </a:rPr>
              <a:t>variable</a:t>
            </a:r>
            <a:r>
              <a:rPr lang="it-IT" sz="1050" dirty="0">
                <a:latin typeface="+mn-lt"/>
              </a:rPr>
              <a:t> </a:t>
            </a:r>
            <a:r>
              <a:rPr lang="it-IT" sz="1050" dirty="0" err="1">
                <a:latin typeface="+mn-lt"/>
              </a:rPr>
              <a:t>based</a:t>
            </a:r>
            <a:r>
              <a:rPr lang="it-IT" sz="1050" dirty="0">
                <a:latin typeface="+mn-lt"/>
              </a:rPr>
              <a:t> on the MAC </a:t>
            </a:r>
            <a:r>
              <a:rPr lang="it-IT" sz="1050" dirty="0" err="1">
                <a:latin typeface="+mn-lt"/>
              </a:rPr>
              <a:t>address</a:t>
            </a:r>
            <a:r>
              <a:rPr lang="it-IT" sz="1050" dirty="0">
                <a:latin typeface="+mn-lt"/>
              </a:rPr>
              <a:t> </a:t>
            </a:r>
            <a:r>
              <a:rPr lang="it-IT" sz="1050" dirty="0" err="1">
                <a:latin typeface="+mn-lt"/>
              </a:rPr>
              <a:t>they</a:t>
            </a:r>
            <a:r>
              <a:rPr lang="it-IT" sz="1050" dirty="0">
                <a:latin typeface="+mn-lt"/>
              </a:rPr>
              <a:t> </a:t>
            </a:r>
            <a:r>
              <a:rPr lang="it-IT" sz="1050" dirty="0" err="1">
                <a:latin typeface="+mn-lt"/>
              </a:rPr>
              <a:t>return</a:t>
            </a:r>
            <a:r>
              <a:rPr lang="it-IT" sz="1050" dirty="0">
                <a:latin typeface="+mn-lt"/>
              </a:rPr>
              <a:t> </a:t>
            </a:r>
            <a:r>
              <a:rPr lang="it-IT" sz="1050" dirty="0" err="1">
                <a:latin typeface="+mn-lt"/>
              </a:rPr>
              <a:t>as</a:t>
            </a:r>
            <a:r>
              <a:rPr lang="it-IT" sz="1050" dirty="0">
                <a:latin typeface="+mn-lt"/>
              </a:rPr>
              <a:t> an output</a:t>
            </a:r>
          </a:p>
          <a:p>
            <a:endParaRPr lang="it-IT" sz="1050" dirty="0">
              <a:latin typeface="+mn-lt"/>
            </a:endParaRPr>
          </a:p>
          <a:p>
            <a:endParaRPr lang="it-IT" sz="1050" dirty="0">
              <a:latin typeface="+mn-lt"/>
            </a:endParaRPr>
          </a:p>
          <a:p>
            <a:r>
              <a:rPr lang="it-IT" sz="1050" dirty="0">
                <a:latin typeface="+mn-lt"/>
              </a:rPr>
              <a:t>Task </a:t>
            </a:r>
            <a:r>
              <a:rPr lang="it-IT" sz="1050" b="1" dirty="0">
                <a:latin typeface="+mn-lt"/>
              </a:rPr>
              <a:t>SetVirtualNICIP2</a:t>
            </a:r>
            <a:r>
              <a:rPr lang="it-IT" sz="1050" dirty="0">
                <a:latin typeface="+mn-lt"/>
              </a:rPr>
              <a:t> </a:t>
            </a:r>
            <a:r>
              <a:rPr lang="it-IT" sz="1050" dirty="0" err="1">
                <a:latin typeface="+mn-lt"/>
              </a:rPr>
              <a:t>will</a:t>
            </a:r>
            <a:r>
              <a:rPr lang="it-IT" sz="1050" dirty="0">
                <a:latin typeface="+mn-lt"/>
              </a:rPr>
              <a:t> use the </a:t>
            </a:r>
            <a:r>
              <a:rPr lang="it-IT" sz="1050" dirty="0" err="1">
                <a:latin typeface="+mn-lt"/>
              </a:rPr>
              <a:t>variable</a:t>
            </a:r>
            <a:r>
              <a:rPr lang="it-IT" sz="1050" dirty="0">
                <a:latin typeface="+mn-lt"/>
              </a:rPr>
              <a:t> (</a:t>
            </a:r>
            <a:r>
              <a:rPr lang="it-IT" sz="1050" dirty="0" err="1">
                <a:latin typeface="+mn-lt"/>
              </a:rPr>
              <a:t>its</a:t>
            </a:r>
            <a:r>
              <a:rPr lang="it-IT" sz="1050" dirty="0">
                <a:latin typeface="+mn-lt"/>
              </a:rPr>
              <a:t> </a:t>
            </a:r>
            <a:r>
              <a:rPr lang="it-IT" sz="1050" dirty="0" err="1">
                <a:latin typeface="+mn-lt"/>
              </a:rPr>
              <a:t>value</a:t>
            </a:r>
            <a:r>
              <a:rPr lang="it-IT" sz="1050" dirty="0">
                <a:latin typeface="+mn-lt"/>
              </a:rPr>
              <a:t>) </a:t>
            </a:r>
            <a:r>
              <a:rPr lang="it-IT" sz="1050" dirty="0" err="1">
                <a:latin typeface="+mn-lt"/>
              </a:rPr>
              <a:t>using</a:t>
            </a:r>
            <a:r>
              <a:rPr lang="it-IT" sz="1050" dirty="0">
                <a:latin typeface="+mn-lt"/>
              </a:rPr>
              <a:t> </a:t>
            </a:r>
            <a:r>
              <a:rPr lang="it-IT" sz="1050" dirty="0" err="1">
                <a:latin typeface="+mn-lt"/>
              </a:rPr>
              <a:t>direct</a:t>
            </a:r>
            <a:r>
              <a:rPr lang="it-IT" sz="1050" dirty="0">
                <a:latin typeface="+mn-lt"/>
              </a:rPr>
              <a:t> </a:t>
            </a:r>
            <a:r>
              <a:rPr lang="it-IT" sz="1050" dirty="0" err="1">
                <a:latin typeface="+mn-lt"/>
              </a:rPr>
              <a:t>mapping</a:t>
            </a:r>
            <a:r>
              <a:rPr lang="it-IT" sz="1050" dirty="0">
                <a:latin typeface="+mn-lt"/>
              </a:rPr>
              <a:t> </a:t>
            </a:r>
          </a:p>
        </p:txBody>
      </p:sp>
      <p:cxnSp>
        <p:nvCxnSpPr>
          <p:cNvPr id="11" name="Straight Arrow Connector 10">
            <a:extLst>
              <a:ext uri="{FF2B5EF4-FFF2-40B4-BE49-F238E27FC236}">
                <a16:creationId xmlns:a16="http://schemas.microsoft.com/office/drawing/2014/main" id="{7EFBB335-B261-B64A-9C77-BB2CF46DA704}"/>
              </a:ext>
            </a:extLst>
          </p:cNvPr>
          <p:cNvCxnSpPr>
            <a:cxnSpLocks/>
          </p:cNvCxnSpPr>
          <p:nvPr/>
        </p:nvCxnSpPr>
        <p:spPr>
          <a:xfrm flipH="1">
            <a:off x="4804229" y="1560286"/>
            <a:ext cx="1028050" cy="26851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F7034-25E0-9F4A-8033-AAE8EB02D52B}"/>
              </a:ext>
            </a:extLst>
          </p:cNvPr>
          <p:cNvCxnSpPr>
            <a:cxnSpLocks/>
            <a:stCxn id="9" idx="1"/>
          </p:cNvCxnSpPr>
          <p:nvPr/>
        </p:nvCxnSpPr>
        <p:spPr>
          <a:xfrm flipH="1" flipV="1">
            <a:off x="5595257" y="2256972"/>
            <a:ext cx="237022" cy="11112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B29604-DAC9-7A48-AD18-67842818DBCF}"/>
              </a:ext>
            </a:extLst>
          </p:cNvPr>
          <p:cNvCxnSpPr>
            <a:cxnSpLocks/>
            <a:stCxn id="9" idx="1"/>
          </p:cNvCxnSpPr>
          <p:nvPr/>
        </p:nvCxnSpPr>
        <p:spPr>
          <a:xfrm flipH="1">
            <a:off x="5595257" y="2368099"/>
            <a:ext cx="237022" cy="34879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97CC40A-C831-A24C-84D6-9FC195AA1F90}"/>
              </a:ext>
            </a:extLst>
          </p:cNvPr>
          <p:cNvCxnSpPr>
            <a:cxnSpLocks/>
          </p:cNvCxnSpPr>
          <p:nvPr/>
        </p:nvCxnSpPr>
        <p:spPr>
          <a:xfrm flipH="1">
            <a:off x="5500914" y="3127829"/>
            <a:ext cx="331365"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A675A64-7569-A348-9D55-9380369DAF20}"/>
              </a:ext>
            </a:extLst>
          </p:cNvPr>
          <p:cNvCxnSpPr>
            <a:cxnSpLocks/>
          </p:cNvCxnSpPr>
          <p:nvPr/>
        </p:nvCxnSpPr>
        <p:spPr>
          <a:xfrm flipH="1" flipV="1">
            <a:off x="1359257" y="3307013"/>
            <a:ext cx="1759125" cy="63180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431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772B-90AE-504B-951F-05755F98FC91}"/>
              </a:ext>
            </a:extLst>
          </p:cNvPr>
          <p:cNvSpPr>
            <a:spLocks noGrp="1"/>
          </p:cNvSpPr>
          <p:nvPr>
            <p:ph type="ctrTitle"/>
          </p:nvPr>
        </p:nvSpPr>
        <p:spPr/>
        <p:txBody>
          <a:bodyPr/>
          <a:lstStyle/>
          <a:p>
            <a:r>
              <a:rPr lang="en-IT" dirty="0"/>
              <a:t>Serial Loops</a:t>
            </a:r>
          </a:p>
        </p:txBody>
      </p:sp>
    </p:spTree>
    <p:extLst>
      <p:ext uri="{BB962C8B-B14F-4D97-AF65-F5344CB8AC3E}">
        <p14:creationId xmlns:p14="http://schemas.microsoft.com/office/powerpoint/2010/main" val="18215430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B2847-34C7-174C-A110-52503C6EB696}"/>
              </a:ext>
            </a:extLst>
          </p:cNvPr>
          <p:cNvSpPr>
            <a:spLocks noGrp="1"/>
          </p:cNvSpPr>
          <p:nvPr>
            <p:ph type="title"/>
          </p:nvPr>
        </p:nvSpPr>
        <p:spPr/>
        <p:txBody>
          <a:bodyPr/>
          <a:lstStyle/>
          <a:p>
            <a:r>
              <a:rPr lang="en-IT" dirty="0"/>
              <a:t>Serial Loops</a:t>
            </a:r>
          </a:p>
        </p:txBody>
      </p:sp>
      <p:sp>
        <p:nvSpPr>
          <p:cNvPr id="4" name="TextBox 3">
            <a:extLst>
              <a:ext uri="{FF2B5EF4-FFF2-40B4-BE49-F238E27FC236}">
                <a16:creationId xmlns:a16="http://schemas.microsoft.com/office/drawing/2014/main" id="{5BC4161A-E05A-604C-90F3-05A18D719A12}"/>
              </a:ext>
            </a:extLst>
          </p:cNvPr>
          <p:cNvSpPr txBox="1"/>
          <p:nvPr/>
        </p:nvSpPr>
        <p:spPr>
          <a:xfrm>
            <a:off x="444860" y="1004207"/>
            <a:ext cx="3711788" cy="3162404"/>
          </a:xfrm>
          <a:prstGeom prst="rect">
            <a:avLst/>
          </a:prstGeom>
          <a:noFill/>
        </p:spPr>
        <p:txBody>
          <a:bodyPr wrap="square" rtlCol="0">
            <a:spAutoFit/>
          </a:bodyPr>
          <a:lstStyle/>
          <a:p>
            <a:r>
              <a:rPr lang="en-US" sz="1050" dirty="0">
                <a:latin typeface="+mn-lt"/>
              </a:rPr>
              <a:t>Serial Loops allow a user to execute one or more tasks in a loop. </a:t>
            </a:r>
          </a:p>
          <a:p>
            <a:endParaRPr lang="en-US" sz="1050" dirty="0">
              <a:latin typeface="+mn-lt"/>
            </a:endParaRPr>
          </a:p>
          <a:p>
            <a:r>
              <a:rPr lang="en-US" sz="1050" b="1" dirty="0">
                <a:latin typeface="+mn-lt"/>
              </a:rPr>
              <a:t>You can't use Serial Loops, Parallel Loops or Conditional Tasks inside a Serial Loop.</a:t>
            </a:r>
          </a:p>
          <a:p>
            <a:r>
              <a:rPr lang="en-US" sz="1050" b="1" dirty="0">
                <a:latin typeface="+mn-lt"/>
              </a:rPr>
              <a:t>To prevent infinite loops, we enforce the limit of maximum 100 iterations. This number will be gradually relaxed in </a:t>
            </a:r>
            <a:r>
              <a:rPr lang="en-US" sz="1050" b="1">
                <a:latin typeface="+mn-lt"/>
              </a:rPr>
              <a:t>the future.</a:t>
            </a:r>
            <a:endParaRPr lang="en-US" sz="1050" b="1" dirty="0">
              <a:latin typeface="+mn-lt"/>
            </a:endParaRPr>
          </a:p>
          <a:p>
            <a:endParaRPr lang="en-US" sz="1050" dirty="0">
              <a:latin typeface="+mn-lt"/>
            </a:endParaRPr>
          </a:p>
          <a:p>
            <a:r>
              <a:rPr lang="en-US" sz="1050" dirty="0">
                <a:latin typeface="+mn-lt"/>
              </a:rPr>
              <a:t>Serial Loops can be based on </a:t>
            </a:r>
            <a:r>
              <a:rPr lang="en-US" sz="1050" b="1" dirty="0">
                <a:latin typeface="+mn-lt"/>
              </a:rPr>
              <a:t>Iteration Count </a:t>
            </a:r>
            <a:r>
              <a:rPr lang="en-US" sz="1050" dirty="0">
                <a:latin typeface="+mn-lt"/>
              </a:rPr>
              <a:t>or </a:t>
            </a:r>
            <a:r>
              <a:rPr lang="en-US" sz="1050" b="1" dirty="0">
                <a:latin typeface="+mn-lt"/>
              </a:rPr>
              <a:t>Condition </a:t>
            </a:r>
            <a:r>
              <a:rPr lang="en-US" sz="1050" dirty="0">
                <a:latin typeface="+mn-lt"/>
              </a:rPr>
              <a:t>(mutually exclusive)</a:t>
            </a:r>
            <a:endParaRPr lang="en-US" sz="1050" b="1" dirty="0">
              <a:latin typeface="+mn-lt"/>
            </a:endParaRPr>
          </a:p>
          <a:p>
            <a:endParaRPr lang="en-US" sz="1050" dirty="0">
              <a:latin typeface="+mn-lt"/>
            </a:endParaRPr>
          </a:p>
          <a:p>
            <a:r>
              <a:rPr lang="en-US" sz="1050" dirty="0">
                <a:latin typeface="+mn-lt"/>
              </a:rPr>
              <a:t>There are three  parameters to consider:</a:t>
            </a:r>
          </a:p>
          <a:p>
            <a:endParaRPr lang="en-US" sz="1050" dirty="0">
              <a:latin typeface="+mn-lt"/>
            </a:endParaRPr>
          </a:p>
          <a:p>
            <a:pPr marL="228600" indent="-228600">
              <a:buFont typeface="+mj-lt"/>
              <a:buAutoNum type="arabicPeriod"/>
            </a:pPr>
            <a:r>
              <a:rPr lang="en-US" sz="1050" b="1" dirty="0">
                <a:latin typeface="+mn-lt"/>
              </a:rPr>
              <a:t>Iteration Count</a:t>
            </a:r>
            <a:r>
              <a:rPr lang="en-US" sz="1050" dirty="0">
                <a:latin typeface="+mn-lt"/>
              </a:rPr>
              <a:t>. This parameter specifies the number of times you want to execute the tasks in the loop</a:t>
            </a:r>
          </a:p>
          <a:p>
            <a:pPr marL="228600" indent="-228600">
              <a:buFont typeface="+mj-lt"/>
              <a:buAutoNum type="arabicPeriod"/>
            </a:pPr>
            <a:r>
              <a:rPr lang="en-US" sz="1050" b="1" dirty="0">
                <a:latin typeface="+mn-lt"/>
              </a:rPr>
              <a:t>Condition. </a:t>
            </a:r>
            <a:r>
              <a:rPr lang="en-US" sz="1050" dirty="0">
                <a:latin typeface="+mn-lt"/>
              </a:rPr>
              <a:t>This parameter specifies a condition for which the loop runs as long as the condition is true *</a:t>
            </a:r>
            <a:endParaRPr lang="en-US" sz="1050" b="1" dirty="0">
              <a:latin typeface="+mn-lt"/>
            </a:endParaRPr>
          </a:p>
          <a:p>
            <a:pPr marL="228600" indent="-228600">
              <a:buFont typeface="+mj-lt"/>
              <a:buAutoNum type="arabicPeriod"/>
            </a:pPr>
            <a:r>
              <a:rPr lang="en-US" sz="1050" b="1" dirty="0">
                <a:latin typeface="+mn-lt"/>
              </a:rPr>
              <a:t>Iteration. </a:t>
            </a:r>
            <a:r>
              <a:rPr lang="en-US" sz="1050" dirty="0">
                <a:latin typeface="+mn-lt"/>
              </a:rPr>
              <a:t>This parameter has significance only within the individual task execution and represent the current number of the task execution (iteration), similar to Parallel Loops</a:t>
            </a:r>
          </a:p>
        </p:txBody>
      </p:sp>
      <p:sp>
        <p:nvSpPr>
          <p:cNvPr id="7" name="Down Arrow 6">
            <a:extLst>
              <a:ext uri="{FF2B5EF4-FFF2-40B4-BE49-F238E27FC236}">
                <a16:creationId xmlns:a16="http://schemas.microsoft.com/office/drawing/2014/main" id="{B416E060-5B50-D64A-B0CC-0E0ABD6BD537}"/>
              </a:ext>
            </a:extLst>
          </p:cNvPr>
          <p:cNvSpPr/>
          <p:nvPr/>
        </p:nvSpPr>
        <p:spPr>
          <a:xfrm>
            <a:off x="6364514" y="2870744"/>
            <a:ext cx="442686" cy="239486"/>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8" name="Picture 7">
            <a:extLst>
              <a:ext uri="{FF2B5EF4-FFF2-40B4-BE49-F238E27FC236}">
                <a16:creationId xmlns:a16="http://schemas.microsoft.com/office/drawing/2014/main" id="{1F765122-39E1-E24C-B8C4-3DA6A7AD18FB}"/>
              </a:ext>
            </a:extLst>
          </p:cNvPr>
          <p:cNvPicPr>
            <a:picLocks noChangeAspect="1"/>
          </p:cNvPicPr>
          <p:nvPr/>
        </p:nvPicPr>
        <p:blipFill>
          <a:blip r:embed="rId3"/>
          <a:stretch>
            <a:fillRect/>
          </a:stretch>
        </p:blipFill>
        <p:spPr>
          <a:xfrm>
            <a:off x="4446873" y="3277723"/>
            <a:ext cx="1620098" cy="220153"/>
          </a:xfrm>
          <a:prstGeom prst="rect">
            <a:avLst/>
          </a:prstGeom>
        </p:spPr>
      </p:pic>
      <p:pic>
        <p:nvPicPr>
          <p:cNvPr id="9" name="Picture 8">
            <a:extLst>
              <a:ext uri="{FF2B5EF4-FFF2-40B4-BE49-F238E27FC236}">
                <a16:creationId xmlns:a16="http://schemas.microsoft.com/office/drawing/2014/main" id="{EAE69D9C-492B-5A42-AA05-771A74B1DEE3}"/>
              </a:ext>
            </a:extLst>
          </p:cNvPr>
          <p:cNvPicPr>
            <a:picLocks noChangeAspect="1"/>
          </p:cNvPicPr>
          <p:nvPr/>
        </p:nvPicPr>
        <p:blipFill>
          <a:blip r:embed="rId3"/>
          <a:stretch>
            <a:fillRect/>
          </a:stretch>
        </p:blipFill>
        <p:spPr>
          <a:xfrm>
            <a:off x="4446873" y="3527367"/>
            <a:ext cx="1620098" cy="220153"/>
          </a:xfrm>
          <a:prstGeom prst="rect">
            <a:avLst/>
          </a:prstGeom>
        </p:spPr>
      </p:pic>
      <p:sp>
        <p:nvSpPr>
          <p:cNvPr id="14" name="TextBox 13">
            <a:extLst>
              <a:ext uri="{FF2B5EF4-FFF2-40B4-BE49-F238E27FC236}">
                <a16:creationId xmlns:a16="http://schemas.microsoft.com/office/drawing/2014/main" id="{AC4211D9-E028-9444-9013-107999591AC4}"/>
              </a:ext>
            </a:extLst>
          </p:cNvPr>
          <p:cNvSpPr txBox="1"/>
          <p:nvPr/>
        </p:nvSpPr>
        <p:spPr>
          <a:xfrm>
            <a:off x="6066971" y="3236266"/>
            <a:ext cx="918841" cy="261610"/>
          </a:xfrm>
          <a:prstGeom prst="rect">
            <a:avLst/>
          </a:prstGeom>
          <a:noFill/>
        </p:spPr>
        <p:txBody>
          <a:bodyPr wrap="none" rtlCol="0">
            <a:spAutoFit/>
          </a:bodyPr>
          <a:lstStyle/>
          <a:p>
            <a:r>
              <a:rPr lang="en-IT" sz="1100" dirty="0">
                <a:latin typeface="+mn-lt"/>
              </a:rPr>
              <a:t>.iteration = 0</a:t>
            </a:r>
          </a:p>
        </p:txBody>
      </p:sp>
      <p:sp>
        <p:nvSpPr>
          <p:cNvPr id="15" name="TextBox 14">
            <a:extLst>
              <a:ext uri="{FF2B5EF4-FFF2-40B4-BE49-F238E27FC236}">
                <a16:creationId xmlns:a16="http://schemas.microsoft.com/office/drawing/2014/main" id="{D4EF7FA0-88AD-0C4F-AE52-E893DBB43098}"/>
              </a:ext>
            </a:extLst>
          </p:cNvPr>
          <p:cNvSpPr txBox="1"/>
          <p:nvPr/>
        </p:nvSpPr>
        <p:spPr>
          <a:xfrm>
            <a:off x="6066971" y="3481541"/>
            <a:ext cx="918841" cy="261610"/>
          </a:xfrm>
          <a:prstGeom prst="rect">
            <a:avLst/>
          </a:prstGeom>
          <a:noFill/>
        </p:spPr>
        <p:txBody>
          <a:bodyPr wrap="none" rtlCol="0">
            <a:spAutoFit/>
          </a:bodyPr>
          <a:lstStyle/>
          <a:p>
            <a:r>
              <a:rPr lang="en-IT" sz="1100" dirty="0">
                <a:latin typeface="+mn-lt"/>
              </a:rPr>
              <a:t>.iteration = 1</a:t>
            </a:r>
          </a:p>
        </p:txBody>
      </p:sp>
      <p:sp>
        <p:nvSpPr>
          <p:cNvPr id="21" name="TextBox 20">
            <a:extLst>
              <a:ext uri="{FF2B5EF4-FFF2-40B4-BE49-F238E27FC236}">
                <a16:creationId xmlns:a16="http://schemas.microsoft.com/office/drawing/2014/main" id="{DE8FD3F0-626F-FD41-848F-F5D0D5F34156}"/>
              </a:ext>
            </a:extLst>
          </p:cNvPr>
          <p:cNvSpPr txBox="1"/>
          <p:nvPr/>
        </p:nvSpPr>
        <p:spPr>
          <a:xfrm>
            <a:off x="7100608" y="3236266"/>
            <a:ext cx="1928836" cy="1384995"/>
          </a:xfrm>
          <a:prstGeom prst="rect">
            <a:avLst/>
          </a:prstGeom>
          <a:noFill/>
          <a:ln>
            <a:solidFill>
              <a:schemeClr val="bg1"/>
            </a:solidFill>
          </a:ln>
        </p:spPr>
        <p:txBody>
          <a:bodyPr wrap="square" rtlCol="0">
            <a:spAutoFit/>
          </a:bodyPr>
          <a:lstStyle/>
          <a:p>
            <a:r>
              <a:rPr lang="en-IT" sz="1050" dirty="0">
                <a:latin typeface="+mn-lt"/>
              </a:rPr>
              <a:t>Example: </a:t>
            </a:r>
          </a:p>
          <a:p>
            <a:r>
              <a:rPr lang="en-IT" sz="1050" dirty="0">
                <a:latin typeface="+mn-lt"/>
              </a:rPr>
              <a:t>If you set the </a:t>
            </a:r>
            <a:r>
              <a:rPr lang="en-IT" sz="1050" b="1" dirty="0">
                <a:latin typeface="+mn-lt"/>
              </a:rPr>
              <a:t>Virtual Machine </a:t>
            </a:r>
            <a:r>
              <a:rPr lang="en-IT" sz="1050" dirty="0">
                <a:latin typeface="+mn-lt"/>
              </a:rPr>
              <a:t>name as</a:t>
            </a:r>
          </a:p>
          <a:p>
            <a:r>
              <a:rPr lang="en-IT" sz="1050" dirty="0">
                <a:latin typeface="Courier New" panose="02070309020205020404" pitchFamily="49" charset="0"/>
                <a:cs typeface="Courier New" panose="02070309020205020404" pitchFamily="49" charset="0"/>
              </a:rPr>
              <a:t>myvm_{{.iteration}}</a:t>
            </a:r>
          </a:p>
          <a:p>
            <a:endParaRPr lang="en-GB" sz="1050" dirty="0">
              <a:latin typeface="+mn-lt"/>
              <a:cs typeface="Courier New" panose="02070309020205020404" pitchFamily="49" charset="0"/>
            </a:endParaRPr>
          </a:p>
          <a:p>
            <a:r>
              <a:rPr lang="it-IT" sz="1050" dirty="0">
                <a:latin typeface="+mn-lt"/>
                <a:cs typeface="Courier New" panose="02070309020205020404" pitchFamily="49" charset="0"/>
              </a:rPr>
              <a:t>ICO </a:t>
            </a:r>
            <a:r>
              <a:rPr lang="it-IT" sz="1050" dirty="0" err="1">
                <a:latin typeface="+mn-lt"/>
                <a:cs typeface="Courier New" panose="02070309020205020404" pitchFamily="49" charset="0"/>
              </a:rPr>
              <a:t>will</a:t>
            </a:r>
            <a:r>
              <a:rPr lang="it-IT" sz="1050" dirty="0">
                <a:latin typeface="+mn-lt"/>
                <a:cs typeface="Courier New" panose="02070309020205020404" pitchFamily="49" charset="0"/>
              </a:rPr>
              <a:t> create</a:t>
            </a:r>
            <a:r>
              <a:rPr lang="en-IT" sz="1050" dirty="0">
                <a:latin typeface="+mn-lt"/>
                <a:cs typeface="Courier New" panose="02070309020205020404" pitchFamily="49" charset="0"/>
              </a:rPr>
              <a:t> 2 VM in a serial fashion named:</a:t>
            </a:r>
          </a:p>
          <a:p>
            <a:r>
              <a:rPr lang="en-GB" sz="1050" dirty="0">
                <a:latin typeface="+mn-lt"/>
                <a:cs typeface="Courier New" panose="02070309020205020404" pitchFamily="49" charset="0"/>
              </a:rPr>
              <a:t>m</a:t>
            </a:r>
            <a:r>
              <a:rPr lang="en-IT" sz="1050" dirty="0">
                <a:latin typeface="+mn-lt"/>
                <a:cs typeface="Courier New" panose="02070309020205020404" pitchFamily="49" charset="0"/>
              </a:rPr>
              <a:t>yvm_0, myvm_1, myvm2, ...</a:t>
            </a:r>
            <a:r>
              <a:rPr lang="en-IT" sz="1050" dirty="0">
                <a:latin typeface="Courier New" panose="02070309020205020404" pitchFamily="49" charset="0"/>
                <a:cs typeface="Courier New" panose="02070309020205020404" pitchFamily="49" charset="0"/>
              </a:rPr>
              <a:t> </a:t>
            </a:r>
          </a:p>
        </p:txBody>
      </p:sp>
      <p:pic>
        <p:nvPicPr>
          <p:cNvPr id="3" name="Picture 2">
            <a:extLst>
              <a:ext uri="{FF2B5EF4-FFF2-40B4-BE49-F238E27FC236}">
                <a16:creationId xmlns:a16="http://schemas.microsoft.com/office/drawing/2014/main" id="{EDC8DD8B-C956-79F1-85A8-555FBE0FE7FC}"/>
              </a:ext>
            </a:extLst>
          </p:cNvPr>
          <p:cNvPicPr>
            <a:picLocks noChangeAspect="1"/>
          </p:cNvPicPr>
          <p:nvPr/>
        </p:nvPicPr>
        <p:blipFill>
          <a:blip r:embed="rId4"/>
          <a:stretch>
            <a:fillRect/>
          </a:stretch>
        </p:blipFill>
        <p:spPr>
          <a:xfrm>
            <a:off x="4220089" y="1031976"/>
            <a:ext cx="4731535" cy="1783009"/>
          </a:xfrm>
          <a:prstGeom prst="rect">
            <a:avLst/>
          </a:prstGeom>
        </p:spPr>
      </p:pic>
      <p:sp>
        <p:nvSpPr>
          <p:cNvPr id="20" name="TextBox 19">
            <a:extLst>
              <a:ext uri="{FF2B5EF4-FFF2-40B4-BE49-F238E27FC236}">
                <a16:creationId xmlns:a16="http://schemas.microsoft.com/office/drawing/2014/main" id="{754BD826-3290-3B66-0E5C-160501701728}"/>
              </a:ext>
            </a:extLst>
          </p:cNvPr>
          <p:cNvSpPr txBox="1"/>
          <p:nvPr/>
        </p:nvSpPr>
        <p:spPr>
          <a:xfrm>
            <a:off x="545605" y="4268886"/>
            <a:ext cx="5818909" cy="461665"/>
          </a:xfrm>
          <a:prstGeom prst="rect">
            <a:avLst/>
          </a:prstGeom>
          <a:noFill/>
          <a:ln>
            <a:solidFill>
              <a:schemeClr val="accent6"/>
            </a:solidFill>
          </a:ln>
        </p:spPr>
        <p:txBody>
          <a:bodyPr wrap="square" rtlCol="0">
            <a:spAutoFit/>
          </a:bodyPr>
          <a:lstStyle/>
          <a:p>
            <a:r>
              <a:rPr lang="en-IT" sz="1200" dirty="0">
                <a:latin typeface="+mn-lt"/>
              </a:rPr>
              <a:t>*The current serial loop implementation is </a:t>
            </a:r>
            <a:r>
              <a:rPr lang="en-IT" sz="1200" dirty="0">
                <a:latin typeface="Courier New" panose="02070309020205020404" pitchFamily="49" charset="0"/>
                <a:cs typeface="Courier New" panose="02070309020205020404" pitchFamily="49" charset="0"/>
              </a:rPr>
              <a:t>do-while</a:t>
            </a:r>
          </a:p>
          <a:p>
            <a:r>
              <a:rPr lang="en-GB" sz="1200" dirty="0">
                <a:latin typeface="+mn-lt"/>
                <a:cs typeface="Courier New" panose="02070309020205020404" pitchFamily="49" charset="0"/>
              </a:rPr>
              <a:t>T</a:t>
            </a:r>
            <a:r>
              <a:rPr lang="en-IT" sz="1200" dirty="0">
                <a:latin typeface="+mn-lt"/>
                <a:cs typeface="Courier New" panose="02070309020205020404" pitchFamily="49" charset="0"/>
              </a:rPr>
              <a:t>his means that the first iteration will be </a:t>
            </a:r>
            <a:r>
              <a:rPr lang="en-IT" sz="1200" b="1" dirty="0">
                <a:latin typeface="+mn-lt"/>
                <a:cs typeface="Courier New" panose="02070309020205020404" pitchFamily="49" charset="0"/>
              </a:rPr>
              <a:t>always </a:t>
            </a:r>
            <a:r>
              <a:rPr lang="en-IT" sz="1200" dirty="0">
                <a:latin typeface="+mn-lt"/>
                <a:cs typeface="Courier New" panose="02070309020205020404" pitchFamily="49" charset="0"/>
              </a:rPr>
              <a:t>executed</a:t>
            </a:r>
            <a:endParaRPr lang="en-IT" sz="1200" dirty="0">
              <a:latin typeface="+mn-lt"/>
            </a:endParaRPr>
          </a:p>
        </p:txBody>
      </p:sp>
    </p:spTree>
    <p:extLst>
      <p:ext uri="{BB962C8B-B14F-4D97-AF65-F5344CB8AC3E}">
        <p14:creationId xmlns:p14="http://schemas.microsoft.com/office/powerpoint/2010/main" val="598456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C7A6F08-7202-C060-03D6-A9121D914656}"/>
              </a:ext>
            </a:extLst>
          </p:cNvPr>
          <p:cNvPicPr>
            <a:picLocks noChangeAspect="1"/>
          </p:cNvPicPr>
          <p:nvPr/>
        </p:nvPicPr>
        <p:blipFill>
          <a:blip r:embed="rId3"/>
          <a:stretch>
            <a:fillRect/>
          </a:stretch>
        </p:blipFill>
        <p:spPr>
          <a:xfrm>
            <a:off x="530774" y="2945448"/>
            <a:ext cx="2655070" cy="1412616"/>
          </a:xfrm>
          <a:prstGeom prst="rect">
            <a:avLst/>
          </a:prstGeom>
        </p:spPr>
      </p:pic>
      <p:pic>
        <p:nvPicPr>
          <p:cNvPr id="8" name="Picture 7">
            <a:extLst>
              <a:ext uri="{FF2B5EF4-FFF2-40B4-BE49-F238E27FC236}">
                <a16:creationId xmlns:a16="http://schemas.microsoft.com/office/drawing/2014/main" id="{2C3B3B75-3FFA-B1FD-53F4-88D8CB9BCE7C}"/>
              </a:ext>
            </a:extLst>
          </p:cNvPr>
          <p:cNvPicPr>
            <a:picLocks noChangeAspect="1"/>
          </p:cNvPicPr>
          <p:nvPr/>
        </p:nvPicPr>
        <p:blipFill>
          <a:blip r:embed="rId4"/>
          <a:stretch>
            <a:fillRect/>
          </a:stretch>
        </p:blipFill>
        <p:spPr>
          <a:xfrm>
            <a:off x="530773" y="1125662"/>
            <a:ext cx="2834757" cy="1312940"/>
          </a:xfrm>
          <a:prstGeom prst="rect">
            <a:avLst/>
          </a:prstGeom>
        </p:spPr>
      </p:pic>
      <p:sp>
        <p:nvSpPr>
          <p:cNvPr id="2" name="Title 1">
            <a:extLst>
              <a:ext uri="{FF2B5EF4-FFF2-40B4-BE49-F238E27FC236}">
                <a16:creationId xmlns:a16="http://schemas.microsoft.com/office/drawing/2014/main" id="{3C117D09-6F4E-CF4F-8489-9FC0931016A9}"/>
              </a:ext>
            </a:extLst>
          </p:cNvPr>
          <p:cNvSpPr>
            <a:spLocks noGrp="1"/>
          </p:cNvSpPr>
          <p:nvPr>
            <p:ph type="title"/>
          </p:nvPr>
        </p:nvSpPr>
        <p:spPr/>
        <p:txBody>
          <a:bodyPr/>
          <a:lstStyle/>
          <a:p>
            <a:r>
              <a:rPr lang="en-IT" sz="2400" dirty="0"/>
              <a:t>Serial Loops Example – Create Multiple VMs with Count 1/3</a:t>
            </a:r>
          </a:p>
        </p:txBody>
      </p:sp>
      <p:sp>
        <p:nvSpPr>
          <p:cNvPr id="4" name="TextBox 3">
            <a:extLst>
              <a:ext uri="{FF2B5EF4-FFF2-40B4-BE49-F238E27FC236}">
                <a16:creationId xmlns:a16="http://schemas.microsoft.com/office/drawing/2014/main" id="{F3D81475-8BBA-5D48-940D-AA948E12DFA0}"/>
              </a:ext>
            </a:extLst>
          </p:cNvPr>
          <p:cNvSpPr txBox="1"/>
          <p:nvPr/>
        </p:nvSpPr>
        <p:spPr>
          <a:xfrm>
            <a:off x="444720" y="2483289"/>
            <a:ext cx="2621230" cy="261610"/>
          </a:xfrm>
          <a:prstGeom prst="rect">
            <a:avLst/>
          </a:prstGeom>
          <a:noFill/>
        </p:spPr>
        <p:txBody>
          <a:bodyPr wrap="none" rtlCol="0">
            <a:spAutoFit/>
          </a:bodyPr>
          <a:lstStyle/>
          <a:p>
            <a:r>
              <a:rPr lang="en-IT" sz="1100" dirty="0">
                <a:latin typeface="+mn-lt"/>
              </a:rPr>
              <a:t>Drag the </a:t>
            </a:r>
            <a:r>
              <a:rPr lang="en-IT" sz="1100" b="1" dirty="0">
                <a:latin typeface="+mn-lt"/>
              </a:rPr>
              <a:t>Serial Loop</a:t>
            </a:r>
            <a:r>
              <a:rPr lang="en-IT" sz="1100" dirty="0">
                <a:latin typeface="+mn-lt"/>
              </a:rPr>
              <a:t> task into the designer</a:t>
            </a:r>
          </a:p>
        </p:txBody>
      </p:sp>
      <p:sp>
        <p:nvSpPr>
          <p:cNvPr id="6" name="TextBox 5">
            <a:extLst>
              <a:ext uri="{FF2B5EF4-FFF2-40B4-BE49-F238E27FC236}">
                <a16:creationId xmlns:a16="http://schemas.microsoft.com/office/drawing/2014/main" id="{7A19E6ED-FD59-6647-96E3-824D1AE87DAB}"/>
              </a:ext>
            </a:extLst>
          </p:cNvPr>
          <p:cNvSpPr txBox="1"/>
          <p:nvPr/>
        </p:nvSpPr>
        <p:spPr>
          <a:xfrm>
            <a:off x="425046" y="4358063"/>
            <a:ext cx="2902241" cy="430887"/>
          </a:xfrm>
          <a:prstGeom prst="rect">
            <a:avLst/>
          </a:prstGeom>
          <a:noFill/>
        </p:spPr>
        <p:txBody>
          <a:bodyPr wrap="square" rtlCol="0">
            <a:spAutoFit/>
          </a:bodyPr>
          <a:lstStyle/>
          <a:p>
            <a:r>
              <a:rPr lang="en-IT" sz="1100" dirty="0">
                <a:latin typeface="+mn-lt"/>
              </a:rPr>
              <a:t>Drag one or more tasks </a:t>
            </a:r>
            <a:r>
              <a:rPr lang="en-IT" sz="1100" b="1" dirty="0">
                <a:latin typeface="+mn-lt"/>
              </a:rPr>
              <a:t>inside </a:t>
            </a:r>
            <a:r>
              <a:rPr lang="en-IT" sz="1100" dirty="0">
                <a:latin typeface="+mn-lt"/>
              </a:rPr>
              <a:t>the </a:t>
            </a:r>
            <a:r>
              <a:rPr lang="en-IT" sz="1100" b="1" dirty="0">
                <a:latin typeface="+mn-lt"/>
              </a:rPr>
              <a:t>Serial Loop </a:t>
            </a:r>
            <a:r>
              <a:rPr lang="en-IT" sz="1100" dirty="0">
                <a:latin typeface="+mn-lt"/>
              </a:rPr>
              <a:t>task</a:t>
            </a:r>
          </a:p>
        </p:txBody>
      </p:sp>
      <p:sp>
        <p:nvSpPr>
          <p:cNvPr id="9" name="Oval 8">
            <a:extLst>
              <a:ext uri="{FF2B5EF4-FFF2-40B4-BE49-F238E27FC236}">
                <a16:creationId xmlns:a16="http://schemas.microsoft.com/office/drawing/2014/main" id="{57BE129B-9119-CD44-B89A-D5819E1C0081}"/>
              </a:ext>
            </a:extLst>
          </p:cNvPr>
          <p:cNvSpPr/>
          <p:nvPr/>
        </p:nvSpPr>
        <p:spPr>
          <a:xfrm>
            <a:off x="365782" y="1030858"/>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1</a:t>
            </a:r>
          </a:p>
        </p:txBody>
      </p:sp>
      <p:sp>
        <p:nvSpPr>
          <p:cNvPr id="10" name="Oval 9">
            <a:extLst>
              <a:ext uri="{FF2B5EF4-FFF2-40B4-BE49-F238E27FC236}">
                <a16:creationId xmlns:a16="http://schemas.microsoft.com/office/drawing/2014/main" id="{3CC31979-C099-734E-9DDD-2D61C154ECED}"/>
              </a:ext>
            </a:extLst>
          </p:cNvPr>
          <p:cNvSpPr/>
          <p:nvPr/>
        </p:nvSpPr>
        <p:spPr>
          <a:xfrm>
            <a:off x="365782" y="2817149"/>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2</a:t>
            </a:r>
          </a:p>
        </p:txBody>
      </p:sp>
      <p:sp>
        <p:nvSpPr>
          <p:cNvPr id="11" name="TextBox 10">
            <a:extLst>
              <a:ext uri="{FF2B5EF4-FFF2-40B4-BE49-F238E27FC236}">
                <a16:creationId xmlns:a16="http://schemas.microsoft.com/office/drawing/2014/main" id="{D366FC7B-5349-9D43-924D-E3B61DE02918}"/>
              </a:ext>
            </a:extLst>
          </p:cNvPr>
          <p:cNvSpPr txBox="1"/>
          <p:nvPr/>
        </p:nvSpPr>
        <p:spPr>
          <a:xfrm>
            <a:off x="3632643" y="3261697"/>
            <a:ext cx="5066637" cy="1277273"/>
          </a:xfrm>
          <a:prstGeom prst="rect">
            <a:avLst/>
          </a:prstGeom>
          <a:noFill/>
        </p:spPr>
        <p:txBody>
          <a:bodyPr wrap="square" rtlCol="0">
            <a:spAutoFit/>
          </a:bodyPr>
          <a:lstStyle/>
          <a:p>
            <a:r>
              <a:rPr lang="en-IT" sz="1100" dirty="0">
                <a:latin typeface="+mn-lt"/>
              </a:rPr>
              <a:t>Click on the </a:t>
            </a:r>
            <a:r>
              <a:rPr lang="en-IT" sz="1100" b="1" dirty="0">
                <a:latin typeface="+mn-lt"/>
              </a:rPr>
              <a:t>Serial Loop </a:t>
            </a:r>
            <a:r>
              <a:rPr lang="en-IT" sz="1100" dirty="0">
                <a:latin typeface="+mn-lt"/>
              </a:rPr>
              <a:t>and specify a count value.</a:t>
            </a:r>
          </a:p>
          <a:p>
            <a:r>
              <a:rPr lang="en-IT" sz="1100" dirty="0">
                <a:latin typeface="+mn-lt"/>
              </a:rPr>
              <a:t>This needs to be an integer, you can set it statically (i.e: 2) or use the templating syntax to set it dynamically or from a workflow input as you would do in a </a:t>
            </a:r>
            <a:r>
              <a:rPr lang="en-IT" sz="1100" b="1" dirty="0">
                <a:latin typeface="+mn-lt"/>
              </a:rPr>
              <a:t>Parallel Loop</a:t>
            </a:r>
            <a:endParaRPr lang="en-IT" sz="1100" dirty="0">
              <a:latin typeface="+mn-lt"/>
            </a:endParaRPr>
          </a:p>
          <a:p>
            <a:endParaRPr lang="en-IT" sz="1100" dirty="0">
              <a:latin typeface="+mn-lt"/>
            </a:endParaRPr>
          </a:p>
          <a:p>
            <a:r>
              <a:rPr lang="en-IT" sz="1100" dirty="0">
                <a:latin typeface="+mn-lt"/>
              </a:rPr>
              <a:t>In this case, we want the user to specify the number of execution statically using an integer.</a:t>
            </a:r>
          </a:p>
        </p:txBody>
      </p:sp>
      <p:pic>
        <p:nvPicPr>
          <p:cNvPr id="14" name="Picture 13">
            <a:extLst>
              <a:ext uri="{FF2B5EF4-FFF2-40B4-BE49-F238E27FC236}">
                <a16:creationId xmlns:a16="http://schemas.microsoft.com/office/drawing/2014/main" id="{21F5B26F-CF56-61C4-9D72-023C7A1CAE8A}"/>
              </a:ext>
            </a:extLst>
          </p:cNvPr>
          <p:cNvPicPr>
            <a:picLocks noChangeAspect="1"/>
          </p:cNvPicPr>
          <p:nvPr/>
        </p:nvPicPr>
        <p:blipFill>
          <a:blip r:embed="rId5"/>
          <a:stretch>
            <a:fillRect/>
          </a:stretch>
        </p:blipFill>
        <p:spPr>
          <a:xfrm>
            <a:off x="3712469" y="1190281"/>
            <a:ext cx="4398378" cy="2071219"/>
          </a:xfrm>
          <a:prstGeom prst="rect">
            <a:avLst/>
          </a:prstGeom>
        </p:spPr>
      </p:pic>
      <p:sp>
        <p:nvSpPr>
          <p:cNvPr id="12" name="Oval 11">
            <a:extLst>
              <a:ext uri="{FF2B5EF4-FFF2-40B4-BE49-F238E27FC236}">
                <a16:creationId xmlns:a16="http://schemas.microsoft.com/office/drawing/2014/main" id="{70A70BCE-9702-2A46-8232-ABC3EBED65DA}"/>
              </a:ext>
            </a:extLst>
          </p:cNvPr>
          <p:cNvSpPr/>
          <p:nvPr/>
        </p:nvSpPr>
        <p:spPr>
          <a:xfrm>
            <a:off x="3547478" y="1034348"/>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3</a:t>
            </a:r>
          </a:p>
        </p:txBody>
      </p:sp>
    </p:spTree>
    <p:extLst>
      <p:ext uri="{BB962C8B-B14F-4D97-AF65-F5344CB8AC3E}">
        <p14:creationId xmlns:p14="http://schemas.microsoft.com/office/powerpoint/2010/main" val="35084188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6EE9F-F4A4-3B6C-7A91-8CBB7D9AB1A3}"/>
              </a:ext>
            </a:extLst>
          </p:cNvPr>
          <p:cNvPicPr>
            <a:picLocks noChangeAspect="1"/>
          </p:cNvPicPr>
          <p:nvPr/>
        </p:nvPicPr>
        <p:blipFill>
          <a:blip r:embed="rId3"/>
          <a:stretch>
            <a:fillRect/>
          </a:stretch>
        </p:blipFill>
        <p:spPr>
          <a:xfrm>
            <a:off x="3790860" y="1195849"/>
            <a:ext cx="4502221" cy="2025762"/>
          </a:xfrm>
          <a:prstGeom prst="rect">
            <a:avLst/>
          </a:prstGeom>
        </p:spPr>
      </p:pic>
      <p:sp>
        <p:nvSpPr>
          <p:cNvPr id="2" name="Title 1">
            <a:extLst>
              <a:ext uri="{FF2B5EF4-FFF2-40B4-BE49-F238E27FC236}">
                <a16:creationId xmlns:a16="http://schemas.microsoft.com/office/drawing/2014/main" id="{3C117D09-6F4E-CF4F-8489-9FC0931016A9}"/>
              </a:ext>
            </a:extLst>
          </p:cNvPr>
          <p:cNvSpPr>
            <a:spLocks noGrp="1"/>
          </p:cNvSpPr>
          <p:nvPr>
            <p:ph type="title"/>
          </p:nvPr>
        </p:nvSpPr>
        <p:spPr/>
        <p:txBody>
          <a:bodyPr/>
          <a:lstStyle/>
          <a:p>
            <a:r>
              <a:rPr lang="en-IT" sz="2400" dirty="0"/>
              <a:t>Serial Loops Example – Create Multiple VMs with Count 2/3</a:t>
            </a:r>
          </a:p>
        </p:txBody>
      </p:sp>
      <p:sp>
        <p:nvSpPr>
          <p:cNvPr id="4" name="TextBox 3">
            <a:extLst>
              <a:ext uri="{FF2B5EF4-FFF2-40B4-BE49-F238E27FC236}">
                <a16:creationId xmlns:a16="http://schemas.microsoft.com/office/drawing/2014/main" id="{F3D81475-8BBA-5D48-940D-AA948E12DFA0}"/>
              </a:ext>
            </a:extLst>
          </p:cNvPr>
          <p:cNvSpPr txBox="1"/>
          <p:nvPr/>
        </p:nvSpPr>
        <p:spPr>
          <a:xfrm>
            <a:off x="437766" y="2628049"/>
            <a:ext cx="3062447" cy="1785104"/>
          </a:xfrm>
          <a:prstGeom prst="rect">
            <a:avLst/>
          </a:prstGeom>
          <a:noFill/>
        </p:spPr>
        <p:txBody>
          <a:bodyPr wrap="square" rtlCol="0">
            <a:spAutoFit/>
          </a:bodyPr>
          <a:lstStyle/>
          <a:p>
            <a:r>
              <a:rPr lang="it-IT" sz="1100" dirty="0">
                <a:latin typeface="+mn-lt"/>
              </a:rPr>
              <a:t>In </a:t>
            </a:r>
            <a:r>
              <a:rPr lang="it-IT" sz="1100" dirty="0" err="1">
                <a:latin typeface="+mn-lt"/>
              </a:rPr>
              <a:t>this</a:t>
            </a:r>
            <a:r>
              <a:rPr lang="it-IT" sz="1100" dirty="0">
                <a:latin typeface="+mn-lt"/>
              </a:rPr>
              <a:t> </a:t>
            </a:r>
            <a:r>
              <a:rPr lang="it-IT" sz="1100" dirty="0" err="1">
                <a:latin typeface="+mn-lt"/>
              </a:rPr>
              <a:t>example</a:t>
            </a:r>
            <a:r>
              <a:rPr lang="it-IT" sz="1100" dirty="0">
                <a:latin typeface="+mn-lt"/>
              </a:rPr>
              <a:t>, </a:t>
            </a:r>
            <a:r>
              <a:rPr lang="it-IT" sz="1100" dirty="0" err="1">
                <a:latin typeface="+mn-lt"/>
              </a:rPr>
              <a:t>we</a:t>
            </a:r>
            <a:r>
              <a:rPr lang="it-IT" sz="1100" dirty="0">
                <a:latin typeface="+mn-lt"/>
              </a:rPr>
              <a:t> </a:t>
            </a:r>
            <a:r>
              <a:rPr lang="it-IT" sz="1100" dirty="0" err="1">
                <a:latin typeface="+mn-lt"/>
              </a:rPr>
              <a:t>want</a:t>
            </a:r>
            <a:r>
              <a:rPr lang="it-IT" sz="1100" dirty="0">
                <a:latin typeface="+mn-lt"/>
              </a:rPr>
              <a:t> to </a:t>
            </a:r>
            <a:r>
              <a:rPr lang="it-IT" sz="1100" dirty="0" err="1">
                <a:latin typeface="+mn-lt"/>
              </a:rPr>
              <a:t>give</a:t>
            </a:r>
            <a:r>
              <a:rPr lang="it-IT" sz="1100" dirty="0">
                <a:latin typeface="+mn-lt"/>
              </a:rPr>
              <a:t> a </a:t>
            </a:r>
            <a:r>
              <a:rPr lang="it-IT" sz="1100" dirty="0" err="1">
                <a:latin typeface="+mn-lt"/>
              </a:rPr>
              <a:t>distinguished</a:t>
            </a:r>
            <a:r>
              <a:rPr lang="it-IT" sz="1100" dirty="0">
                <a:latin typeface="+mn-lt"/>
              </a:rPr>
              <a:t> </a:t>
            </a:r>
            <a:r>
              <a:rPr lang="it-IT" sz="1100" dirty="0" err="1">
                <a:latin typeface="+mn-lt"/>
              </a:rPr>
              <a:t>name</a:t>
            </a:r>
            <a:r>
              <a:rPr lang="it-IT" sz="1100" dirty="0">
                <a:latin typeface="+mn-lt"/>
              </a:rPr>
              <a:t> for </a:t>
            </a:r>
            <a:r>
              <a:rPr lang="it-IT" sz="1100" dirty="0" err="1">
                <a:latin typeface="+mn-lt"/>
              </a:rPr>
              <a:t>each</a:t>
            </a:r>
            <a:r>
              <a:rPr lang="it-IT" sz="1100" dirty="0">
                <a:latin typeface="+mn-lt"/>
              </a:rPr>
              <a:t> VM, </a:t>
            </a:r>
            <a:r>
              <a:rPr lang="it-IT" sz="1100" dirty="0" err="1">
                <a:latin typeface="+mn-lt"/>
              </a:rPr>
              <a:t>otherwise</a:t>
            </a:r>
            <a:r>
              <a:rPr lang="it-IT" sz="1100" dirty="0">
                <a:latin typeface="+mn-lt"/>
              </a:rPr>
              <a:t> </a:t>
            </a:r>
            <a:r>
              <a:rPr lang="it-IT" sz="1100" dirty="0" err="1">
                <a:latin typeface="+mn-lt"/>
              </a:rPr>
              <a:t>they</a:t>
            </a:r>
            <a:r>
              <a:rPr lang="it-IT" sz="1100" dirty="0">
                <a:latin typeface="+mn-lt"/>
              </a:rPr>
              <a:t> </a:t>
            </a:r>
            <a:r>
              <a:rPr lang="it-IT" sz="1100" dirty="0" err="1">
                <a:latin typeface="+mn-lt"/>
              </a:rPr>
              <a:t>will</a:t>
            </a:r>
            <a:r>
              <a:rPr lang="it-IT" sz="1100" dirty="0">
                <a:latin typeface="+mn-lt"/>
              </a:rPr>
              <a:t> </a:t>
            </a:r>
            <a:r>
              <a:rPr lang="it-IT" sz="1100" dirty="0" err="1">
                <a:latin typeface="+mn-lt"/>
              </a:rPr>
              <a:t>all</a:t>
            </a:r>
            <a:r>
              <a:rPr lang="it-IT" sz="1100" dirty="0">
                <a:latin typeface="+mn-lt"/>
              </a:rPr>
              <a:t> </a:t>
            </a:r>
            <a:r>
              <a:rPr lang="it-IT" sz="1100" dirty="0" err="1">
                <a:latin typeface="+mn-lt"/>
              </a:rPr>
              <a:t>have</a:t>
            </a:r>
            <a:r>
              <a:rPr lang="it-IT" sz="1100" dirty="0">
                <a:latin typeface="+mn-lt"/>
              </a:rPr>
              <a:t> the </a:t>
            </a:r>
            <a:r>
              <a:rPr lang="it-IT" sz="1100" dirty="0" err="1">
                <a:latin typeface="+mn-lt"/>
              </a:rPr>
              <a:t>same</a:t>
            </a:r>
            <a:r>
              <a:rPr lang="it-IT" sz="1100" dirty="0">
                <a:latin typeface="+mn-lt"/>
              </a:rPr>
              <a:t> </a:t>
            </a:r>
            <a:r>
              <a:rPr lang="it-IT" sz="1100" dirty="0" err="1">
                <a:latin typeface="+mn-lt"/>
              </a:rPr>
              <a:t>name</a:t>
            </a:r>
            <a:r>
              <a:rPr lang="it-IT" sz="1100" dirty="0">
                <a:latin typeface="+mn-lt"/>
              </a:rPr>
              <a:t>.</a:t>
            </a:r>
          </a:p>
          <a:p>
            <a:r>
              <a:rPr lang="it-IT" sz="1100" dirty="0">
                <a:latin typeface="+mn-lt"/>
              </a:rPr>
              <a:t>Click on the </a:t>
            </a:r>
            <a:r>
              <a:rPr lang="it-IT" sz="1100" b="1" dirty="0">
                <a:latin typeface="+mn-lt"/>
              </a:rPr>
              <a:t>New Virtual Machine from Template or Clone from Virtual Machine</a:t>
            </a:r>
            <a:r>
              <a:rPr lang="it-IT" sz="1100" dirty="0">
                <a:latin typeface="+mn-lt"/>
              </a:rPr>
              <a:t> task inside the </a:t>
            </a:r>
            <a:r>
              <a:rPr lang="it-IT" sz="1100" b="1" dirty="0">
                <a:latin typeface="+mn-lt"/>
              </a:rPr>
              <a:t>Serial Loop</a:t>
            </a:r>
            <a:r>
              <a:rPr lang="it-IT" sz="1100" dirty="0">
                <a:latin typeface="+mn-lt"/>
              </a:rPr>
              <a:t> and </a:t>
            </a:r>
            <a:r>
              <a:rPr lang="it-IT" sz="1100" dirty="0" err="1">
                <a:latin typeface="+mn-lt"/>
              </a:rPr>
              <a:t>map</a:t>
            </a:r>
            <a:r>
              <a:rPr lang="it-IT" sz="1100" dirty="0">
                <a:latin typeface="+mn-lt"/>
              </a:rPr>
              <a:t> the </a:t>
            </a:r>
            <a:r>
              <a:rPr lang="it-IT" sz="1100" b="1" dirty="0">
                <a:latin typeface="+mn-lt"/>
              </a:rPr>
              <a:t>Virtual Machine </a:t>
            </a:r>
            <a:r>
              <a:rPr lang="it-IT" sz="1100" dirty="0">
                <a:latin typeface="+mn-lt"/>
              </a:rPr>
              <a:t>input</a:t>
            </a:r>
          </a:p>
          <a:p>
            <a:endParaRPr lang="it-IT" sz="1100" dirty="0">
              <a:latin typeface="+mn-lt"/>
            </a:endParaRPr>
          </a:p>
          <a:p>
            <a:r>
              <a:rPr lang="it-IT" sz="1100" i="1" dirty="0">
                <a:latin typeface="+mn-lt"/>
              </a:rPr>
              <a:t>Note: </a:t>
            </a:r>
            <a:r>
              <a:rPr lang="it-IT" sz="1100" i="1" dirty="0" err="1">
                <a:latin typeface="+mn-lt"/>
              </a:rPr>
              <a:t>This</a:t>
            </a:r>
            <a:r>
              <a:rPr lang="it-IT" sz="1100" i="1" dirty="0">
                <a:latin typeface="+mn-lt"/>
              </a:rPr>
              <a:t> </a:t>
            </a:r>
            <a:r>
              <a:rPr lang="it-IT" sz="1100" i="1" dirty="0" err="1">
                <a:latin typeface="+mn-lt"/>
              </a:rPr>
              <a:t>example</a:t>
            </a:r>
            <a:r>
              <a:rPr lang="it-IT" sz="1100" i="1" dirty="0">
                <a:latin typeface="+mn-lt"/>
              </a:rPr>
              <a:t> just covers the </a:t>
            </a:r>
            <a:r>
              <a:rPr lang="it-IT" sz="1100" b="1" i="1" dirty="0">
                <a:latin typeface="+mn-lt"/>
              </a:rPr>
              <a:t>Serial Loop</a:t>
            </a:r>
            <a:r>
              <a:rPr lang="it-IT" sz="1100" i="1" dirty="0">
                <a:latin typeface="+mn-lt"/>
              </a:rPr>
              <a:t> use case, </a:t>
            </a:r>
            <a:r>
              <a:rPr lang="it-IT" sz="1100" i="1" dirty="0" err="1">
                <a:latin typeface="+mn-lt"/>
              </a:rPr>
              <a:t>it</a:t>
            </a:r>
            <a:r>
              <a:rPr lang="it-IT" sz="1100" i="1" dirty="0">
                <a:latin typeface="+mn-lt"/>
              </a:rPr>
              <a:t> </a:t>
            </a:r>
            <a:r>
              <a:rPr lang="it-IT" sz="1100" i="1" dirty="0" err="1">
                <a:latin typeface="+mn-lt"/>
              </a:rPr>
              <a:t>won't</a:t>
            </a:r>
            <a:r>
              <a:rPr lang="it-IT" sz="1100" i="1" dirty="0">
                <a:latin typeface="+mn-lt"/>
              </a:rPr>
              <a:t> cover </a:t>
            </a:r>
            <a:r>
              <a:rPr lang="it-IT" sz="1100" i="1" dirty="0" err="1">
                <a:latin typeface="+mn-lt"/>
              </a:rPr>
              <a:t>how</a:t>
            </a:r>
            <a:r>
              <a:rPr lang="it-IT" sz="1100" i="1" dirty="0">
                <a:latin typeface="+mn-lt"/>
              </a:rPr>
              <a:t> to set </a:t>
            </a:r>
            <a:r>
              <a:rPr lang="it-IT" sz="1100" i="1" dirty="0" err="1">
                <a:latin typeface="+mn-lt"/>
              </a:rPr>
              <a:t>all</a:t>
            </a:r>
            <a:r>
              <a:rPr lang="it-IT" sz="1100" i="1" dirty="0">
                <a:latin typeface="+mn-lt"/>
              </a:rPr>
              <a:t> </a:t>
            </a:r>
            <a:r>
              <a:rPr lang="it-IT" sz="1100" i="1" dirty="0" err="1">
                <a:latin typeface="+mn-lt"/>
              </a:rPr>
              <a:t>required</a:t>
            </a:r>
            <a:r>
              <a:rPr lang="it-IT" sz="1100" i="1" dirty="0">
                <a:latin typeface="+mn-lt"/>
              </a:rPr>
              <a:t> inputs to create a Virtual Machine.</a:t>
            </a:r>
            <a:endParaRPr lang="en-IT" sz="1100" i="1" dirty="0">
              <a:latin typeface="+mn-lt"/>
            </a:endParaRPr>
          </a:p>
        </p:txBody>
      </p:sp>
      <p:pic>
        <p:nvPicPr>
          <p:cNvPr id="8" name="Picture 7">
            <a:extLst>
              <a:ext uri="{FF2B5EF4-FFF2-40B4-BE49-F238E27FC236}">
                <a16:creationId xmlns:a16="http://schemas.microsoft.com/office/drawing/2014/main" id="{6592F57E-B897-5645-BD67-46E18E05DC0E}"/>
              </a:ext>
            </a:extLst>
          </p:cNvPr>
          <p:cNvPicPr>
            <a:picLocks noChangeAspect="1"/>
          </p:cNvPicPr>
          <p:nvPr/>
        </p:nvPicPr>
        <p:blipFill>
          <a:blip r:embed="rId4"/>
          <a:stretch>
            <a:fillRect/>
          </a:stretch>
        </p:blipFill>
        <p:spPr>
          <a:xfrm>
            <a:off x="530773" y="1119857"/>
            <a:ext cx="2963917" cy="1461485"/>
          </a:xfrm>
          <a:prstGeom prst="rect">
            <a:avLst/>
          </a:prstGeom>
        </p:spPr>
      </p:pic>
      <p:sp>
        <p:nvSpPr>
          <p:cNvPr id="9" name="Oval 8">
            <a:extLst>
              <a:ext uri="{FF2B5EF4-FFF2-40B4-BE49-F238E27FC236}">
                <a16:creationId xmlns:a16="http://schemas.microsoft.com/office/drawing/2014/main" id="{57BE129B-9119-CD44-B89A-D5819E1C0081}"/>
              </a:ext>
            </a:extLst>
          </p:cNvPr>
          <p:cNvSpPr/>
          <p:nvPr/>
        </p:nvSpPr>
        <p:spPr>
          <a:xfrm>
            <a:off x="365782" y="1030858"/>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4</a:t>
            </a:r>
          </a:p>
        </p:txBody>
      </p:sp>
      <p:sp>
        <p:nvSpPr>
          <p:cNvPr id="14" name="TextBox 13">
            <a:extLst>
              <a:ext uri="{FF2B5EF4-FFF2-40B4-BE49-F238E27FC236}">
                <a16:creationId xmlns:a16="http://schemas.microsoft.com/office/drawing/2014/main" id="{5FC2E949-32AF-6348-A38A-5297368C2092}"/>
              </a:ext>
            </a:extLst>
          </p:cNvPr>
          <p:cNvSpPr txBox="1"/>
          <p:nvPr/>
        </p:nvSpPr>
        <p:spPr>
          <a:xfrm>
            <a:off x="3744575" y="3360013"/>
            <a:ext cx="5038324" cy="430887"/>
          </a:xfrm>
          <a:prstGeom prst="rect">
            <a:avLst/>
          </a:prstGeom>
          <a:noFill/>
        </p:spPr>
        <p:txBody>
          <a:bodyPr wrap="square" rtlCol="0">
            <a:spAutoFit/>
          </a:bodyPr>
          <a:lstStyle/>
          <a:p>
            <a:r>
              <a:rPr lang="it-IT" sz="1100" dirty="0">
                <a:latin typeface="+mn-lt"/>
              </a:rPr>
              <a:t>Use </a:t>
            </a:r>
            <a:r>
              <a:rPr lang="it-IT" sz="1100" b="1" dirty="0">
                <a:latin typeface="+mn-lt"/>
              </a:rPr>
              <a:t>Advanced </a:t>
            </a:r>
            <a:r>
              <a:rPr lang="it-IT" sz="1100" b="1" dirty="0" err="1">
                <a:latin typeface="+mn-lt"/>
              </a:rPr>
              <a:t>Mapping</a:t>
            </a:r>
            <a:r>
              <a:rPr lang="it-IT" sz="1100" b="1" dirty="0">
                <a:latin typeface="+mn-lt"/>
              </a:rPr>
              <a:t> </a:t>
            </a:r>
            <a:r>
              <a:rPr lang="it-IT" sz="1100" dirty="0">
                <a:latin typeface="+mn-lt"/>
              </a:rPr>
              <a:t>to set the Virtual Machine </a:t>
            </a:r>
            <a:r>
              <a:rPr lang="it-IT" sz="1100" dirty="0" err="1">
                <a:latin typeface="+mn-lt"/>
              </a:rPr>
              <a:t>name</a:t>
            </a:r>
            <a:r>
              <a:rPr lang="it-IT" sz="1100" dirty="0">
                <a:latin typeface="+mn-lt"/>
              </a:rPr>
              <a:t>:</a:t>
            </a:r>
          </a:p>
          <a:p>
            <a:r>
              <a:rPr lang="it-IT" sz="1100" dirty="0" err="1">
                <a:latin typeface="Courier New" panose="02070309020205020404" pitchFamily="49" charset="0"/>
                <a:cs typeface="Courier New" panose="02070309020205020404" pitchFamily="49" charset="0"/>
              </a:rPr>
              <a:t>serial_loop_example</a:t>
            </a:r>
            <a:r>
              <a:rPr lang="it-IT" sz="1100" dirty="0">
                <a:latin typeface="Courier New" panose="02070309020205020404" pitchFamily="49" charset="0"/>
                <a:cs typeface="Courier New" panose="02070309020205020404" pitchFamily="49" charset="0"/>
              </a:rPr>
              <a:t>_{{.</a:t>
            </a:r>
            <a:r>
              <a:rPr lang="it-IT" sz="1100" dirty="0" err="1">
                <a:latin typeface="Courier New" panose="02070309020205020404" pitchFamily="49" charset="0"/>
                <a:cs typeface="Courier New" panose="02070309020205020404" pitchFamily="49" charset="0"/>
              </a:rPr>
              <a:t>iteration</a:t>
            </a:r>
            <a:r>
              <a:rPr lang="it-IT" sz="1100" dirty="0">
                <a:latin typeface="Courier New" panose="02070309020205020404" pitchFamily="49" charset="0"/>
                <a:cs typeface="Courier New" panose="02070309020205020404" pitchFamily="49" charset="0"/>
              </a:rPr>
              <a:t>}} </a:t>
            </a:r>
            <a:r>
              <a:rPr lang="it-IT" sz="1100" b="1" dirty="0">
                <a:latin typeface="Courier New" panose="02070309020205020404" pitchFamily="49" charset="0"/>
                <a:cs typeface="Courier New" panose="02070309020205020404" pitchFamily="49" charset="0"/>
              </a:rPr>
              <a:t> </a:t>
            </a:r>
            <a:endParaRPr lang="en-IT" sz="1100" i="1" dirty="0">
              <a:latin typeface="Courier New" panose="02070309020205020404" pitchFamily="49" charset="0"/>
              <a:cs typeface="Courier New" panose="02070309020205020404" pitchFamily="49" charset="0"/>
            </a:endParaRPr>
          </a:p>
        </p:txBody>
      </p:sp>
      <p:sp>
        <p:nvSpPr>
          <p:cNvPr id="15" name="Oval 14">
            <a:extLst>
              <a:ext uri="{FF2B5EF4-FFF2-40B4-BE49-F238E27FC236}">
                <a16:creationId xmlns:a16="http://schemas.microsoft.com/office/drawing/2014/main" id="{B1349CC3-D079-3248-9728-8386ED9D6782}"/>
              </a:ext>
            </a:extLst>
          </p:cNvPr>
          <p:cNvSpPr/>
          <p:nvPr/>
        </p:nvSpPr>
        <p:spPr>
          <a:xfrm>
            <a:off x="3625869" y="1030858"/>
            <a:ext cx="329982" cy="32998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5</a:t>
            </a:r>
          </a:p>
        </p:txBody>
      </p:sp>
      <p:cxnSp>
        <p:nvCxnSpPr>
          <p:cNvPr id="19" name="Straight Connector 18">
            <a:extLst>
              <a:ext uri="{FF2B5EF4-FFF2-40B4-BE49-F238E27FC236}">
                <a16:creationId xmlns:a16="http://schemas.microsoft.com/office/drawing/2014/main" id="{24715A89-8A31-DC4B-A1C1-1259506AF6FF}"/>
              </a:ext>
            </a:extLst>
          </p:cNvPr>
          <p:cNvCxnSpPr>
            <a:cxnSpLocks/>
          </p:cNvCxnSpPr>
          <p:nvPr/>
        </p:nvCxnSpPr>
        <p:spPr>
          <a:xfrm>
            <a:off x="3874026" y="3790900"/>
            <a:ext cx="1541122"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5D942487-EA81-E645-A5AC-7EA66E8FEE2A}"/>
              </a:ext>
            </a:extLst>
          </p:cNvPr>
          <p:cNvCxnSpPr>
            <a:cxnSpLocks/>
          </p:cNvCxnSpPr>
          <p:nvPr/>
        </p:nvCxnSpPr>
        <p:spPr>
          <a:xfrm>
            <a:off x="5535990" y="3790900"/>
            <a:ext cx="1129932" cy="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26" name="TextBox 25">
            <a:extLst>
              <a:ext uri="{FF2B5EF4-FFF2-40B4-BE49-F238E27FC236}">
                <a16:creationId xmlns:a16="http://schemas.microsoft.com/office/drawing/2014/main" id="{CB5D7301-690E-A94E-80E8-99D6A8A63DB2}"/>
              </a:ext>
            </a:extLst>
          </p:cNvPr>
          <p:cNvSpPr txBox="1"/>
          <p:nvPr/>
        </p:nvSpPr>
        <p:spPr>
          <a:xfrm>
            <a:off x="3874026" y="3798691"/>
            <a:ext cx="2553827" cy="253916"/>
          </a:xfrm>
          <a:prstGeom prst="rect">
            <a:avLst/>
          </a:prstGeom>
          <a:noFill/>
        </p:spPr>
        <p:txBody>
          <a:bodyPr wrap="square" rtlCol="0">
            <a:spAutoFit/>
          </a:bodyPr>
          <a:lstStyle/>
          <a:p>
            <a:r>
              <a:rPr lang="en-IT" sz="1050" dirty="0">
                <a:latin typeface="+mn-lt"/>
              </a:rPr>
              <a:t>Static Naming Prefix</a:t>
            </a:r>
          </a:p>
        </p:txBody>
      </p:sp>
      <p:sp>
        <p:nvSpPr>
          <p:cNvPr id="27" name="TextBox 26">
            <a:extLst>
              <a:ext uri="{FF2B5EF4-FFF2-40B4-BE49-F238E27FC236}">
                <a16:creationId xmlns:a16="http://schemas.microsoft.com/office/drawing/2014/main" id="{29ABFF55-DAAB-6748-AD6C-E99450860DAC}"/>
              </a:ext>
            </a:extLst>
          </p:cNvPr>
          <p:cNvSpPr txBox="1"/>
          <p:nvPr/>
        </p:nvSpPr>
        <p:spPr>
          <a:xfrm>
            <a:off x="5535990" y="3806479"/>
            <a:ext cx="1194859" cy="577081"/>
          </a:xfrm>
          <a:prstGeom prst="rect">
            <a:avLst/>
          </a:prstGeom>
          <a:noFill/>
        </p:spPr>
        <p:txBody>
          <a:bodyPr wrap="square" rtlCol="0">
            <a:spAutoFit/>
          </a:bodyPr>
          <a:lstStyle/>
          <a:p>
            <a:r>
              <a:rPr lang="en-IT" sz="1050" dirty="0">
                <a:latin typeface="+mn-lt"/>
              </a:rPr>
              <a:t>Iteration number</a:t>
            </a:r>
          </a:p>
          <a:p>
            <a:endParaRPr lang="en-IT" sz="1050" b="1" dirty="0">
              <a:latin typeface="+mn-lt"/>
            </a:endParaRPr>
          </a:p>
          <a:p>
            <a:r>
              <a:rPr lang="en-IT" sz="1050" b="1" dirty="0">
                <a:latin typeface="+mn-lt"/>
              </a:rPr>
              <a:t>Example: 1</a:t>
            </a:r>
          </a:p>
        </p:txBody>
      </p:sp>
      <p:sp>
        <p:nvSpPr>
          <p:cNvPr id="29" name="TextBox 28">
            <a:extLst>
              <a:ext uri="{FF2B5EF4-FFF2-40B4-BE49-F238E27FC236}">
                <a16:creationId xmlns:a16="http://schemas.microsoft.com/office/drawing/2014/main" id="{5045BAB2-C91E-A744-BBB7-3B9E83655AA9}"/>
              </a:ext>
            </a:extLst>
          </p:cNvPr>
          <p:cNvSpPr txBox="1"/>
          <p:nvPr/>
        </p:nvSpPr>
        <p:spPr>
          <a:xfrm>
            <a:off x="3895704" y="4413153"/>
            <a:ext cx="2977418" cy="307777"/>
          </a:xfrm>
          <a:prstGeom prst="rect">
            <a:avLst/>
          </a:prstGeom>
          <a:noFill/>
        </p:spPr>
        <p:txBody>
          <a:bodyPr wrap="none" rtlCol="0">
            <a:spAutoFit/>
          </a:bodyPr>
          <a:lstStyle/>
          <a:p>
            <a:r>
              <a:rPr lang="en-IT" sz="1400" i="1" dirty="0">
                <a:latin typeface="+mn-lt"/>
              </a:rPr>
              <a:t>Sample Result: serial_loop_example_1</a:t>
            </a:r>
          </a:p>
        </p:txBody>
      </p:sp>
    </p:spTree>
    <p:extLst>
      <p:ext uri="{BB962C8B-B14F-4D97-AF65-F5344CB8AC3E}">
        <p14:creationId xmlns:p14="http://schemas.microsoft.com/office/powerpoint/2010/main" val="1216001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FEE9D-BA4D-17F7-2E1D-BC0D42CFEF36}"/>
              </a:ext>
            </a:extLst>
          </p:cNvPr>
          <p:cNvSpPr>
            <a:spLocks noGrp="1"/>
          </p:cNvSpPr>
          <p:nvPr>
            <p:ph type="title"/>
          </p:nvPr>
        </p:nvSpPr>
        <p:spPr/>
        <p:txBody>
          <a:bodyPr/>
          <a:lstStyle/>
          <a:p>
            <a:r>
              <a:rPr lang="en-IT" sz="2400" dirty="0"/>
              <a:t>Serial Loops Example – Create Multiple VMs with Count 3/3</a:t>
            </a:r>
          </a:p>
        </p:txBody>
      </p:sp>
      <p:pic>
        <p:nvPicPr>
          <p:cNvPr id="3" name="Picture 2">
            <a:extLst>
              <a:ext uri="{FF2B5EF4-FFF2-40B4-BE49-F238E27FC236}">
                <a16:creationId xmlns:a16="http://schemas.microsoft.com/office/drawing/2014/main" id="{F308EAA8-D77D-AF02-6514-0C8DB62EB795}"/>
              </a:ext>
            </a:extLst>
          </p:cNvPr>
          <p:cNvPicPr>
            <a:picLocks noChangeAspect="1"/>
          </p:cNvPicPr>
          <p:nvPr/>
        </p:nvPicPr>
        <p:blipFill>
          <a:blip r:embed="rId3"/>
          <a:stretch>
            <a:fillRect/>
          </a:stretch>
        </p:blipFill>
        <p:spPr>
          <a:xfrm>
            <a:off x="546265" y="1138464"/>
            <a:ext cx="5682363" cy="3264140"/>
          </a:xfrm>
          <a:prstGeom prst="rect">
            <a:avLst/>
          </a:prstGeom>
        </p:spPr>
      </p:pic>
      <p:sp>
        <p:nvSpPr>
          <p:cNvPr id="4" name="TextBox 3">
            <a:extLst>
              <a:ext uri="{FF2B5EF4-FFF2-40B4-BE49-F238E27FC236}">
                <a16:creationId xmlns:a16="http://schemas.microsoft.com/office/drawing/2014/main" id="{52E14AAC-EE39-3977-FABB-46D7FCF17BDE}"/>
              </a:ext>
            </a:extLst>
          </p:cNvPr>
          <p:cNvSpPr txBox="1"/>
          <p:nvPr/>
        </p:nvSpPr>
        <p:spPr>
          <a:xfrm>
            <a:off x="6598149" y="2616645"/>
            <a:ext cx="1999586" cy="307777"/>
          </a:xfrm>
          <a:prstGeom prst="rect">
            <a:avLst/>
          </a:prstGeom>
          <a:noFill/>
          <a:ln w="38100">
            <a:solidFill>
              <a:schemeClr val="accent6"/>
            </a:solidFill>
          </a:ln>
        </p:spPr>
        <p:txBody>
          <a:bodyPr wrap="none" rtlCol="0">
            <a:spAutoFit/>
          </a:bodyPr>
          <a:lstStyle/>
          <a:p>
            <a:r>
              <a:rPr lang="en-IT" sz="1400" dirty="0">
                <a:latin typeface="+mn-lt"/>
              </a:rPr>
              <a:t>Iteration Count Value = 2</a:t>
            </a:r>
          </a:p>
        </p:txBody>
      </p:sp>
      <p:cxnSp>
        <p:nvCxnSpPr>
          <p:cNvPr id="6" name="Straight Arrow Connector 5">
            <a:extLst>
              <a:ext uri="{FF2B5EF4-FFF2-40B4-BE49-F238E27FC236}">
                <a16:creationId xmlns:a16="http://schemas.microsoft.com/office/drawing/2014/main" id="{0F90FFFD-D9A5-9123-94D4-D84E3CDF88B0}"/>
              </a:ext>
            </a:extLst>
          </p:cNvPr>
          <p:cNvCxnSpPr>
            <a:stCxn id="4" idx="1"/>
          </p:cNvCxnSpPr>
          <p:nvPr/>
        </p:nvCxnSpPr>
        <p:spPr>
          <a:xfrm flipH="1" flipV="1">
            <a:off x="4067299" y="2452255"/>
            <a:ext cx="2530850" cy="31827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5AA406B-D6B6-9B1F-3587-3A193FCC1A37}"/>
              </a:ext>
            </a:extLst>
          </p:cNvPr>
          <p:cNvCxnSpPr>
            <a:cxnSpLocks/>
            <a:stCxn id="4" idx="1"/>
          </p:cNvCxnSpPr>
          <p:nvPr/>
        </p:nvCxnSpPr>
        <p:spPr>
          <a:xfrm flipH="1">
            <a:off x="4067299" y="2770534"/>
            <a:ext cx="2530850" cy="51299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661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7D09-6F4E-CF4F-8489-9FC0931016A9}"/>
              </a:ext>
            </a:extLst>
          </p:cNvPr>
          <p:cNvSpPr>
            <a:spLocks noGrp="1"/>
          </p:cNvSpPr>
          <p:nvPr>
            <p:ph type="title"/>
          </p:nvPr>
        </p:nvSpPr>
        <p:spPr/>
        <p:txBody>
          <a:bodyPr/>
          <a:lstStyle/>
          <a:p>
            <a:r>
              <a:rPr lang="en-IT" sz="2400" dirty="0"/>
              <a:t>Serial Loops Example – Create Multiple VMs with Condition</a:t>
            </a:r>
          </a:p>
        </p:txBody>
      </p:sp>
      <p:sp>
        <p:nvSpPr>
          <p:cNvPr id="16" name="TextBox 15">
            <a:extLst>
              <a:ext uri="{FF2B5EF4-FFF2-40B4-BE49-F238E27FC236}">
                <a16:creationId xmlns:a16="http://schemas.microsoft.com/office/drawing/2014/main" id="{8D70ED79-A0E6-5A7C-DA8D-EE9CB8E9AC9E}"/>
              </a:ext>
            </a:extLst>
          </p:cNvPr>
          <p:cNvSpPr txBox="1"/>
          <p:nvPr/>
        </p:nvSpPr>
        <p:spPr>
          <a:xfrm>
            <a:off x="5285971" y="985758"/>
            <a:ext cx="3497283" cy="3816429"/>
          </a:xfrm>
          <a:prstGeom prst="rect">
            <a:avLst/>
          </a:prstGeom>
          <a:noFill/>
        </p:spPr>
        <p:txBody>
          <a:bodyPr wrap="square" rtlCol="0">
            <a:spAutoFit/>
          </a:bodyPr>
          <a:lstStyle/>
          <a:p>
            <a:r>
              <a:rPr lang="en-IT" sz="1100" dirty="0">
                <a:latin typeface="+mn-lt"/>
              </a:rPr>
              <a:t>In this example, we don't know in advance how many VMs to create.</a:t>
            </a:r>
          </a:p>
          <a:p>
            <a:endParaRPr lang="en-IT" sz="1100" dirty="0">
              <a:latin typeface="+mn-lt"/>
            </a:endParaRPr>
          </a:p>
          <a:p>
            <a:r>
              <a:rPr lang="en-IT" sz="1100" dirty="0">
                <a:latin typeface="+mn-lt"/>
              </a:rPr>
              <a:t>We are using a custom task that returns the VM count from the target vCenter. For this specific case, we will start from 202, which is the current number of VMs present.</a:t>
            </a:r>
          </a:p>
          <a:p>
            <a:endParaRPr lang="en-IT" sz="1100" dirty="0">
              <a:latin typeface="+mn-lt"/>
            </a:endParaRPr>
          </a:p>
          <a:p>
            <a:r>
              <a:rPr lang="en-IT" sz="1100" b="1" dirty="0">
                <a:latin typeface="+mn-lt"/>
              </a:rPr>
              <a:t>Note that to prevent infinite loops we currently enforce the limit of max 100 iterations.</a:t>
            </a:r>
          </a:p>
          <a:p>
            <a:endParaRPr lang="en-IT" sz="1100" dirty="0">
              <a:latin typeface="+mn-lt"/>
            </a:endParaRPr>
          </a:p>
          <a:p>
            <a:r>
              <a:rPr lang="en-IT" sz="1100" dirty="0">
                <a:latin typeface="+mn-lt"/>
              </a:rPr>
              <a:t>We set a </a:t>
            </a:r>
            <a:r>
              <a:rPr lang="en-IT" sz="1100" b="1" dirty="0">
                <a:latin typeface="+mn-lt"/>
              </a:rPr>
              <a:t>Condition</a:t>
            </a:r>
            <a:r>
              <a:rPr lang="en-IT" sz="1100" dirty="0">
                <a:latin typeface="+mn-lt"/>
              </a:rPr>
              <a:t> that creates VMs until the total number of VMs in the target vCenter is 204</a:t>
            </a:r>
          </a:p>
          <a:p>
            <a:endParaRPr lang="en-IT" sz="1100" dirty="0">
              <a:latin typeface="+mn-lt"/>
            </a:endParaRPr>
          </a:p>
          <a:p>
            <a:r>
              <a:rPr lang="en-IT" sz="1100" dirty="0">
                <a:latin typeface="+mn-lt"/>
              </a:rPr>
              <a:t>For this sample scenario, we drag the count task </a:t>
            </a:r>
            <a:r>
              <a:rPr lang="en-IT" sz="1100" b="1" dirty="0">
                <a:latin typeface="+mn-lt"/>
              </a:rPr>
              <a:t>within</a:t>
            </a:r>
            <a:r>
              <a:rPr lang="en-IT" sz="1100" dirty="0">
                <a:latin typeface="+mn-lt"/>
              </a:rPr>
              <a:t> the serial loop, so the loop will execute the VM creation and the count tasks.</a:t>
            </a:r>
          </a:p>
          <a:p>
            <a:endParaRPr lang="en-IT" sz="1100" dirty="0">
              <a:latin typeface="+mn-lt"/>
            </a:endParaRPr>
          </a:p>
          <a:p>
            <a:r>
              <a:rPr lang="en-IT" sz="1100" dirty="0">
                <a:latin typeface="+mn-lt"/>
              </a:rPr>
              <a:t>The first iteration will always run, however at the end of each iteration, we check the output of the </a:t>
            </a:r>
            <a:r>
              <a:rPr lang="en-IT" sz="1100" b="1" dirty="0">
                <a:latin typeface="+mn-lt"/>
              </a:rPr>
              <a:t>Get VM Count </a:t>
            </a:r>
            <a:r>
              <a:rPr lang="en-IT" sz="1100" dirty="0">
                <a:latin typeface="+mn-lt"/>
              </a:rPr>
              <a:t>task. If that is different than 204, we keep running, otherwise we exit the loop.</a:t>
            </a:r>
          </a:p>
        </p:txBody>
      </p:sp>
      <p:pic>
        <p:nvPicPr>
          <p:cNvPr id="18" name="Picture 17">
            <a:extLst>
              <a:ext uri="{FF2B5EF4-FFF2-40B4-BE49-F238E27FC236}">
                <a16:creationId xmlns:a16="http://schemas.microsoft.com/office/drawing/2014/main" id="{52C5CF1D-CDFA-9113-25D1-877D51025C47}"/>
              </a:ext>
            </a:extLst>
          </p:cNvPr>
          <p:cNvPicPr>
            <a:picLocks noChangeAspect="1"/>
          </p:cNvPicPr>
          <p:nvPr/>
        </p:nvPicPr>
        <p:blipFill>
          <a:blip r:embed="rId3"/>
          <a:stretch>
            <a:fillRect/>
          </a:stretch>
        </p:blipFill>
        <p:spPr>
          <a:xfrm>
            <a:off x="547885" y="1203778"/>
            <a:ext cx="4627967" cy="3147786"/>
          </a:xfrm>
          <a:prstGeom prst="rect">
            <a:avLst/>
          </a:prstGeom>
        </p:spPr>
      </p:pic>
    </p:spTree>
    <p:extLst>
      <p:ext uri="{BB962C8B-B14F-4D97-AF65-F5344CB8AC3E}">
        <p14:creationId xmlns:p14="http://schemas.microsoft.com/office/powerpoint/2010/main" val="11234844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7348E4-9674-6852-56AC-3A2D8AC200FE}"/>
              </a:ext>
            </a:extLst>
          </p:cNvPr>
          <p:cNvPicPr>
            <a:picLocks noChangeAspect="1"/>
          </p:cNvPicPr>
          <p:nvPr/>
        </p:nvPicPr>
        <p:blipFill>
          <a:blip r:embed="rId3"/>
          <a:stretch>
            <a:fillRect/>
          </a:stretch>
        </p:blipFill>
        <p:spPr>
          <a:xfrm>
            <a:off x="561950" y="1176313"/>
            <a:ext cx="4178642" cy="3427851"/>
          </a:xfrm>
          <a:prstGeom prst="rect">
            <a:avLst/>
          </a:prstGeom>
        </p:spPr>
      </p:pic>
      <p:sp>
        <p:nvSpPr>
          <p:cNvPr id="4" name="TextBox 3">
            <a:extLst>
              <a:ext uri="{FF2B5EF4-FFF2-40B4-BE49-F238E27FC236}">
                <a16:creationId xmlns:a16="http://schemas.microsoft.com/office/drawing/2014/main" id="{33C49BE4-71CE-5A4D-EA11-7A120C9E2023}"/>
              </a:ext>
            </a:extLst>
          </p:cNvPr>
          <p:cNvSpPr txBox="1"/>
          <p:nvPr/>
        </p:nvSpPr>
        <p:spPr>
          <a:xfrm>
            <a:off x="4983678" y="2470010"/>
            <a:ext cx="3497283" cy="461665"/>
          </a:xfrm>
          <a:prstGeom prst="rect">
            <a:avLst/>
          </a:prstGeom>
          <a:noFill/>
        </p:spPr>
        <p:txBody>
          <a:bodyPr wrap="square" rtlCol="0">
            <a:spAutoFit/>
          </a:bodyPr>
          <a:lstStyle/>
          <a:p>
            <a:r>
              <a:rPr lang="en-IT" sz="1200" dirty="0">
                <a:latin typeface="+mn-lt"/>
              </a:rPr>
              <a:t>For reference, we run an </a:t>
            </a:r>
            <a:r>
              <a:rPr lang="en-IT" sz="1200" b="1" dirty="0">
                <a:latin typeface="+mn-lt"/>
              </a:rPr>
              <a:t>Initial Count </a:t>
            </a:r>
            <a:r>
              <a:rPr lang="en-IT" sz="1200" dirty="0">
                <a:latin typeface="+mn-lt"/>
              </a:rPr>
              <a:t>outside the loop, which returns 'Total VMs = 202'</a:t>
            </a:r>
          </a:p>
        </p:txBody>
      </p:sp>
      <p:sp>
        <p:nvSpPr>
          <p:cNvPr id="6" name="Title 1">
            <a:extLst>
              <a:ext uri="{FF2B5EF4-FFF2-40B4-BE49-F238E27FC236}">
                <a16:creationId xmlns:a16="http://schemas.microsoft.com/office/drawing/2014/main" id="{532D8892-FEA2-C98C-102F-3593E50DC1F1}"/>
              </a:ext>
            </a:extLst>
          </p:cNvPr>
          <p:cNvSpPr>
            <a:spLocks noGrp="1"/>
          </p:cNvSpPr>
          <p:nvPr>
            <p:ph type="title"/>
          </p:nvPr>
        </p:nvSpPr>
        <p:spPr>
          <a:xfrm>
            <a:off x="437766" y="341313"/>
            <a:ext cx="8345488" cy="731837"/>
          </a:xfrm>
        </p:spPr>
        <p:txBody>
          <a:bodyPr/>
          <a:lstStyle/>
          <a:p>
            <a:r>
              <a:rPr lang="en-IT" sz="2400" dirty="0"/>
              <a:t>Serial Loops Example – Create Multiple VMs with Condition</a:t>
            </a:r>
            <a:br>
              <a:rPr lang="en-IT" dirty="0"/>
            </a:br>
            <a:r>
              <a:rPr lang="en-IT" sz="1800" dirty="0"/>
              <a:t>Execution</a:t>
            </a:r>
          </a:p>
        </p:txBody>
      </p:sp>
    </p:spTree>
    <p:extLst>
      <p:ext uri="{BB962C8B-B14F-4D97-AF65-F5344CB8AC3E}">
        <p14:creationId xmlns:p14="http://schemas.microsoft.com/office/powerpoint/2010/main" val="16554798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2D8892-FEA2-C98C-102F-3593E50DC1F1}"/>
              </a:ext>
            </a:extLst>
          </p:cNvPr>
          <p:cNvSpPr>
            <a:spLocks noGrp="1"/>
          </p:cNvSpPr>
          <p:nvPr>
            <p:ph type="title"/>
          </p:nvPr>
        </p:nvSpPr>
        <p:spPr>
          <a:xfrm>
            <a:off x="437766" y="341313"/>
            <a:ext cx="8345488" cy="731837"/>
          </a:xfrm>
        </p:spPr>
        <p:txBody>
          <a:bodyPr/>
          <a:lstStyle/>
          <a:p>
            <a:r>
              <a:rPr lang="en-IT" sz="2400" dirty="0"/>
              <a:t>Serial Loops Example – Create Multiple VMs with Condition</a:t>
            </a:r>
            <a:br>
              <a:rPr lang="en-IT" dirty="0"/>
            </a:br>
            <a:r>
              <a:rPr lang="en-IT" sz="1800" dirty="0"/>
              <a:t>Execution</a:t>
            </a:r>
          </a:p>
        </p:txBody>
      </p:sp>
      <p:pic>
        <p:nvPicPr>
          <p:cNvPr id="5" name="Picture 4">
            <a:extLst>
              <a:ext uri="{FF2B5EF4-FFF2-40B4-BE49-F238E27FC236}">
                <a16:creationId xmlns:a16="http://schemas.microsoft.com/office/drawing/2014/main" id="{E2353169-28CF-7339-607F-ABF715B365F0}"/>
              </a:ext>
            </a:extLst>
          </p:cNvPr>
          <p:cNvPicPr>
            <a:picLocks noChangeAspect="1"/>
          </p:cNvPicPr>
          <p:nvPr/>
        </p:nvPicPr>
        <p:blipFill>
          <a:blip r:embed="rId3"/>
          <a:stretch>
            <a:fillRect/>
          </a:stretch>
        </p:blipFill>
        <p:spPr>
          <a:xfrm>
            <a:off x="522824" y="1162528"/>
            <a:ext cx="4170774" cy="3409471"/>
          </a:xfrm>
          <a:prstGeom prst="rect">
            <a:avLst/>
          </a:prstGeom>
        </p:spPr>
      </p:pic>
      <p:sp>
        <p:nvSpPr>
          <p:cNvPr id="7" name="TextBox 6">
            <a:extLst>
              <a:ext uri="{FF2B5EF4-FFF2-40B4-BE49-F238E27FC236}">
                <a16:creationId xmlns:a16="http://schemas.microsoft.com/office/drawing/2014/main" id="{59B0AA13-BBF0-DF69-4780-B89B01452CA0}"/>
              </a:ext>
            </a:extLst>
          </p:cNvPr>
          <p:cNvSpPr txBox="1"/>
          <p:nvPr/>
        </p:nvSpPr>
        <p:spPr>
          <a:xfrm>
            <a:off x="4983678" y="2470010"/>
            <a:ext cx="3497283" cy="276999"/>
          </a:xfrm>
          <a:prstGeom prst="rect">
            <a:avLst/>
          </a:prstGeom>
          <a:noFill/>
        </p:spPr>
        <p:txBody>
          <a:bodyPr wrap="square" rtlCol="0">
            <a:spAutoFit/>
          </a:bodyPr>
          <a:lstStyle/>
          <a:p>
            <a:r>
              <a:rPr lang="en-IT" sz="1200" dirty="0">
                <a:latin typeface="+mn-lt"/>
              </a:rPr>
              <a:t>After the first iteration, we count 203 Total VMs</a:t>
            </a:r>
          </a:p>
        </p:txBody>
      </p:sp>
    </p:spTree>
    <p:extLst>
      <p:ext uri="{BB962C8B-B14F-4D97-AF65-F5344CB8AC3E}">
        <p14:creationId xmlns:p14="http://schemas.microsoft.com/office/powerpoint/2010/main" val="31721915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2D8892-FEA2-C98C-102F-3593E50DC1F1}"/>
              </a:ext>
            </a:extLst>
          </p:cNvPr>
          <p:cNvSpPr>
            <a:spLocks noGrp="1"/>
          </p:cNvSpPr>
          <p:nvPr>
            <p:ph type="title"/>
          </p:nvPr>
        </p:nvSpPr>
        <p:spPr>
          <a:xfrm>
            <a:off x="437766" y="341313"/>
            <a:ext cx="8345488" cy="731837"/>
          </a:xfrm>
        </p:spPr>
        <p:txBody>
          <a:bodyPr/>
          <a:lstStyle/>
          <a:p>
            <a:r>
              <a:rPr lang="en-IT" sz="2400" dirty="0"/>
              <a:t>Serial Loops Example – Create Multiple VMs with Condition</a:t>
            </a:r>
            <a:br>
              <a:rPr lang="en-IT" dirty="0"/>
            </a:br>
            <a:r>
              <a:rPr lang="en-IT" sz="1800" dirty="0"/>
              <a:t>Execution</a:t>
            </a:r>
          </a:p>
        </p:txBody>
      </p:sp>
      <p:sp>
        <p:nvSpPr>
          <p:cNvPr id="7" name="TextBox 6">
            <a:extLst>
              <a:ext uri="{FF2B5EF4-FFF2-40B4-BE49-F238E27FC236}">
                <a16:creationId xmlns:a16="http://schemas.microsoft.com/office/drawing/2014/main" id="{59B0AA13-BBF0-DF69-4780-B89B01452CA0}"/>
              </a:ext>
            </a:extLst>
          </p:cNvPr>
          <p:cNvSpPr txBox="1"/>
          <p:nvPr/>
        </p:nvSpPr>
        <p:spPr>
          <a:xfrm>
            <a:off x="4983678" y="2470010"/>
            <a:ext cx="3497283" cy="461665"/>
          </a:xfrm>
          <a:prstGeom prst="rect">
            <a:avLst/>
          </a:prstGeom>
          <a:noFill/>
        </p:spPr>
        <p:txBody>
          <a:bodyPr wrap="square" rtlCol="0">
            <a:spAutoFit/>
          </a:bodyPr>
          <a:lstStyle/>
          <a:p>
            <a:r>
              <a:rPr lang="en-IT" sz="1200" dirty="0">
                <a:latin typeface="+mn-lt"/>
              </a:rPr>
              <a:t>After the second iteration, we count 204 Total VMs, so we stop iterating and exit the loop</a:t>
            </a:r>
          </a:p>
        </p:txBody>
      </p:sp>
      <p:pic>
        <p:nvPicPr>
          <p:cNvPr id="3" name="Picture 2">
            <a:extLst>
              <a:ext uri="{FF2B5EF4-FFF2-40B4-BE49-F238E27FC236}">
                <a16:creationId xmlns:a16="http://schemas.microsoft.com/office/drawing/2014/main" id="{D16BEBE8-1939-66F6-4789-D66C8409F465}"/>
              </a:ext>
            </a:extLst>
          </p:cNvPr>
          <p:cNvPicPr>
            <a:picLocks noChangeAspect="1"/>
          </p:cNvPicPr>
          <p:nvPr/>
        </p:nvPicPr>
        <p:blipFill>
          <a:blip r:embed="rId3"/>
          <a:stretch>
            <a:fillRect/>
          </a:stretch>
        </p:blipFill>
        <p:spPr>
          <a:xfrm>
            <a:off x="571887" y="1073150"/>
            <a:ext cx="4225267" cy="3633046"/>
          </a:xfrm>
          <a:prstGeom prst="rect">
            <a:avLst/>
          </a:prstGeom>
        </p:spPr>
      </p:pic>
    </p:spTree>
    <p:extLst>
      <p:ext uri="{BB962C8B-B14F-4D97-AF65-F5344CB8AC3E}">
        <p14:creationId xmlns:p14="http://schemas.microsoft.com/office/powerpoint/2010/main" val="4055694773"/>
      </p:ext>
    </p:extLst>
  </p:cSld>
  <p:clrMapOvr>
    <a:masterClrMapping/>
  </p:clrMapOvr>
</p:sld>
</file>

<file path=ppt/theme/theme1.xml><?xml version="1.0" encoding="utf-8"?>
<a:theme xmlns:a="http://schemas.openxmlformats.org/drawingml/2006/main" name="Cisco Corporate Default Theme 2020">
  <a:themeElements>
    <a:clrScheme name="Custom 112">
      <a:dk1>
        <a:srgbClr val="282828"/>
      </a:dk1>
      <a:lt1>
        <a:srgbClr val="0D274D"/>
      </a:lt1>
      <a:dk2>
        <a:srgbClr val="1E4471"/>
      </a:dk2>
      <a:lt2>
        <a:srgbClr val="FFFFFF"/>
      </a:lt2>
      <a:accent1>
        <a:srgbClr val="00BCEB"/>
      </a:accent1>
      <a:accent2>
        <a:srgbClr val="74BF4B"/>
      </a:accent2>
      <a:accent3>
        <a:srgbClr val="1E4471"/>
      </a:accent3>
      <a:accent4>
        <a:srgbClr val="9E9EA2"/>
      </a:accent4>
      <a:accent5>
        <a:srgbClr val="FBAB2C"/>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Default Theme 2020" id="{DBA2FE99-7E7F-D243-AA65-1C3B418D3C44}" vid="{197DE1E3-B333-0C42-90FD-9D47BF199B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B549E2EEAB5434FAA50BA74EFBAEE2D" ma:contentTypeVersion="12" ma:contentTypeDescription="Create a new document." ma:contentTypeScope="" ma:versionID="65b858e5bb9d7da3c70cfc5587593094">
  <xsd:schema xmlns:xsd="http://www.w3.org/2001/XMLSchema" xmlns:xs="http://www.w3.org/2001/XMLSchema" xmlns:p="http://schemas.microsoft.com/office/2006/metadata/properties" xmlns:ns2="9520aac0-7b18-4c26-831c-dce0859b1cb4" xmlns:ns3="253618f2-d29a-46eb-a189-9ce530d21203" targetNamespace="http://schemas.microsoft.com/office/2006/metadata/properties" ma:root="true" ma:fieldsID="502eb2dbe3d54d0471ce16a76d407f3d" ns2:_="" ns3:_="">
    <xsd:import namespace="9520aac0-7b18-4c26-831c-dce0859b1cb4"/>
    <xsd:import namespace="253618f2-d29a-46eb-a189-9ce530d2120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0aac0-7b18-4c26-831c-dce0859b1c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3618f2-d29a-46eb-a189-9ce530d2120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850BD1-D588-4C15-91BC-ED1B12EC8793}">
  <ds:schemaRefs>
    <ds:schemaRef ds:uri="http://schemas.microsoft.com/sharepoint/v3/contenttype/forms"/>
  </ds:schemaRefs>
</ds:datastoreItem>
</file>

<file path=customXml/itemProps2.xml><?xml version="1.0" encoding="utf-8"?>
<ds:datastoreItem xmlns:ds="http://schemas.openxmlformats.org/officeDocument/2006/customXml" ds:itemID="{873D6FF2-60D2-48F5-81AC-4670E6EEB76E}">
  <ds:schemaRefs>
    <ds:schemaRef ds:uri="http://schemas.microsoft.com/office/2006/documentManagement/types"/>
    <ds:schemaRef ds:uri="253618f2-d29a-46eb-a189-9ce530d21203"/>
    <ds:schemaRef ds:uri="http://schemas.microsoft.com/office/infopath/2007/PartnerControls"/>
    <ds:schemaRef ds:uri="http://purl.org/dc/elements/1.1/"/>
    <ds:schemaRef ds:uri="http://schemas.microsoft.com/office/2006/metadata/properties"/>
    <ds:schemaRef ds:uri="http://purl.org/dc/dcmitype/"/>
    <ds:schemaRef ds:uri="http://www.w3.org/XML/1998/namespace"/>
    <ds:schemaRef ds:uri="http://purl.org/dc/terms/"/>
    <ds:schemaRef ds:uri="http://schemas.openxmlformats.org/package/2006/metadata/core-properties"/>
    <ds:schemaRef ds:uri="9520aac0-7b18-4c26-831c-dce0859b1cb4"/>
  </ds:schemaRefs>
</ds:datastoreItem>
</file>

<file path=customXml/itemProps3.xml><?xml version="1.0" encoding="utf-8"?>
<ds:datastoreItem xmlns:ds="http://schemas.openxmlformats.org/officeDocument/2006/customXml" ds:itemID="{5F6F1D38-6EDC-4B58-BB42-3A3BAEB46D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0aac0-7b18-4c26-831c-dce0859b1cb4"/>
    <ds:schemaRef ds:uri="253618f2-d29a-46eb-a189-9ce530d212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Cisco Corporate Default Theme 2020</Template>
  <TotalTime>25099</TotalTime>
  <Words>18289</Words>
  <Application>Microsoft Macintosh PowerPoint</Application>
  <PresentationFormat>On-screen Show (16:9)</PresentationFormat>
  <Paragraphs>2243</Paragraphs>
  <Slides>241</Slides>
  <Notes>239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241</vt:i4>
      </vt:variant>
    </vt:vector>
  </HeadingPairs>
  <TitlesOfParts>
    <vt:vector size="247" baseType="lpstr">
      <vt:lpstr>Arial</vt:lpstr>
      <vt:lpstr>Calibri</vt:lpstr>
      <vt:lpstr>CiscoSansTT ExtraLight</vt:lpstr>
      <vt:lpstr>Courier</vt:lpstr>
      <vt:lpstr>Courier New</vt:lpstr>
      <vt:lpstr>Cisco Corporate Default Theme 2020</vt:lpstr>
      <vt:lpstr>Intersight Cloud Orchestrator</vt:lpstr>
      <vt:lpstr>About This Document</vt:lpstr>
      <vt:lpstr>Table of Content</vt:lpstr>
      <vt:lpstr>Sample Scenario</vt:lpstr>
      <vt:lpstr>Example workflow</vt:lpstr>
      <vt:lpstr>PowerPoint Presentation</vt:lpstr>
      <vt:lpstr>Input/Outputs</vt:lpstr>
      <vt:lpstr>Claim the Target in Intersight</vt:lpstr>
      <vt:lpstr>Claim the Target in Intersight</vt:lpstr>
      <vt:lpstr>Custom Data Types (CDTs)</vt:lpstr>
      <vt:lpstr>Custom Data Types</vt:lpstr>
      <vt:lpstr>Create a Custom Data Type</vt:lpstr>
      <vt:lpstr>Create a Custom Data Type</vt:lpstr>
      <vt:lpstr>Create a Custom Data Type</vt:lpstr>
      <vt:lpstr>Create a Custom Data Type</vt:lpstr>
      <vt:lpstr>Create a Custom Data Type</vt:lpstr>
      <vt:lpstr>Preview a Custom Data Type</vt:lpstr>
      <vt:lpstr>Task Designer</vt:lpstr>
      <vt:lpstr>Web API Executor and Outcomes</vt:lpstr>
      <vt:lpstr>Create a Custom Task in the Task Designer</vt:lpstr>
      <vt:lpstr>Create a Custom Task using the Web API Executor 1/9</vt:lpstr>
      <vt:lpstr>Create a Custom Task using the Web API Executor 2/9</vt:lpstr>
      <vt:lpstr>Create a Custom Task using the Web API Executor 3/9</vt:lpstr>
      <vt:lpstr>Create a Custom Task using the Web API Executor 4/9</vt:lpstr>
      <vt:lpstr>Create a Custom Task using the Web API Executor 5/9</vt:lpstr>
      <vt:lpstr>Create a Custom Task using the Web API Executor 6/9</vt:lpstr>
      <vt:lpstr>Create a Custom Task using the Web API Executor 7/9</vt:lpstr>
      <vt:lpstr>Create a Custom Task using the Web API Executor 8/9</vt:lpstr>
      <vt:lpstr>Task Outcomes</vt:lpstr>
      <vt:lpstr>Task Outcomes</vt:lpstr>
      <vt:lpstr>Additional Outcome Expression Examples</vt:lpstr>
      <vt:lpstr>Outcomes Deep Dive</vt:lpstr>
      <vt:lpstr>Retry Parameters</vt:lpstr>
      <vt:lpstr>Order of Operations</vt:lpstr>
      <vt:lpstr>Outcome Types</vt:lpstr>
      <vt:lpstr>Create a Custom Task using the Web API Executor 9/9</vt:lpstr>
      <vt:lpstr>Workflow Designer</vt:lpstr>
      <vt:lpstr>Create a Workflow</vt:lpstr>
      <vt:lpstr>Create a Workflow</vt:lpstr>
      <vt:lpstr>Create a Workflow</vt:lpstr>
      <vt:lpstr>Create a Workflow</vt:lpstr>
      <vt:lpstr>Create a Workflow</vt:lpstr>
      <vt:lpstr>Create a Workflow</vt:lpstr>
      <vt:lpstr>Create a Workflow</vt:lpstr>
      <vt:lpstr>Create a Workflow</vt:lpstr>
      <vt:lpstr>Create a Workflow</vt:lpstr>
      <vt:lpstr>Validate and Execute a Workflow</vt:lpstr>
      <vt:lpstr>Validate and Execute the Workflow</vt:lpstr>
      <vt:lpstr>Validate and Execute the Workflow</vt:lpstr>
      <vt:lpstr>Validate and Execute the Workflow</vt:lpstr>
      <vt:lpstr>Validate and Execute the Workflow</vt:lpstr>
      <vt:lpstr>Validate and Execute the Workflow</vt:lpstr>
      <vt:lpstr>Validate and Execute the Workflow</vt:lpstr>
      <vt:lpstr>Use Task Outputs as Inputs for other Tasks</vt:lpstr>
      <vt:lpstr>Modify Custom Tasks – Response Parser</vt:lpstr>
      <vt:lpstr>Modify Custom Tasks – Custom Task Outputs</vt:lpstr>
      <vt:lpstr>Check New Task Outputs</vt:lpstr>
      <vt:lpstr>Create a New Task to Get Detailed Info - 1/3</vt:lpstr>
      <vt:lpstr>Create a New Task to Get Detailed Info - 2/3</vt:lpstr>
      <vt:lpstr>Create a New Task to Get Detailed Info - 2/3</vt:lpstr>
      <vt:lpstr>Add New Tasks to an Existing Workflow</vt:lpstr>
      <vt:lpstr>Add New Tasks to an Existing Workflow</vt:lpstr>
      <vt:lpstr>Add New Tasks to an Existing Workflow</vt:lpstr>
      <vt:lpstr>Add New Tasks to an Existing Workflow</vt:lpstr>
      <vt:lpstr>Add New Tasks to an Existing Workflow</vt:lpstr>
      <vt:lpstr>Add New Tasks to an Existing Workflow</vt:lpstr>
      <vt:lpstr>Add Workflow Outputs</vt:lpstr>
      <vt:lpstr>Check Workflow Execution Details</vt:lpstr>
      <vt:lpstr>Conditional Task</vt:lpstr>
      <vt:lpstr>Using the Conditional Task</vt:lpstr>
      <vt:lpstr>Using the Conditional Task</vt:lpstr>
      <vt:lpstr>Using the Conditional Task</vt:lpstr>
      <vt:lpstr>Using the Conditional Task</vt:lpstr>
      <vt:lpstr>Using the Conditional Task</vt:lpstr>
      <vt:lpstr>Using the Conditional Task</vt:lpstr>
      <vt:lpstr>Compound Conditional Operations</vt:lpstr>
      <vt:lpstr>Compound Conditional Operations</vt:lpstr>
      <vt:lpstr>Parallel Loops</vt:lpstr>
      <vt:lpstr>Parallel Loops</vt:lpstr>
      <vt:lpstr>Parallel Loops Example – Create Multiple VMs 1/2</vt:lpstr>
      <vt:lpstr>Parallel Loops Example – Create Multiple VMs 2/2</vt:lpstr>
      <vt:lpstr>Parallel Loops Example – Create Multiple VMs from List</vt:lpstr>
      <vt:lpstr>Parallel Loops Example – Create Multiple VMs from List</vt:lpstr>
      <vt:lpstr>Workflow Variables</vt:lpstr>
      <vt:lpstr>Workflow Variables</vt:lpstr>
      <vt:lpstr>Example of Workflow without Variables</vt:lpstr>
      <vt:lpstr>Using Variables 1/3 </vt:lpstr>
      <vt:lpstr>Using Variables 2/3</vt:lpstr>
      <vt:lpstr>Using Variables 3/3</vt:lpstr>
      <vt:lpstr>Workflow Variable Events</vt:lpstr>
      <vt:lpstr>Serial Loops</vt:lpstr>
      <vt:lpstr>Serial Loops</vt:lpstr>
      <vt:lpstr>Serial Loops Example – Create Multiple VMs with Count 1/3</vt:lpstr>
      <vt:lpstr>Serial Loops Example – Create Multiple VMs with Count 2/3</vt:lpstr>
      <vt:lpstr>Serial Loops Example – Create Multiple VMs with Count 3/3</vt:lpstr>
      <vt:lpstr>Serial Loops Example – Create Multiple VMs with Condition</vt:lpstr>
      <vt:lpstr>Serial Loops Example – Create Multiple VMs with Condition Execution</vt:lpstr>
      <vt:lpstr>Serial Loops Example – Create Multiple VMs with Condition Execution</vt:lpstr>
      <vt:lpstr>Serial Loops Example – Create Multiple VMs with Condition Execution</vt:lpstr>
      <vt:lpstr>Add Multiple Tasks to the Loop and Reordering</vt:lpstr>
      <vt:lpstr>Workflow Versions</vt:lpstr>
      <vt:lpstr>Managing Workflow Versions</vt:lpstr>
      <vt:lpstr>Managing Workflow Versions</vt:lpstr>
      <vt:lpstr>Transformations</vt:lpstr>
      <vt:lpstr>Input Transformations</vt:lpstr>
      <vt:lpstr>Input Transformations</vt:lpstr>
      <vt:lpstr>Input Transformations</vt:lpstr>
      <vt:lpstr>Verify Input Transformation</vt:lpstr>
      <vt:lpstr>Transformation Functions 1/2</vt:lpstr>
      <vt:lpstr>Transformation Functions 2/2</vt:lpstr>
      <vt:lpstr>Rollback Tasks  (Task Designer)</vt:lpstr>
      <vt:lpstr>Concept</vt:lpstr>
      <vt:lpstr>Example Scenario</vt:lpstr>
      <vt:lpstr>REST API Call to Claim a Target in Intersight</vt:lpstr>
      <vt:lpstr>REST API Call to Unclaim a Target in Intersight</vt:lpstr>
      <vt:lpstr>Creating the HTTP Endpoint Claim Task</vt:lpstr>
      <vt:lpstr>Creating the HTTP Endpoint Claim Task</vt:lpstr>
      <vt:lpstr>Creating the HTTP Endpoint Rollback Task</vt:lpstr>
      <vt:lpstr>Creating the HTTP Endpoint Rollback Task</vt:lpstr>
      <vt:lpstr>Link the Rollback Task to the Claim Task</vt:lpstr>
      <vt:lpstr>Create a Workflow to Claim an HTTP Target</vt:lpstr>
      <vt:lpstr>Create a Workflow to Claim an HTTP Target</vt:lpstr>
      <vt:lpstr>Rollback Execution</vt:lpstr>
      <vt:lpstr>Create a Notification Task with Webex</vt:lpstr>
      <vt:lpstr>Create a BOT in webex.com</vt:lpstr>
      <vt:lpstr>Copy the BOT Access Token</vt:lpstr>
      <vt:lpstr>Create a Webex Space and Invite your BOT</vt:lpstr>
      <vt:lpstr>Get the Room ID</vt:lpstr>
      <vt:lpstr>Claim Webex in Intersight</vt:lpstr>
      <vt:lpstr>Create a Notification Task in the Task Designer</vt:lpstr>
      <vt:lpstr>Executor Task Properties: General</vt:lpstr>
      <vt:lpstr>Executor Task Properties: Inputs</vt:lpstr>
      <vt:lpstr>Custom Task Properties</vt:lpstr>
      <vt:lpstr>Use the Notification Task</vt:lpstr>
      <vt:lpstr>Use the Notification Task</vt:lpstr>
      <vt:lpstr>Use the Notification Task</vt:lpstr>
      <vt:lpstr>Run the Workflow</vt:lpstr>
      <vt:lpstr>Parameter Set – Use Cases</vt:lpstr>
      <vt:lpstr>Parameter Set – Implementation Example</vt:lpstr>
      <vt:lpstr>Parameter Set – Key Concepts</vt:lpstr>
      <vt:lpstr>Progressive Disclosure – Use Cases</vt:lpstr>
      <vt:lpstr>Progressive Disclosure– Implementation Example</vt:lpstr>
      <vt:lpstr>Progressive Disclosure– Key Concepts</vt:lpstr>
      <vt:lpstr>Executors</vt:lpstr>
      <vt:lpstr>Executors</vt:lpstr>
      <vt:lpstr>Executors - Powershell</vt:lpstr>
      <vt:lpstr>Powershell Executor</vt:lpstr>
      <vt:lpstr>Claim a Powershell Endpoint Endpoint Configuration – Create an SSL certificate and WinRM HTTPS Listener</vt:lpstr>
      <vt:lpstr>Claim a Powershell Endpoint Endpoint Configuration – Create a firewall rule to allow TCP port 5986</vt:lpstr>
      <vt:lpstr>Claim a Powershell Endpoint Endpoint Configuration – Create a firewall rule to allow TCP port 5986</vt:lpstr>
      <vt:lpstr>Claim a Powershell Endpoint Intersight Configuration – Claim the target</vt:lpstr>
      <vt:lpstr>Create a Powershell Custom Task 1/6 Sample Scenario: Get the status of the specified Windows Service</vt:lpstr>
      <vt:lpstr>Create a Powershell Custom Task 2/6 Sample Scenario: Get the status of the specified Windows Service</vt:lpstr>
      <vt:lpstr>Create a Powershell Custom Task 3/6 Sample Scenario: Get the status of the specified Windows Service</vt:lpstr>
      <vt:lpstr>Create a Powershell Custom Task 4/6 Sample Scenario: Get the status of the specified Windows Service</vt:lpstr>
      <vt:lpstr>Create a Powershell Custom Task 5/6 Sample Scenario: Get the status of the specified Windows Service</vt:lpstr>
      <vt:lpstr>Create a Powershell Custom Task 6/6 Sample Scenario: Get the status of the specified Windows Service</vt:lpstr>
      <vt:lpstr>Create a Powershell Custom Task 7a/7 Sample Scenario: Get the status of the specified Windows Service</vt:lpstr>
      <vt:lpstr>Create a Powershell Custom Task 7b/6 Sample Scenario: Get the status of the specified Windows Service</vt:lpstr>
      <vt:lpstr>Execute a Workflow with the Powershell Custom Task  Sample Scenario: Get the status of the specified Windows Service</vt:lpstr>
      <vt:lpstr>Execute a Workflow with the Powershell Custom Task  Sample Scenario: Get the status of the specified Windows Service</vt:lpstr>
      <vt:lpstr>Execute a Workflow with the Powershell Custom Task  Sample Scenario: Get the status of the specified Windows Service</vt:lpstr>
      <vt:lpstr>Execute a Workflow with the Powershell Custom Task  Sample Scenario: Get the status of the specified Windows Service</vt:lpstr>
      <vt:lpstr>Executors - SSH</vt:lpstr>
      <vt:lpstr>SSH Executor</vt:lpstr>
      <vt:lpstr>Supported CLI Command Types</vt:lpstr>
      <vt:lpstr>Claim a SSH Endpoint Intersight Configuration – Claim the target</vt:lpstr>
      <vt:lpstr>Create a SSH Custom Task - Non-Interactive 1/5 Sample Scenario: Get the release number of an Ubuntu Linux Host</vt:lpstr>
      <vt:lpstr>Create a SSH Custom Task - Non-Interactive 2/5 Sample Scenario: Get the release number of an Ubuntu Linux Host</vt:lpstr>
      <vt:lpstr>Create a SSH Custom Task - Non-Interactive 3/5 Sample Scenario: Get the release number of an Ubuntu Linux Host</vt:lpstr>
      <vt:lpstr>Create a SSH Custom Task – Non-Interactive 4/5 Sample Scenario: Get the release number of an Ubuntu Linux Host</vt:lpstr>
      <vt:lpstr>Create a SSH Custom Task – Non-Interactive 5/5 Sample Scenario: Get the release number of an Ubuntu Linux Host</vt:lpstr>
      <vt:lpstr>Create a SSH Custom Task - Interactive Sample Scenario: Install a package using APT</vt:lpstr>
      <vt:lpstr>Execute a Workflow with the SSH Custom Task  Sample Scenario: Get release version and install a package</vt:lpstr>
      <vt:lpstr>Execute a Workflow with the SSH Custom Task  Sample Scenario: Get release version and install a package</vt:lpstr>
      <vt:lpstr>Execute a Workflow with the SSH Custom Task  Sample Scenario: Get release version and install a package</vt:lpstr>
      <vt:lpstr>Executors - Ansible</vt:lpstr>
      <vt:lpstr>Ansible Executor</vt:lpstr>
      <vt:lpstr>Claim an Ansible Target Intersight Configuration – Claim the target</vt:lpstr>
      <vt:lpstr>Anatomy of the Ansible Playbook Executor</vt:lpstr>
      <vt:lpstr>End to end Ansible Scenario Sample Scenario: Deploy NGINX Webserver</vt:lpstr>
      <vt:lpstr>Create an Ansible Custom Task - 1/7 Sample Scenario: Deploy NGINX Webserver</vt:lpstr>
      <vt:lpstr>Create an Ansible Custom Task - 2/7 Sample Scenario: Deploy NGINX Webserver. Custom Task Properties, General</vt:lpstr>
      <vt:lpstr>Create an Ansible Custom Task - 3/7 Sample Scenario: Deploy NGINX Webserver. Custom Task Properties, Inputs</vt:lpstr>
      <vt:lpstr>Create an Ansible Custom Task - 4/7 Sample Scenario: Deploy NGINX Webserver. Executor: Install NGINX</vt:lpstr>
      <vt:lpstr>Create an Ansible Custom Task - 5/7 Sample Scenario: Deploy NGINX Webserver. Executor: Install NGINX</vt:lpstr>
      <vt:lpstr>Create an Ansible Custom Task - 6/7 Sample Scenario: Deploy NGINX Webserver. Executor: Sync Site Content</vt:lpstr>
      <vt:lpstr>Create an Ansible Custom Task - 7/7 Sample Scenario: Deploy NGINX Webserver. Executor: Sync Site Content</vt:lpstr>
      <vt:lpstr>Create a Custom Task to configure password-less SSH 1/2 Sample Scenario: Deploy NGINX Webserver</vt:lpstr>
      <vt:lpstr>Create a Custom Task to configure password-less SSH 2/2 Sample Scenario: Deploy NGINX Webserver</vt:lpstr>
      <vt:lpstr>Sample End to End Workflow Sample Scenario: Deploy NGINX Webserver</vt:lpstr>
      <vt:lpstr>Sample End to End Workflow Sample Scenario: Deploy NGINX Webserver</vt:lpstr>
      <vt:lpstr>Go Template Cheat Sheet</vt:lpstr>
      <vt:lpstr>Referencing variables in the Workflow Designer</vt:lpstr>
      <vt:lpstr>Referencing variables in the Task Designer</vt:lpstr>
      <vt:lpstr>Advanced functions 1/3</vt:lpstr>
      <vt:lpstr>Advanced functions 2/3</vt:lpstr>
      <vt:lpstr>Advanced functions 3/3</vt:lpstr>
      <vt:lpstr>ICO Intersight API</vt:lpstr>
      <vt:lpstr>Intersight APIs</vt:lpstr>
      <vt:lpstr>ICO Intersight APIs</vt:lpstr>
      <vt:lpstr>Create an API and Secret Key in Intersight 1/2</vt:lpstr>
      <vt:lpstr>Create an API and Secret Key in Intersight 2/2</vt:lpstr>
      <vt:lpstr>Postman Setup</vt:lpstr>
      <vt:lpstr>Example: Get ICO Workflow List</vt:lpstr>
      <vt:lpstr>Example: Execute a Workflow 1/4</vt:lpstr>
      <vt:lpstr>Example: Execute a Workflow 1/5</vt:lpstr>
      <vt:lpstr>Example: Execute a Workflow 2/5</vt:lpstr>
      <vt:lpstr>Example: Execute a Workflow 3/5</vt:lpstr>
      <vt:lpstr>Example: Execute a Workflow 4/5</vt:lpstr>
      <vt:lpstr>Example: Execute a Workflow 5/5</vt:lpstr>
      <vt:lpstr>Example: Get Workflow Outputs</vt:lpstr>
      <vt:lpstr>Example: Get the List of the Workflow Executions</vt:lpstr>
      <vt:lpstr>Example: Get Workflow Tasks Outputs </vt:lpstr>
      <vt:lpstr>Example: Rollback an Execution (Request) 1/3</vt:lpstr>
      <vt:lpstr>Example: Rollback an Execution (Request) 2/3</vt:lpstr>
      <vt:lpstr>Example: Rollback an Execution (Request) 3/3</vt:lpstr>
      <vt:lpstr>Execute an ICO Workflow from Terraform (Provider version 1.0.11)</vt:lpstr>
      <vt:lpstr>Get the Target Workflow MOID (The Easiest Way)</vt:lpstr>
      <vt:lpstr>Get the Target Workflow MOID (The API Way)</vt:lpstr>
      <vt:lpstr>Terraform Resource</vt:lpstr>
      <vt:lpstr>Terraform Apply</vt:lpstr>
      <vt:lpstr>Terraform Destroy</vt:lpstr>
      <vt:lpstr>Execute an ICO Workflow with the Python SDK</vt:lpstr>
      <vt:lpstr>Requirements</vt:lpstr>
      <vt:lpstr>Install the Python SDK</vt:lpstr>
      <vt:lpstr>Create a Virtual Environment (opt.) and install the Intersight Python Module</vt:lpstr>
      <vt:lpstr>Working with ICO and the Python SDK</vt:lpstr>
      <vt:lpstr>Anatomy of an ICO Python Script (Sample)</vt:lpstr>
      <vt:lpstr>Example 1: Execute a Workflow</vt:lpstr>
      <vt:lpstr>Example 2: Inspect Workflow Execution Outputs</vt:lpstr>
      <vt:lpstr>Example 3: Rollback a Workflow</vt:lpstr>
      <vt:lpstr>Example 4: Get ICO Statistics</vt:lpstr>
      <vt:lpstr>Execute an ICO Workflow with Powershell SDK</vt:lpstr>
      <vt:lpstr>Requirements</vt:lpstr>
      <vt:lpstr>Install and Configure Intersight Powershell Module</vt:lpstr>
      <vt:lpstr>Working with ICO and the Powershell SDK</vt:lpstr>
      <vt:lpstr>Example 1: Execute and Rollback a Workflow</vt:lpstr>
      <vt:lpstr>Example 2a: Get all Workflows Definitions</vt:lpstr>
      <vt:lpstr>Example 2b: Get all Workflows Definitions (Table View)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Intersight Cloud Orchestrator</dc:title>
  <dc:creator>Riccardo Tortorici (rtortori)</dc:creator>
  <cp:lastModifiedBy>Riccardo Tortorici (rtortori)</cp:lastModifiedBy>
  <cp:revision>110</cp:revision>
  <dcterms:created xsi:type="dcterms:W3CDTF">2021-06-14T13:01:16Z</dcterms:created>
  <dcterms:modified xsi:type="dcterms:W3CDTF">2022-04-22T13:22:00Z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0x010100DB549E2EEAB5434FAA50BA74EFBAEE2D</vt:lpwstr>
  </property>
</Properties>
</file>